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BD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3FBE90-6514-4B99-87FB-F83E46C74B50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7CCB5D-5176-4E1F-BB77-2783E526B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B7F57-A1E5-4E19-8277-3E1470F61A38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6726B-97D8-4C16-A01E-61D17554B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3DF17-92DB-4118-8793-D64B67186E61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F5143-F4DA-4F4D-BFF4-5C78E1249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C6764-57CE-4D18-8918-D19FF2C29D68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2F768-60A8-464D-B8F3-EA71BF46D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C55E6D-B2D6-4CAC-9A70-DD7FE9EB19A9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85B643-481C-4D88-91DB-31241B7F7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E0408-624D-4BA5-817D-FBEB614768F1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8035E-193C-49F7-944E-3B4CE5B1E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31713-3510-46E7-9F41-A9CBA4AC6755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39091-486A-4B1B-884C-F3B99314C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25D99-F0B7-4C8E-B3DC-4F041009B6F0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AC4E6-9F47-4CC5-BD53-0D65205FA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FC4419-EC9E-4D45-ACA4-334FC2F368E1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D9A827-42E5-4621-89EE-448D93585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15BD7-D993-4D0C-A7C6-DC9242EF2F0E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4D487-0C01-464B-93F6-187E5DB55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FB6180-3792-44C2-9D0E-8C196E8F99DC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CFEF0B-EBEA-4409-A26B-1EC6754EC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18FD1D25-A830-43E5-B209-4F649C8F42EA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22936B9E-07A9-4F62-8788-C6115E48A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43" r:id="rId2"/>
    <p:sldLayoutId id="2147483951" r:id="rId3"/>
    <p:sldLayoutId id="2147483944" r:id="rId4"/>
    <p:sldLayoutId id="2147483945" r:id="rId5"/>
    <p:sldLayoutId id="2147483946" r:id="rId6"/>
    <p:sldLayoutId id="2147483952" r:id="rId7"/>
    <p:sldLayoutId id="2147483947" r:id="rId8"/>
    <p:sldLayoutId id="2147483953" r:id="rId9"/>
    <p:sldLayoutId id="2147483948" r:id="rId10"/>
    <p:sldLayoutId id="2147483949" r:id="rId11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7" Type="http://schemas.openxmlformats.org/officeDocument/2006/relationships/image" Target="../media/image37.jpeg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file:///G:\15-16\&#1074;&#1085;&#1077;&#1082;&#1083;&#1072;&#1089;&#1089;&#1085;&#1072;&#1103;%20&#1088;&#1072;&#1073;&#1086;&#1090;&#1072;%20&#1053;&#1072;%2015-16\&#1082;&#1086;&#1085;&#1082;&#1091;&#1088;&#1089;&#1099;%20&#1076;&#1083;&#1103;%20&#1087;&#1077;&#1076;&#1072;&#1075;&#1086;&#1075;&#1086;&#1074;\1%20&#1089;&#1077;&#1085;&#1090;&#1103;&#1073;&#1088;&#1103;\233-533-957%20&#1060;&#1077;&#1076;&#1080;&#1085;&#1072;%20&#1043;.&#1048;\&#1055;&#1088;&#1077;&#1079;&#1077;&#1085;&#1090;&#1072;&#1094;&#1080;&#1103;1.%20PPT.%20&#1042;&#1074;&#1086;&#1076;&#1085;&#1072;&#1103;%20&#1046;&#1072;&#1085;&#1088;&#1099;%20&#1078;&#1080;&#1074;&#1086;&#1087;&#1080;&#1089;&#1080;..pptx" TargetMode="External"/><Relationship Id="rId3" Type="http://schemas.openxmlformats.org/officeDocument/2006/relationships/audio" Target="../media/audio20.wav"/><Relationship Id="rId7" Type="http://schemas.openxmlformats.org/officeDocument/2006/relationships/image" Target="../media/image41.jpeg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nearyou.ru/story0.html" TargetMode="External"/><Relationship Id="rId2" Type="http://schemas.openxmlformats.org/officeDocument/2006/relationships/hyperlink" Target="http://gallerix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rtcyclopedia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1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17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image" Target="../media/image21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7" Type="http://schemas.openxmlformats.org/officeDocument/2006/relationships/image" Target="../media/image25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7" Type="http://schemas.openxmlformats.org/officeDocument/2006/relationships/image" Target="../media/image29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7" Type="http://schemas.openxmlformats.org/officeDocument/2006/relationships/image" Target="../media/image33.jpe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2"/>
          <p:cNvSpPr txBox="1">
            <a:spLocks/>
          </p:cNvSpPr>
          <p:nvPr/>
        </p:nvSpPr>
        <p:spPr>
          <a:xfrm>
            <a:off x="304800" y="533400"/>
            <a:ext cx="8534400" cy="15001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Портрет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Задание 4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4648200"/>
            <a:ext cx="8534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Нажать ЛКМ на правильный ответ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5638800"/>
            <a:ext cx="8534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Автор - Федина Галина Ивановна, педагог ДО,</a:t>
            </a:r>
          </a:p>
          <a:p>
            <a:pPr algn="r">
              <a:defRPr/>
            </a:pPr>
            <a:r>
              <a:rPr lang="ru-RU" sz="2000">
                <a:solidFill>
                  <a:schemeClr val="accent3">
                    <a:lumMod val="50000"/>
                  </a:schemeClr>
                </a:solidFill>
              </a:rPr>
              <a:t>МБОУ ДО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«ДХТД «Гармония» города Калуги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04800" y="2286000"/>
            <a:ext cx="8534400" cy="13620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Определить по какому признаку отсортированы и классифицированы  данные произведения.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00600" y="457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Улыбка придает лицу живость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00600" y="1981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Взгляд приглашает зрителя к разговору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0600" y="3581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Фигура выражает гнев и ярость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24400" y="5105400"/>
            <a:ext cx="39624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Сосредоточено  погружены в свои мысли </a:t>
            </a:r>
          </a:p>
        </p:txBody>
      </p:sp>
      <p:pic>
        <p:nvPicPr>
          <p:cNvPr id="9" name="Рисунок 8" descr="Головин А. Берез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2400"/>
            <a:ext cx="1973263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Головин А. нескучный сад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1371600"/>
            <a:ext cx="17653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Головин А. Павловск.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2743200"/>
            <a:ext cx="1752600" cy="3459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Головин А.Осень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600" y="4505325"/>
            <a:ext cx="2570163" cy="215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286000" y="457200"/>
            <a:ext cx="2286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Кипренский О.А.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0" y="990600"/>
            <a:ext cx="2438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Петров-Водкин К.С.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7400" y="3733800"/>
            <a:ext cx="1981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Серов В.А.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95600" y="4114800"/>
            <a:ext cx="1828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Репин И.Е.</a:t>
            </a:r>
            <a:endParaRPr lang="ru-RU" dirty="0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00600" y="457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Природа дополняет образ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00600" y="1981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Семейный портрет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0600" y="3581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Тихая беседа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00600" y="5105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Принадлежат кисть одного автора</a:t>
            </a:r>
          </a:p>
        </p:txBody>
      </p:sp>
      <p:pic>
        <p:nvPicPr>
          <p:cNvPr id="9" name="Рисунок 8" descr="Головин А. Берез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4114800"/>
            <a:ext cx="1752600" cy="2530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Головин А. нескучный сад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0"/>
            <a:ext cx="1676400" cy="3240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Головин А. Павловск.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228600"/>
            <a:ext cx="2409825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Головин А.Осень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3429000"/>
            <a:ext cx="1604963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Управляющая кнопка: далее 13">
            <a:hlinkClick r:id="rId8" action="ppaction://hlinkpres?slideindex=4&amp;slidetitle=Слайд 4" highlightClick="1"/>
          </p:cNvPr>
          <p:cNvSpPr/>
          <p:nvPr/>
        </p:nvSpPr>
        <p:spPr>
          <a:xfrm>
            <a:off x="228600" y="6172200"/>
            <a:ext cx="1600200" cy="457200"/>
          </a:xfrm>
          <a:prstGeom prst="actionButtonForwardNex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819400" y="3657600"/>
            <a:ext cx="18129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Крамской И.Н.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90800" y="2209800"/>
            <a:ext cx="2133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Герасимов А.М..</a:t>
            </a:r>
          </a:p>
        </p:txBody>
      </p:sp>
      <p:sp>
        <p:nvSpPr>
          <p:cNvPr id="16402" name="TextBox 15"/>
          <p:cNvSpPr txBox="1">
            <a:spLocks noChangeArrowheads="1"/>
          </p:cNvSpPr>
          <p:nvPr/>
        </p:nvSpPr>
        <p:spPr bwMode="auto">
          <a:xfrm>
            <a:off x="2133600" y="32766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Нестеров М.В.</a:t>
            </a:r>
          </a:p>
        </p:txBody>
      </p:sp>
      <p:sp>
        <p:nvSpPr>
          <p:cNvPr id="16403" name="TextBox 18"/>
          <p:cNvSpPr txBox="1">
            <a:spLocks noChangeArrowheads="1"/>
          </p:cNvSpPr>
          <p:nvPr/>
        </p:nvSpPr>
        <p:spPr bwMode="auto">
          <a:xfrm>
            <a:off x="2057400" y="27432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Коровин К.А.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500063" y="357188"/>
            <a:ext cx="8183562" cy="112236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eaLnBrk="0" hangingPunct="0">
              <a:defRPr/>
            </a:pPr>
            <a:endParaRPr lang="ru-RU" sz="3600" b="1" dirty="0">
              <a:solidFill>
                <a:schemeClr val="accent2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83563" cy="1050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Литература и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интернет-поддержка: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183563" cy="41878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Страхова Л.Л. Сочинение по картине для младших школьников. – СПб.: Издательский Дом «Литера», 2009. – 80с.</a:t>
            </a:r>
          </a:p>
          <a:p>
            <a:pP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http://gallerix.ru/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- репродукции картин</a:t>
            </a:r>
          </a:p>
          <a:p>
            <a:pP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hlinkClick r:id="rId3"/>
              </a:rPr>
              <a:t>http://nearyou.ru/story0.html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- репродукции картин</a:t>
            </a:r>
          </a:p>
          <a:p>
            <a:pP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hlinkClick r:id="rId4"/>
              </a:rPr>
              <a:t>http://www.artcyclopedia.ru/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- репродукции картин.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00600" y="457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Изображен один и тот же человек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00600" y="1981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Парадный портрет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0600" y="3581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Поясной портрет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00600" y="5105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Принадлежат кисть одного автора</a:t>
            </a:r>
          </a:p>
        </p:txBody>
      </p:sp>
      <p:pic>
        <p:nvPicPr>
          <p:cNvPr id="9" name="Рисунок 8" descr="Головин А. Берез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28600"/>
            <a:ext cx="2205038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Головин А. нескучный сад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533400"/>
            <a:ext cx="1752600" cy="283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Головин А. Павловск.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3124200"/>
            <a:ext cx="2138363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Головин А.Осень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0800" y="3505200"/>
            <a:ext cx="1851025" cy="246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04800" y="5943600"/>
            <a:ext cx="4495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Брюллов Карл Павлович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2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4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00600" y="3581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Изображен один и тот же человек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00600" y="457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Написаны в холодных тонах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0600" y="1981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 Порывистый и благородный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00600" y="5105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Натюрморт дополняет характер человека</a:t>
            </a:r>
          </a:p>
        </p:txBody>
      </p:sp>
      <p:pic>
        <p:nvPicPr>
          <p:cNvPr id="9" name="Рисунок 8" descr="Головин А. Берез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3657600"/>
            <a:ext cx="1841500" cy="2338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Головин А. нескучный сад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457200"/>
            <a:ext cx="2012950" cy="2609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Головин А. Павловск.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228600"/>
            <a:ext cx="1836738" cy="2179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Головин А.Осень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3505200"/>
            <a:ext cx="1789113" cy="2549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57200" y="6096000"/>
            <a:ext cx="3962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Л.Н. Толстой</a:t>
            </a:r>
          </a:p>
        </p:txBody>
      </p:sp>
      <p:sp>
        <p:nvSpPr>
          <p:cNvPr id="8207" name="TextBox 13"/>
          <p:cNvSpPr txBox="1">
            <a:spLocks noChangeArrowheads="1"/>
          </p:cNvSpPr>
          <p:nvPr/>
        </p:nvSpPr>
        <p:spPr bwMode="auto">
          <a:xfrm>
            <a:off x="2133600" y="28194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Крамской И.Н.</a:t>
            </a:r>
          </a:p>
        </p:txBody>
      </p:sp>
      <p:sp>
        <p:nvSpPr>
          <p:cNvPr id="8208" name="TextBox 14"/>
          <p:cNvSpPr txBox="1">
            <a:spLocks noChangeArrowheads="1"/>
          </p:cNvSpPr>
          <p:nvPr/>
        </p:nvSpPr>
        <p:spPr bwMode="auto">
          <a:xfrm>
            <a:off x="1905000" y="32004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Репин И.Е.</a:t>
            </a:r>
          </a:p>
        </p:txBody>
      </p:sp>
      <p:sp>
        <p:nvSpPr>
          <p:cNvPr id="8209" name="TextBox 15"/>
          <p:cNvSpPr txBox="1">
            <a:spLocks noChangeArrowheads="1"/>
          </p:cNvSpPr>
          <p:nvPr/>
        </p:nvSpPr>
        <p:spPr bwMode="auto">
          <a:xfrm>
            <a:off x="2667000" y="24384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/>
              <a:t>Нестеров М.В.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2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4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00600" y="457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Автопортрет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00600" y="1981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Парадный портрет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0600" y="3581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Главный герой на фоне природы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00600" y="5105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Семейный портрет</a:t>
            </a:r>
          </a:p>
        </p:txBody>
      </p:sp>
      <p:pic>
        <p:nvPicPr>
          <p:cNvPr id="9" name="Рисунок 8" descr="Головин А. Берез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025" y="304800"/>
            <a:ext cx="1860550" cy="257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Головин А. нескучный сад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228600"/>
            <a:ext cx="1752600" cy="2770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Головин А. Павловск.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3754438"/>
            <a:ext cx="19812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Головин А.Осень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3963" y="3878263"/>
            <a:ext cx="2078037" cy="2751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30" name="TextBox 13"/>
          <p:cNvSpPr txBox="1">
            <a:spLocks noChangeArrowheads="1"/>
          </p:cNvSpPr>
          <p:nvPr/>
        </p:nvSpPr>
        <p:spPr bwMode="auto">
          <a:xfrm>
            <a:off x="304800" y="28956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А.И. Перевышко</a:t>
            </a:r>
          </a:p>
        </p:txBody>
      </p:sp>
      <p:sp>
        <p:nvSpPr>
          <p:cNvPr id="9231" name="TextBox 14"/>
          <p:cNvSpPr txBox="1">
            <a:spLocks noChangeArrowheads="1"/>
          </p:cNvSpPr>
          <p:nvPr/>
        </p:nvSpPr>
        <p:spPr bwMode="auto">
          <a:xfrm>
            <a:off x="2590800" y="30480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/>
              <a:t>С.С. Щукин</a:t>
            </a:r>
          </a:p>
        </p:txBody>
      </p:sp>
      <p:sp>
        <p:nvSpPr>
          <p:cNvPr id="9232" name="TextBox 15"/>
          <p:cNvSpPr txBox="1">
            <a:spLocks noChangeArrowheads="1"/>
          </p:cNvSpPr>
          <p:nvPr/>
        </p:nvSpPr>
        <p:spPr bwMode="auto">
          <a:xfrm>
            <a:off x="2667000" y="35052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/>
              <a:t>Рокотов Ф. С.</a:t>
            </a:r>
          </a:p>
        </p:txBody>
      </p:sp>
      <p:sp>
        <p:nvSpPr>
          <p:cNvPr id="9233" name="TextBox 17"/>
          <p:cNvSpPr txBox="1">
            <a:spLocks noChangeArrowheads="1"/>
          </p:cNvSpPr>
          <p:nvPr/>
        </p:nvSpPr>
        <p:spPr bwMode="auto">
          <a:xfrm>
            <a:off x="228600" y="335280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К.П. Брюллов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76800" y="3581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Ощущение динамики (движения)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00600" y="1981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Принадлежат кисти одного автора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0600" y="457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Театральные позы героя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00600" y="5105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Поясной портрет</a:t>
            </a:r>
          </a:p>
        </p:txBody>
      </p:sp>
      <p:pic>
        <p:nvPicPr>
          <p:cNvPr id="9" name="Рисунок 8" descr="Головин А. Берез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28600"/>
            <a:ext cx="2147888" cy="2487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Головин А. нескучный сад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1371600"/>
            <a:ext cx="1938338" cy="2335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Головин А. Павловск.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3059113"/>
            <a:ext cx="2209800" cy="282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Головин А.Осень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9400" y="4343400"/>
            <a:ext cx="1781175" cy="245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54" name="TextBox 13"/>
          <p:cNvSpPr txBox="1">
            <a:spLocks noChangeArrowheads="1"/>
          </p:cNvSpPr>
          <p:nvPr/>
        </p:nvSpPr>
        <p:spPr bwMode="auto">
          <a:xfrm>
            <a:off x="2514600" y="4572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Кипренский О.А.</a:t>
            </a:r>
          </a:p>
        </p:txBody>
      </p:sp>
      <p:sp>
        <p:nvSpPr>
          <p:cNvPr id="10255" name="TextBox 14"/>
          <p:cNvSpPr txBox="1">
            <a:spLocks noChangeArrowheads="1"/>
          </p:cNvSpPr>
          <p:nvPr/>
        </p:nvSpPr>
        <p:spPr bwMode="auto">
          <a:xfrm>
            <a:off x="2743200" y="9906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Брюллов К.П.</a:t>
            </a:r>
          </a:p>
        </p:txBody>
      </p:sp>
      <p:sp>
        <p:nvSpPr>
          <p:cNvPr id="10256" name="TextBox 15"/>
          <p:cNvSpPr txBox="1">
            <a:spLocks noChangeArrowheads="1"/>
          </p:cNvSpPr>
          <p:nvPr/>
        </p:nvSpPr>
        <p:spPr bwMode="auto">
          <a:xfrm>
            <a:off x="228600" y="60198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Крамской И. Н. .</a:t>
            </a:r>
          </a:p>
        </p:txBody>
      </p:sp>
      <p:sp>
        <p:nvSpPr>
          <p:cNvPr id="10257" name="TextBox 16"/>
          <p:cNvSpPr txBox="1">
            <a:spLocks noChangeArrowheads="1"/>
          </p:cNvSpPr>
          <p:nvPr/>
        </p:nvSpPr>
        <p:spPr bwMode="auto">
          <a:xfrm>
            <a:off x="2971800" y="39624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Серов В.А.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00600" y="457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Грустный взгляд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00600" y="1981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Групповой портрет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0600" y="3581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Смотрят лукаво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00600" y="5105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Представители крестьянства</a:t>
            </a:r>
          </a:p>
        </p:txBody>
      </p:sp>
      <p:pic>
        <p:nvPicPr>
          <p:cNvPr id="9" name="Рисунок 8" descr="Головин А. Берез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8600"/>
            <a:ext cx="2209800" cy="244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Головин А. нескучный сад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1828800"/>
            <a:ext cx="2582863" cy="2043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Головин А. Павловск.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657600"/>
            <a:ext cx="28956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Головин А.Осень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3200" y="4419600"/>
            <a:ext cx="1854200" cy="2200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286000" y="457200"/>
            <a:ext cx="2667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Боровиковский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В. Л.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19400" y="1447800"/>
            <a:ext cx="1981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Герасимов А.М. 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5334000"/>
            <a:ext cx="2057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Кустодиев Б.М.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8200" y="6096000"/>
            <a:ext cx="1828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Тюрин П.С. 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00600" y="457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Погружены в себя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00600" y="1981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Молчаливый разговор со зрителем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0600" y="3581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Картина наполнена динамики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00600" y="5105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Выделено цветом</a:t>
            </a:r>
          </a:p>
        </p:txBody>
      </p:sp>
      <p:pic>
        <p:nvPicPr>
          <p:cNvPr id="9" name="Рисунок 8" descr="Головин А. Берез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2400"/>
            <a:ext cx="1981200" cy="2449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Головин А. нескучный сад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3962400"/>
            <a:ext cx="2271713" cy="2130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Головин А. Павловск.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600" y="1219200"/>
            <a:ext cx="2157413" cy="2536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Головин А.Осень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2895600"/>
            <a:ext cx="2133600" cy="304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302" name="TextBox 13"/>
          <p:cNvSpPr txBox="1">
            <a:spLocks noChangeArrowheads="1"/>
          </p:cNvSpPr>
          <p:nvPr/>
        </p:nvSpPr>
        <p:spPr bwMode="auto">
          <a:xfrm>
            <a:off x="2743200" y="8382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Крамской И.Н.</a:t>
            </a:r>
            <a:endParaRPr lang="ru-RU" dirty="0"/>
          </a:p>
        </p:txBody>
      </p:sp>
      <p:sp>
        <p:nvSpPr>
          <p:cNvPr id="12303" name="TextBox 14"/>
          <p:cNvSpPr txBox="1">
            <a:spLocks noChangeArrowheads="1"/>
          </p:cNvSpPr>
          <p:nvPr/>
        </p:nvSpPr>
        <p:spPr bwMode="auto">
          <a:xfrm>
            <a:off x="2590800" y="61722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Серов В.А.</a:t>
            </a:r>
          </a:p>
        </p:txBody>
      </p:sp>
      <p:sp>
        <p:nvSpPr>
          <p:cNvPr id="12304" name="TextBox 15"/>
          <p:cNvSpPr txBox="1">
            <a:spLocks noChangeArrowheads="1"/>
          </p:cNvSpPr>
          <p:nvPr/>
        </p:nvSpPr>
        <p:spPr bwMode="auto">
          <a:xfrm>
            <a:off x="304800" y="60960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Крамской И.Н.</a:t>
            </a:r>
          </a:p>
        </p:txBody>
      </p:sp>
      <p:sp>
        <p:nvSpPr>
          <p:cNvPr id="12305" name="TextBox 16"/>
          <p:cNvSpPr txBox="1">
            <a:spLocks noChangeArrowheads="1"/>
          </p:cNvSpPr>
          <p:nvPr/>
        </p:nvSpPr>
        <p:spPr bwMode="auto">
          <a:xfrm>
            <a:off x="2133600" y="3810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Кипренский О.А.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00600" y="457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Смысловая связь с миром вещей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00600" y="1981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Историческая личность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0600" y="3581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Ощущение динамики (движения)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24400" y="5105400"/>
            <a:ext cx="39624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Сосредоточено погружены в свои мысли </a:t>
            </a:r>
          </a:p>
        </p:txBody>
      </p:sp>
      <p:pic>
        <p:nvPicPr>
          <p:cNvPr id="9" name="Рисунок 8" descr="Головин А. Берез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28600"/>
            <a:ext cx="1938338" cy="2459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Головин А. нескучный сад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1676400"/>
            <a:ext cx="235585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Головин А. Павловск.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3657600"/>
            <a:ext cx="1908175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Головин А.Осень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3200" y="4191000"/>
            <a:ext cx="1833563" cy="2411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286000" y="381000"/>
            <a:ext cx="2057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Крамской И.Н.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33600" y="1295400"/>
            <a:ext cx="2514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Серов В.А.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9800" y="3733800"/>
            <a:ext cx="19050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Левицкий Д.Г.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6248400"/>
            <a:ext cx="19812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Репин И.Е.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00600" y="457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Смысловая связь с миром вещей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00600" y="19812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Приподнятое настроение героя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0600" y="3581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Взгляд обращен к зрителю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00600" y="5105400"/>
            <a:ext cx="3886200" cy="12954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Едва заметная улыбка</a:t>
            </a:r>
          </a:p>
        </p:txBody>
      </p:sp>
      <p:pic>
        <p:nvPicPr>
          <p:cNvPr id="9" name="Рисунок 8" descr="Головин А. Берез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8600"/>
            <a:ext cx="2455863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Головин А. нескучный сад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1371600"/>
            <a:ext cx="2178050" cy="2747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Головин А. Павловск.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2667000"/>
            <a:ext cx="2133600" cy="2673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Головин А.Осень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0800" y="4384675"/>
            <a:ext cx="1981200" cy="247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590800" y="381000"/>
            <a:ext cx="1828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Репин И.Е.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67000" y="914400"/>
            <a:ext cx="2209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Кипренский О.А.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5410200"/>
            <a:ext cx="1828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Брюллов К.П.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" y="6096000"/>
            <a:ext cx="1828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Крамской И.Н.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BDC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858</TotalTime>
  <Words>340</Words>
  <PresentationFormat>Экран (4:3)</PresentationFormat>
  <Paragraphs>88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Литература и  интернет-поддержка: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98</cp:revision>
  <dcterms:modified xsi:type="dcterms:W3CDTF">2015-12-10T16:07:56Z</dcterms:modified>
</cp:coreProperties>
</file>