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B83E96-1B3C-40DF-9255-A5EAA1713167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FF877203-2A75-4BB5-95B6-4939D30FE780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- Проблеме школьной адаптации в пятом классе внимания уделяется гораздо меньше, хотя переход из младшей школы в среднее звено также является </a:t>
          </a:r>
          <a:r>
            <a:rPr lang="ru-RU" dirty="0" err="1" smtClean="0">
              <a:solidFill>
                <a:schemeClr val="tx1"/>
              </a:solidFill>
            </a:rPr>
            <a:t>стрессогенным</a:t>
          </a:r>
          <a:r>
            <a:rPr lang="ru-RU" dirty="0" smtClean="0">
              <a:solidFill>
                <a:schemeClr val="tx1"/>
              </a:solidFill>
            </a:rPr>
            <a:t> для ребенка, так как значительно изменяются условия обучения, требования, объем получаемых знаний.</a:t>
          </a:r>
          <a:endParaRPr lang="ru-RU" dirty="0">
            <a:solidFill>
              <a:schemeClr val="tx1"/>
            </a:solidFill>
          </a:endParaRPr>
        </a:p>
      </dgm:t>
    </dgm:pt>
    <dgm:pt modelId="{1C07E6C1-B19B-4A49-A442-859B123436D8}" type="parTrans" cxnId="{C6FF9BA4-142B-4411-8B7D-9D26826B5FAB}">
      <dgm:prSet/>
      <dgm:spPr/>
      <dgm:t>
        <a:bodyPr/>
        <a:lstStyle/>
        <a:p>
          <a:endParaRPr lang="ru-RU"/>
        </a:p>
      </dgm:t>
    </dgm:pt>
    <dgm:pt modelId="{C982CA3C-6FC6-48A2-84E4-AA19F849730A}" type="sibTrans" cxnId="{C6FF9BA4-142B-4411-8B7D-9D26826B5FAB}">
      <dgm:prSet/>
      <dgm:spPr/>
      <dgm:t>
        <a:bodyPr/>
        <a:lstStyle/>
        <a:p>
          <a:endParaRPr lang="ru-RU"/>
        </a:p>
      </dgm:t>
    </dgm:pt>
    <dgm:pt modelId="{4B6EDF74-5F57-4DC7-9170-640DD272EC06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- процесс адаптации в 5 классе можно облегчить, если начать профилактическую и коррекционную работу уже в младших классах. </a:t>
          </a:r>
          <a:endParaRPr lang="ru-RU" dirty="0">
            <a:solidFill>
              <a:schemeClr val="tx1"/>
            </a:solidFill>
          </a:endParaRPr>
        </a:p>
      </dgm:t>
    </dgm:pt>
    <dgm:pt modelId="{913194F4-8C37-4BC7-9C29-882E570EC5F5}" type="parTrans" cxnId="{50BFB0A9-B6E0-4BC1-A181-059A3FE99BD3}">
      <dgm:prSet/>
      <dgm:spPr/>
      <dgm:t>
        <a:bodyPr/>
        <a:lstStyle/>
        <a:p>
          <a:endParaRPr lang="ru-RU"/>
        </a:p>
      </dgm:t>
    </dgm:pt>
    <dgm:pt modelId="{56CA21BB-101C-44A2-B1C5-B9FB982015F6}" type="sibTrans" cxnId="{50BFB0A9-B6E0-4BC1-A181-059A3FE99BD3}">
      <dgm:prSet/>
      <dgm:spPr/>
      <dgm:t>
        <a:bodyPr/>
        <a:lstStyle/>
        <a:p>
          <a:endParaRPr lang="ru-RU"/>
        </a:p>
      </dgm:t>
    </dgm:pt>
    <dgm:pt modelId="{F4FCFB01-C459-4E44-98B1-C469F06AF280}">
      <dgm:prSet/>
      <dgm:spPr/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- основными психологическими причинами </a:t>
          </a:r>
          <a:r>
            <a:rPr lang="ru-RU" dirty="0" err="1" smtClean="0">
              <a:solidFill>
                <a:schemeClr val="tx1"/>
              </a:solidFill>
            </a:rPr>
            <a:t>дезадаптации</a:t>
          </a:r>
          <a:r>
            <a:rPr lang="ru-RU" dirty="0" smtClean="0">
              <a:solidFill>
                <a:schemeClr val="tx1"/>
              </a:solidFill>
            </a:rPr>
            <a:t> в пятом классе являются низкая мотивация учебной деятельности; неадекватная  самооценка; высокий уровень тревожности; </a:t>
          </a:r>
          <a:r>
            <a:rPr lang="ru-RU" dirty="0" err="1" smtClean="0">
              <a:solidFill>
                <a:schemeClr val="tx1"/>
              </a:solidFill>
            </a:rPr>
            <a:t>несформированность</a:t>
          </a:r>
          <a:r>
            <a:rPr lang="ru-RU" dirty="0" smtClean="0">
              <a:solidFill>
                <a:schemeClr val="tx1"/>
              </a:solidFill>
            </a:rPr>
            <a:t> коммуникативных навыков. </a:t>
          </a:r>
          <a:endParaRPr lang="ru-RU" dirty="0">
            <a:solidFill>
              <a:schemeClr val="tx1"/>
            </a:solidFill>
          </a:endParaRPr>
        </a:p>
      </dgm:t>
    </dgm:pt>
    <dgm:pt modelId="{331F4E82-3346-4901-B843-43B35C177EE5}" type="parTrans" cxnId="{5C16160A-149A-4ED1-8A53-021886CA4ABE}">
      <dgm:prSet/>
      <dgm:spPr/>
      <dgm:t>
        <a:bodyPr/>
        <a:lstStyle/>
        <a:p>
          <a:endParaRPr lang="ru-RU"/>
        </a:p>
      </dgm:t>
    </dgm:pt>
    <dgm:pt modelId="{F00E34BA-27B2-4411-9D5E-574581AE9021}" type="sibTrans" cxnId="{5C16160A-149A-4ED1-8A53-021886CA4ABE}">
      <dgm:prSet/>
      <dgm:spPr/>
      <dgm:t>
        <a:bodyPr/>
        <a:lstStyle/>
        <a:p>
          <a:endParaRPr lang="ru-RU"/>
        </a:p>
      </dgm:t>
    </dgm:pt>
    <dgm:pt modelId="{51418E3E-C1CE-488B-B920-19C94E4361DB}" type="pres">
      <dgm:prSet presAssocID="{BAB83E96-1B3C-40DF-9255-A5EAA171316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867A1C-2843-45FD-BC67-1B128FB19CA6}" type="pres">
      <dgm:prSet presAssocID="{FF877203-2A75-4BB5-95B6-4939D30FE780}" presName="linNode" presStyleCnt="0"/>
      <dgm:spPr/>
    </dgm:pt>
    <dgm:pt modelId="{33C22018-175E-428D-AE74-F787045C29C7}" type="pres">
      <dgm:prSet presAssocID="{FF877203-2A75-4BB5-95B6-4939D30FE780}" presName="parentText" presStyleLbl="node1" presStyleIdx="0" presStyleCnt="3" custScaleX="27748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2B578D-4D17-4B18-8BD4-17437271F14D}" type="pres">
      <dgm:prSet presAssocID="{C982CA3C-6FC6-48A2-84E4-AA19F849730A}" presName="sp" presStyleCnt="0"/>
      <dgm:spPr/>
    </dgm:pt>
    <dgm:pt modelId="{615A3C50-B7B9-446C-BC60-C0B8A00F4C5B}" type="pres">
      <dgm:prSet presAssocID="{4B6EDF74-5F57-4DC7-9170-640DD272EC06}" presName="linNode" presStyleCnt="0"/>
      <dgm:spPr/>
    </dgm:pt>
    <dgm:pt modelId="{3BCEBDF6-B58A-4A17-8916-6B5ADD80DE43}" type="pres">
      <dgm:prSet presAssocID="{4B6EDF74-5F57-4DC7-9170-640DD272EC06}" presName="parentText" presStyleLbl="node1" presStyleIdx="1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71A73-0834-47EF-9B54-9FCF1392FFFD}" type="pres">
      <dgm:prSet presAssocID="{56CA21BB-101C-44A2-B1C5-B9FB982015F6}" presName="sp" presStyleCnt="0"/>
      <dgm:spPr/>
    </dgm:pt>
    <dgm:pt modelId="{295D5607-9233-428D-8F93-5A998A08A903}" type="pres">
      <dgm:prSet presAssocID="{F4FCFB01-C459-4E44-98B1-C469F06AF280}" presName="linNode" presStyleCnt="0"/>
      <dgm:spPr/>
    </dgm:pt>
    <dgm:pt modelId="{FF1B8560-E554-4342-844B-1FBC07A1B7BE}" type="pres">
      <dgm:prSet presAssocID="{F4FCFB01-C459-4E44-98B1-C469F06AF280}" presName="parentText" presStyleLbl="node1" presStyleIdx="2" presStyleCnt="3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97A87B-C1C5-4D67-9F6D-9BD85F072979}" type="presOf" srcId="{4B6EDF74-5F57-4DC7-9170-640DD272EC06}" destId="{3BCEBDF6-B58A-4A17-8916-6B5ADD80DE43}" srcOrd="0" destOrd="0" presId="urn:microsoft.com/office/officeart/2005/8/layout/vList5"/>
    <dgm:cxn modelId="{64433E0B-9C90-4222-90D2-550BFE64D665}" type="presOf" srcId="{FF877203-2A75-4BB5-95B6-4939D30FE780}" destId="{33C22018-175E-428D-AE74-F787045C29C7}" srcOrd="0" destOrd="0" presId="urn:microsoft.com/office/officeart/2005/8/layout/vList5"/>
    <dgm:cxn modelId="{B4BE284E-7894-4436-9826-A8A8383DB32B}" type="presOf" srcId="{BAB83E96-1B3C-40DF-9255-A5EAA1713167}" destId="{51418E3E-C1CE-488B-B920-19C94E4361DB}" srcOrd="0" destOrd="0" presId="urn:microsoft.com/office/officeart/2005/8/layout/vList5"/>
    <dgm:cxn modelId="{3D17BEA2-6B8F-44B5-9220-2EB40EA23241}" type="presOf" srcId="{F4FCFB01-C459-4E44-98B1-C469F06AF280}" destId="{FF1B8560-E554-4342-844B-1FBC07A1B7BE}" srcOrd="0" destOrd="0" presId="urn:microsoft.com/office/officeart/2005/8/layout/vList5"/>
    <dgm:cxn modelId="{C6FF9BA4-142B-4411-8B7D-9D26826B5FAB}" srcId="{BAB83E96-1B3C-40DF-9255-A5EAA1713167}" destId="{FF877203-2A75-4BB5-95B6-4939D30FE780}" srcOrd="0" destOrd="0" parTransId="{1C07E6C1-B19B-4A49-A442-859B123436D8}" sibTransId="{C982CA3C-6FC6-48A2-84E4-AA19F849730A}"/>
    <dgm:cxn modelId="{5C16160A-149A-4ED1-8A53-021886CA4ABE}" srcId="{BAB83E96-1B3C-40DF-9255-A5EAA1713167}" destId="{F4FCFB01-C459-4E44-98B1-C469F06AF280}" srcOrd="2" destOrd="0" parTransId="{331F4E82-3346-4901-B843-43B35C177EE5}" sibTransId="{F00E34BA-27B2-4411-9D5E-574581AE9021}"/>
    <dgm:cxn modelId="{50BFB0A9-B6E0-4BC1-A181-059A3FE99BD3}" srcId="{BAB83E96-1B3C-40DF-9255-A5EAA1713167}" destId="{4B6EDF74-5F57-4DC7-9170-640DD272EC06}" srcOrd="1" destOrd="0" parTransId="{913194F4-8C37-4BC7-9C29-882E570EC5F5}" sibTransId="{56CA21BB-101C-44A2-B1C5-B9FB982015F6}"/>
    <dgm:cxn modelId="{83CA90BB-2864-4F28-84D4-32EF4C0EAD2F}" type="presParOf" srcId="{51418E3E-C1CE-488B-B920-19C94E4361DB}" destId="{07867A1C-2843-45FD-BC67-1B128FB19CA6}" srcOrd="0" destOrd="0" presId="urn:microsoft.com/office/officeart/2005/8/layout/vList5"/>
    <dgm:cxn modelId="{8D386B4F-92D1-4E99-BDC4-D9B732567EE5}" type="presParOf" srcId="{07867A1C-2843-45FD-BC67-1B128FB19CA6}" destId="{33C22018-175E-428D-AE74-F787045C29C7}" srcOrd="0" destOrd="0" presId="urn:microsoft.com/office/officeart/2005/8/layout/vList5"/>
    <dgm:cxn modelId="{18C7F9BE-BC42-42A7-BEBD-7A89C3C37688}" type="presParOf" srcId="{51418E3E-C1CE-488B-B920-19C94E4361DB}" destId="{B62B578D-4D17-4B18-8BD4-17437271F14D}" srcOrd="1" destOrd="0" presId="urn:microsoft.com/office/officeart/2005/8/layout/vList5"/>
    <dgm:cxn modelId="{35CA5885-1231-4CDC-9CBE-10EBF822C578}" type="presParOf" srcId="{51418E3E-C1CE-488B-B920-19C94E4361DB}" destId="{615A3C50-B7B9-446C-BC60-C0B8A00F4C5B}" srcOrd="2" destOrd="0" presId="urn:microsoft.com/office/officeart/2005/8/layout/vList5"/>
    <dgm:cxn modelId="{6D475556-E46C-450C-B309-2C3FD904E0AE}" type="presParOf" srcId="{615A3C50-B7B9-446C-BC60-C0B8A00F4C5B}" destId="{3BCEBDF6-B58A-4A17-8916-6B5ADD80DE43}" srcOrd="0" destOrd="0" presId="urn:microsoft.com/office/officeart/2005/8/layout/vList5"/>
    <dgm:cxn modelId="{8992CD99-A503-46B5-B5CB-0E481C05BCA5}" type="presParOf" srcId="{51418E3E-C1CE-488B-B920-19C94E4361DB}" destId="{52B71A73-0834-47EF-9B54-9FCF1392FFFD}" srcOrd="3" destOrd="0" presId="urn:microsoft.com/office/officeart/2005/8/layout/vList5"/>
    <dgm:cxn modelId="{DC7F9E62-C16F-4F14-9E4F-816B06118A5E}" type="presParOf" srcId="{51418E3E-C1CE-488B-B920-19C94E4361DB}" destId="{295D5607-9233-428D-8F93-5A998A08A903}" srcOrd="4" destOrd="0" presId="urn:microsoft.com/office/officeart/2005/8/layout/vList5"/>
    <dgm:cxn modelId="{BC87DE1C-87D0-4711-9AD9-56130A46CA67}" type="presParOf" srcId="{295D5607-9233-428D-8F93-5A998A08A903}" destId="{FF1B8560-E554-4342-844B-1FBC07A1B7B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4CB317-79A1-4EC9-B05A-709C475C7A84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F296578-73C4-4555-88BC-C4ADFAB831AB}">
      <dgm:prSet/>
      <dgm:spPr/>
      <dgm:t>
        <a:bodyPr/>
        <a:lstStyle/>
        <a:p>
          <a:pPr rtl="0"/>
          <a:r>
            <a:rPr lang="ru-RU" dirty="0" smtClean="0"/>
            <a:t>- низкая мотивация учебной деятельности;</a:t>
          </a:r>
          <a:endParaRPr lang="ru-RU" dirty="0"/>
        </a:p>
      </dgm:t>
    </dgm:pt>
    <dgm:pt modelId="{0868E701-34C8-4BBD-BAE2-3C8B01DF9BDB}" type="parTrans" cxnId="{79B769F9-C4B5-42D4-8A55-A2BF0BEC362A}">
      <dgm:prSet/>
      <dgm:spPr/>
      <dgm:t>
        <a:bodyPr/>
        <a:lstStyle/>
        <a:p>
          <a:endParaRPr lang="ru-RU"/>
        </a:p>
      </dgm:t>
    </dgm:pt>
    <dgm:pt modelId="{A37EEC03-BB6D-4B7E-83FE-793DC2BAAD46}" type="sibTrans" cxnId="{79B769F9-C4B5-42D4-8A55-A2BF0BEC362A}">
      <dgm:prSet/>
      <dgm:spPr/>
      <dgm:t>
        <a:bodyPr/>
        <a:lstStyle/>
        <a:p>
          <a:endParaRPr lang="ru-RU"/>
        </a:p>
      </dgm:t>
    </dgm:pt>
    <dgm:pt modelId="{9BC60F0F-543D-461C-B6D3-A0A50A38B09F}">
      <dgm:prSet/>
      <dgm:spPr/>
      <dgm:t>
        <a:bodyPr/>
        <a:lstStyle/>
        <a:p>
          <a:pPr rtl="0"/>
          <a:r>
            <a:rPr lang="ru-RU" dirty="0" smtClean="0"/>
            <a:t>- неадекватная  самооценка;</a:t>
          </a:r>
          <a:endParaRPr lang="ru-RU" dirty="0"/>
        </a:p>
      </dgm:t>
    </dgm:pt>
    <dgm:pt modelId="{7F162A84-5AE9-4524-BDCF-91AA47C59748}" type="parTrans" cxnId="{B9B84D3D-B7C2-442C-BB6B-FBDD177E6882}">
      <dgm:prSet/>
      <dgm:spPr/>
      <dgm:t>
        <a:bodyPr/>
        <a:lstStyle/>
        <a:p>
          <a:endParaRPr lang="ru-RU"/>
        </a:p>
      </dgm:t>
    </dgm:pt>
    <dgm:pt modelId="{EEF759C2-8D9C-4555-9847-9469102A067D}" type="sibTrans" cxnId="{B9B84D3D-B7C2-442C-BB6B-FBDD177E6882}">
      <dgm:prSet/>
      <dgm:spPr/>
      <dgm:t>
        <a:bodyPr/>
        <a:lstStyle/>
        <a:p>
          <a:endParaRPr lang="ru-RU"/>
        </a:p>
      </dgm:t>
    </dgm:pt>
    <dgm:pt modelId="{06570FBE-65D1-46B8-9D01-D96198839D4A}">
      <dgm:prSet/>
      <dgm:spPr/>
      <dgm:t>
        <a:bodyPr/>
        <a:lstStyle/>
        <a:p>
          <a:pPr rtl="0"/>
          <a:r>
            <a:rPr lang="ru-RU" dirty="0" smtClean="0"/>
            <a:t>- высокий уровень тревожности;</a:t>
          </a:r>
          <a:endParaRPr lang="ru-RU" dirty="0"/>
        </a:p>
      </dgm:t>
    </dgm:pt>
    <dgm:pt modelId="{5BF6CA5A-6614-4B81-B7E0-C44B147C20BD}" type="parTrans" cxnId="{8F55A386-8D31-49CA-B9E3-1643EABCF954}">
      <dgm:prSet/>
      <dgm:spPr/>
      <dgm:t>
        <a:bodyPr/>
        <a:lstStyle/>
        <a:p>
          <a:endParaRPr lang="ru-RU"/>
        </a:p>
      </dgm:t>
    </dgm:pt>
    <dgm:pt modelId="{F3811C78-329E-427C-8AC1-F267380B512A}" type="sibTrans" cxnId="{8F55A386-8D31-49CA-B9E3-1643EABCF954}">
      <dgm:prSet/>
      <dgm:spPr/>
      <dgm:t>
        <a:bodyPr/>
        <a:lstStyle/>
        <a:p>
          <a:endParaRPr lang="ru-RU"/>
        </a:p>
      </dgm:t>
    </dgm:pt>
    <dgm:pt modelId="{CFEC8A01-EE67-4CF3-BDAE-1A0D3F0CFBF3}">
      <dgm:prSet/>
      <dgm:spPr/>
      <dgm:t>
        <a:bodyPr/>
        <a:lstStyle/>
        <a:p>
          <a:pPr rtl="0"/>
          <a:r>
            <a:rPr lang="ru-RU" dirty="0" smtClean="0"/>
            <a:t>- </a:t>
          </a:r>
          <a:r>
            <a:rPr lang="ru-RU" dirty="0" err="1" smtClean="0"/>
            <a:t>несформированность</a:t>
          </a:r>
          <a:r>
            <a:rPr lang="ru-RU" dirty="0" smtClean="0"/>
            <a:t> коммуникативных навыков. </a:t>
          </a:r>
          <a:endParaRPr lang="ru-RU" dirty="0"/>
        </a:p>
      </dgm:t>
    </dgm:pt>
    <dgm:pt modelId="{C39B56CE-3291-4473-BE7B-884583176D2C}" type="parTrans" cxnId="{0C4D0812-3A93-42EA-8EB2-161559ED0EF5}">
      <dgm:prSet/>
      <dgm:spPr/>
      <dgm:t>
        <a:bodyPr/>
        <a:lstStyle/>
        <a:p>
          <a:endParaRPr lang="ru-RU"/>
        </a:p>
      </dgm:t>
    </dgm:pt>
    <dgm:pt modelId="{DBC0E532-E31E-41AB-8DCD-9B8FAD1A50DB}" type="sibTrans" cxnId="{0C4D0812-3A93-42EA-8EB2-161559ED0EF5}">
      <dgm:prSet/>
      <dgm:spPr/>
      <dgm:t>
        <a:bodyPr/>
        <a:lstStyle/>
        <a:p>
          <a:endParaRPr lang="ru-RU"/>
        </a:p>
      </dgm:t>
    </dgm:pt>
    <dgm:pt modelId="{43222AC8-B07D-4C87-9AE1-080F08056B8F}" type="pres">
      <dgm:prSet presAssocID="{644CB317-79A1-4EC9-B05A-709C475C7A8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D1CDA2F5-E11E-4A48-9649-5715FA02030B}" type="pres">
      <dgm:prSet presAssocID="{644CB317-79A1-4EC9-B05A-709C475C7A84}" presName="pyramid" presStyleLbl="node1" presStyleIdx="0" presStyleCnt="1"/>
      <dgm:spPr/>
    </dgm:pt>
    <dgm:pt modelId="{6106BDFA-FA1D-434D-92B5-BCED6B0607D1}" type="pres">
      <dgm:prSet presAssocID="{644CB317-79A1-4EC9-B05A-709C475C7A84}" presName="theList" presStyleCnt="0"/>
      <dgm:spPr/>
    </dgm:pt>
    <dgm:pt modelId="{17520AB2-00D6-4C72-93EB-BA9D7EA6FF41}" type="pres">
      <dgm:prSet presAssocID="{BF296578-73C4-4555-88BC-C4ADFAB831AB}" presName="aNode" presStyleLbl="fgAcc1" presStyleIdx="0" presStyleCnt="4" custScaleX="159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5EEBA8-E1E6-4E92-921F-B33B2AC47F5C}" type="pres">
      <dgm:prSet presAssocID="{BF296578-73C4-4555-88BC-C4ADFAB831AB}" presName="aSpace" presStyleCnt="0"/>
      <dgm:spPr/>
    </dgm:pt>
    <dgm:pt modelId="{7A9A4A95-19EA-4CB3-A257-EB546DA4E333}" type="pres">
      <dgm:prSet presAssocID="{9BC60F0F-543D-461C-B6D3-A0A50A38B09F}" presName="aNode" presStyleLbl="fgAcc1" presStyleIdx="1" presStyleCnt="4" custScaleX="1599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F46279-CFA8-4C7A-8924-8C09D1149DC6}" type="pres">
      <dgm:prSet presAssocID="{9BC60F0F-543D-461C-B6D3-A0A50A38B09F}" presName="aSpace" presStyleCnt="0"/>
      <dgm:spPr/>
    </dgm:pt>
    <dgm:pt modelId="{1BEBF159-2597-4EC9-A13E-52D883FBAE89}" type="pres">
      <dgm:prSet presAssocID="{06570FBE-65D1-46B8-9D01-D96198839D4A}" presName="aNode" presStyleLbl="fgAcc1" presStyleIdx="2" presStyleCnt="4" custScaleX="1598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5FC5EB-37BA-4F05-AEED-5010A513E481}" type="pres">
      <dgm:prSet presAssocID="{06570FBE-65D1-46B8-9D01-D96198839D4A}" presName="aSpace" presStyleCnt="0"/>
      <dgm:spPr/>
    </dgm:pt>
    <dgm:pt modelId="{BB44BF01-4C30-48C7-9581-FE298BDB3842}" type="pres">
      <dgm:prSet presAssocID="{CFEC8A01-EE67-4CF3-BDAE-1A0D3F0CFBF3}" presName="aNode" presStyleLbl="fgAcc1" presStyleIdx="3" presStyleCnt="4" custScaleX="1598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D845F-0C36-420A-847C-122E9D75A4F6}" type="pres">
      <dgm:prSet presAssocID="{CFEC8A01-EE67-4CF3-BDAE-1A0D3F0CFBF3}" presName="aSpace" presStyleCnt="0"/>
      <dgm:spPr/>
    </dgm:pt>
  </dgm:ptLst>
  <dgm:cxnLst>
    <dgm:cxn modelId="{A26E774B-DB2D-4DFD-8594-A796D54D1575}" type="presOf" srcId="{644CB317-79A1-4EC9-B05A-709C475C7A84}" destId="{43222AC8-B07D-4C87-9AE1-080F08056B8F}" srcOrd="0" destOrd="0" presId="urn:microsoft.com/office/officeart/2005/8/layout/pyramid2"/>
    <dgm:cxn modelId="{4AAF2D86-3472-44DA-8124-630B9846C1C9}" type="presOf" srcId="{CFEC8A01-EE67-4CF3-BDAE-1A0D3F0CFBF3}" destId="{BB44BF01-4C30-48C7-9581-FE298BDB3842}" srcOrd="0" destOrd="0" presId="urn:microsoft.com/office/officeart/2005/8/layout/pyramid2"/>
    <dgm:cxn modelId="{0C4D0812-3A93-42EA-8EB2-161559ED0EF5}" srcId="{644CB317-79A1-4EC9-B05A-709C475C7A84}" destId="{CFEC8A01-EE67-4CF3-BDAE-1A0D3F0CFBF3}" srcOrd="3" destOrd="0" parTransId="{C39B56CE-3291-4473-BE7B-884583176D2C}" sibTransId="{DBC0E532-E31E-41AB-8DCD-9B8FAD1A50DB}"/>
    <dgm:cxn modelId="{79B769F9-C4B5-42D4-8A55-A2BF0BEC362A}" srcId="{644CB317-79A1-4EC9-B05A-709C475C7A84}" destId="{BF296578-73C4-4555-88BC-C4ADFAB831AB}" srcOrd="0" destOrd="0" parTransId="{0868E701-34C8-4BBD-BAE2-3C8B01DF9BDB}" sibTransId="{A37EEC03-BB6D-4B7E-83FE-793DC2BAAD46}"/>
    <dgm:cxn modelId="{8F55A386-8D31-49CA-B9E3-1643EABCF954}" srcId="{644CB317-79A1-4EC9-B05A-709C475C7A84}" destId="{06570FBE-65D1-46B8-9D01-D96198839D4A}" srcOrd="2" destOrd="0" parTransId="{5BF6CA5A-6614-4B81-B7E0-C44B147C20BD}" sibTransId="{F3811C78-329E-427C-8AC1-F267380B512A}"/>
    <dgm:cxn modelId="{821C9F19-8DCB-4A92-A283-9A75F581FE8D}" type="presOf" srcId="{BF296578-73C4-4555-88BC-C4ADFAB831AB}" destId="{17520AB2-00D6-4C72-93EB-BA9D7EA6FF41}" srcOrd="0" destOrd="0" presId="urn:microsoft.com/office/officeart/2005/8/layout/pyramid2"/>
    <dgm:cxn modelId="{9D3BCD63-D7FE-4B80-9C4B-E7C1CD3CC2A4}" type="presOf" srcId="{06570FBE-65D1-46B8-9D01-D96198839D4A}" destId="{1BEBF159-2597-4EC9-A13E-52D883FBAE89}" srcOrd="0" destOrd="0" presId="urn:microsoft.com/office/officeart/2005/8/layout/pyramid2"/>
    <dgm:cxn modelId="{FD0AC86A-AB84-45BD-823A-CF7EFC39AA0A}" type="presOf" srcId="{9BC60F0F-543D-461C-B6D3-A0A50A38B09F}" destId="{7A9A4A95-19EA-4CB3-A257-EB546DA4E333}" srcOrd="0" destOrd="0" presId="urn:microsoft.com/office/officeart/2005/8/layout/pyramid2"/>
    <dgm:cxn modelId="{B9B84D3D-B7C2-442C-BB6B-FBDD177E6882}" srcId="{644CB317-79A1-4EC9-B05A-709C475C7A84}" destId="{9BC60F0F-543D-461C-B6D3-A0A50A38B09F}" srcOrd="1" destOrd="0" parTransId="{7F162A84-5AE9-4524-BDCF-91AA47C59748}" sibTransId="{EEF759C2-8D9C-4555-9847-9469102A067D}"/>
    <dgm:cxn modelId="{028955D2-F6DE-43BA-B9E8-92B2417D2FC6}" type="presParOf" srcId="{43222AC8-B07D-4C87-9AE1-080F08056B8F}" destId="{D1CDA2F5-E11E-4A48-9649-5715FA02030B}" srcOrd="0" destOrd="0" presId="urn:microsoft.com/office/officeart/2005/8/layout/pyramid2"/>
    <dgm:cxn modelId="{0278D7BC-5560-473B-BB27-16C67436D310}" type="presParOf" srcId="{43222AC8-B07D-4C87-9AE1-080F08056B8F}" destId="{6106BDFA-FA1D-434D-92B5-BCED6B0607D1}" srcOrd="1" destOrd="0" presId="urn:microsoft.com/office/officeart/2005/8/layout/pyramid2"/>
    <dgm:cxn modelId="{DBE7F96E-23B4-478F-B100-43783D9F43EA}" type="presParOf" srcId="{6106BDFA-FA1D-434D-92B5-BCED6B0607D1}" destId="{17520AB2-00D6-4C72-93EB-BA9D7EA6FF41}" srcOrd="0" destOrd="0" presId="urn:microsoft.com/office/officeart/2005/8/layout/pyramid2"/>
    <dgm:cxn modelId="{14E8D61B-E9A2-472B-A39F-6A789F8C2AAF}" type="presParOf" srcId="{6106BDFA-FA1D-434D-92B5-BCED6B0607D1}" destId="{1A5EEBA8-E1E6-4E92-921F-B33B2AC47F5C}" srcOrd="1" destOrd="0" presId="urn:microsoft.com/office/officeart/2005/8/layout/pyramid2"/>
    <dgm:cxn modelId="{68D633BE-94A1-4B1A-A2B0-FF69AAB9D1D6}" type="presParOf" srcId="{6106BDFA-FA1D-434D-92B5-BCED6B0607D1}" destId="{7A9A4A95-19EA-4CB3-A257-EB546DA4E333}" srcOrd="2" destOrd="0" presId="urn:microsoft.com/office/officeart/2005/8/layout/pyramid2"/>
    <dgm:cxn modelId="{D1056853-EFE9-492B-B8B7-CF8778F5DD9D}" type="presParOf" srcId="{6106BDFA-FA1D-434D-92B5-BCED6B0607D1}" destId="{0EF46279-CFA8-4C7A-8924-8C09D1149DC6}" srcOrd="3" destOrd="0" presId="urn:microsoft.com/office/officeart/2005/8/layout/pyramid2"/>
    <dgm:cxn modelId="{67F63BD3-D4FC-44ED-9FC2-9779F04AA97F}" type="presParOf" srcId="{6106BDFA-FA1D-434D-92B5-BCED6B0607D1}" destId="{1BEBF159-2597-4EC9-A13E-52D883FBAE89}" srcOrd="4" destOrd="0" presId="urn:microsoft.com/office/officeart/2005/8/layout/pyramid2"/>
    <dgm:cxn modelId="{A4B0382F-CA9D-45D8-AB1E-221B53081132}" type="presParOf" srcId="{6106BDFA-FA1D-434D-92B5-BCED6B0607D1}" destId="{0F5FC5EB-37BA-4F05-AEED-5010A513E481}" srcOrd="5" destOrd="0" presId="urn:microsoft.com/office/officeart/2005/8/layout/pyramid2"/>
    <dgm:cxn modelId="{B3A0F4B2-4916-4162-81FA-5936FE441BFB}" type="presParOf" srcId="{6106BDFA-FA1D-434D-92B5-BCED6B0607D1}" destId="{BB44BF01-4C30-48C7-9581-FE298BDB3842}" srcOrd="6" destOrd="0" presId="urn:microsoft.com/office/officeart/2005/8/layout/pyramid2"/>
    <dgm:cxn modelId="{9E9E9501-A992-4B96-9991-555DE6C91113}" type="presParOf" srcId="{6106BDFA-FA1D-434D-92B5-BCED6B0607D1}" destId="{F51D845F-0C36-420A-847C-122E9D75A4F6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C22018-175E-428D-AE74-F787045C29C7}">
      <dsp:nvSpPr>
        <dsp:cNvPr id="0" name=""/>
        <dsp:cNvSpPr/>
      </dsp:nvSpPr>
      <dsp:spPr>
        <a:xfrm>
          <a:off x="3658" y="2344"/>
          <a:ext cx="7490150" cy="15470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- Проблеме школьной адаптации в пятом классе внимания уделяется гораздо меньше, хотя переход из младшей школы в среднее звено также является </a:t>
          </a:r>
          <a:r>
            <a:rPr lang="ru-RU" sz="1800" kern="1200" dirty="0" err="1" smtClean="0">
              <a:solidFill>
                <a:schemeClr val="tx1"/>
              </a:solidFill>
            </a:rPr>
            <a:t>стрессогенным</a:t>
          </a:r>
          <a:r>
            <a:rPr lang="ru-RU" sz="1800" kern="1200" dirty="0" smtClean="0">
              <a:solidFill>
                <a:schemeClr val="tx1"/>
              </a:solidFill>
            </a:rPr>
            <a:t> для ребенка, так как значительно изменяются условия обучения, требования, объем получаемых знаний.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658" y="2344"/>
        <a:ext cx="7490150" cy="1547068"/>
      </dsp:txXfrm>
    </dsp:sp>
    <dsp:sp modelId="{3BCEBDF6-B58A-4A17-8916-6B5ADD80DE43}">
      <dsp:nvSpPr>
        <dsp:cNvPr id="0" name=""/>
        <dsp:cNvSpPr/>
      </dsp:nvSpPr>
      <dsp:spPr>
        <a:xfrm>
          <a:off x="3658" y="1626765"/>
          <a:ext cx="7490763" cy="15470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- процесс адаптации в 5 классе можно облегчить, если начать профилактическую и коррекционную работу уже в младших классах. 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658" y="1626765"/>
        <a:ext cx="7490763" cy="1547068"/>
      </dsp:txXfrm>
    </dsp:sp>
    <dsp:sp modelId="{FF1B8560-E554-4342-844B-1FBC07A1B7BE}">
      <dsp:nvSpPr>
        <dsp:cNvPr id="0" name=""/>
        <dsp:cNvSpPr/>
      </dsp:nvSpPr>
      <dsp:spPr>
        <a:xfrm>
          <a:off x="3658" y="3251187"/>
          <a:ext cx="7490763" cy="15470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- основными психологическими причинами </a:t>
          </a:r>
          <a:r>
            <a:rPr lang="ru-RU" sz="1800" kern="1200" dirty="0" err="1" smtClean="0">
              <a:solidFill>
                <a:schemeClr val="tx1"/>
              </a:solidFill>
            </a:rPr>
            <a:t>дезадаптации</a:t>
          </a:r>
          <a:r>
            <a:rPr lang="ru-RU" sz="1800" kern="1200" dirty="0" smtClean="0">
              <a:solidFill>
                <a:schemeClr val="tx1"/>
              </a:solidFill>
            </a:rPr>
            <a:t> в пятом классе являются низкая мотивация учебной деятельности; неадекватная  самооценка; высокий уровень тревожности; </a:t>
          </a:r>
          <a:r>
            <a:rPr lang="ru-RU" sz="1800" kern="1200" dirty="0" err="1" smtClean="0">
              <a:solidFill>
                <a:schemeClr val="tx1"/>
              </a:solidFill>
            </a:rPr>
            <a:t>несформированность</a:t>
          </a:r>
          <a:r>
            <a:rPr lang="ru-RU" sz="1800" kern="1200" dirty="0" smtClean="0">
              <a:solidFill>
                <a:schemeClr val="tx1"/>
              </a:solidFill>
            </a:rPr>
            <a:t> коммуникативных навыков. 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658" y="3251187"/>
        <a:ext cx="7490763" cy="154706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CDA2F5-E11E-4A48-9649-5715FA02030B}">
      <dsp:nvSpPr>
        <dsp:cNvPr id="0" name=""/>
        <dsp:cNvSpPr/>
      </dsp:nvSpPr>
      <dsp:spPr>
        <a:xfrm>
          <a:off x="794689" y="0"/>
          <a:ext cx="4391036" cy="4391036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520AB2-00D6-4C72-93EB-BA9D7EA6FF41}">
      <dsp:nvSpPr>
        <dsp:cNvPr id="0" name=""/>
        <dsp:cNvSpPr/>
      </dsp:nvSpPr>
      <dsp:spPr>
        <a:xfrm>
          <a:off x="2137366" y="439532"/>
          <a:ext cx="4559855" cy="7804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низкая мотивация учебной деятельности;</a:t>
          </a:r>
          <a:endParaRPr lang="ru-RU" sz="1800" kern="1200" dirty="0"/>
        </a:p>
      </dsp:txBody>
      <dsp:txXfrm>
        <a:off x="2137366" y="439532"/>
        <a:ext cx="4559855" cy="780438"/>
      </dsp:txXfrm>
    </dsp:sp>
    <dsp:sp modelId="{7A9A4A95-19EA-4CB3-A257-EB546DA4E333}">
      <dsp:nvSpPr>
        <dsp:cNvPr id="0" name=""/>
        <dsp:cNvSpPr/>
      </dsp:nvSpPr>
      <dsp:spPr>
        <a:xfrm>
          <a:off x="2135168" y="1317525"/>
          <a:ext cx="4564251" cy="7804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961231"/>
              <a:satOff val="-20173"/>
              <a:lumOff val="37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неадекватная  самооценка;</a:t>
          </a:r>
          <a:endParaRPr lang="ru-RU" sz="1800" kern="1200" dirty="0"/>
        </a:p>
      </dsp:txBody>
      <dsp:txXfrm>
        <a:off x="2135168" y="1317525"/>
        <a:ext cx="4564251" cy="780438"/>
      </dsp:txXfrm>
    </dsp:sp>
    <dsp:sp modelId="{1BEBF159-2597-4EC9-A13E-52D883FBAE89}">
      <dsp:nvSpPr>
        <dsp:cNvPr id="0" name=""/>
        <dsp:cNvSpPr/>
      </dsp:nvSpPr>
      <dsp:spPr>
        <a:xfrm>
          <a:off x="2136253" y="2195518"/>
          <a:ext cx="4562082" cy="7804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922463"/>
              <a:satOff val="-40347"/>
              <a:lumOff val="74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высокий уровень тревожности;</a:t>
          </a:r>
          <a:endParaRPr lang="ru-RU" sz="1800" kern="1200" dirty="0"/>
        </a:p>
      </dsp:txBody>
      <dsp:txXfrm>
        <a:off x="2136253" y="2195518"/>
        <a:ext cx="4562082" cy="780438"/>
      </dsp:txXfrm>
    </dsp:sp>
    <dsp:sp modelId="{BB44BF01-4C30-48C7-9581-FE298BDB3842}">
      <dsp:nvSpPr>
        <dsp:cNvPr id="0" name=""/>
        <dsp:cNvSpPr/>
      </dsp:nvSpPr>
      <dsp:spPr>
        <a:xfrm>
          <a:off x="2136267" y="3073510"/>
          <a:ext cx="4562053" cy="7804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1883694"/>
              <a:satOff val="-60520"/>
              <a:lumOff val="111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kern="1200" dirty="0" err="1" smtClean="0"/>
            <a:t>несформированность</a:t>
          </a:r>
          <a:r>
            <a:rPr lang="ru-RU" sz="1800" kern="1200" dirty="0" smtClean="0"/>
            <a:t> коммуникативных навыков. </a:t>
          </a:r>
          <a:endParaRPr lang="ru-RU" sz="1800" kern="1200" dirty="0"/>
        </a:p>
      </dsp:txBody>
      <dsp:txXfrm>
        <a:off x="2136267" y="3073510"/>
        <a:ext cx="4562053" cy="780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5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C653C41-2F3F-4C6C-A574-F31C825B3FAE}" type="datetimeFigureOut">
              <a:rPr lang="ru-RU" smtClean="0"/>
              <a:pPr/>
              <a:t>17.12.2015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DB17CE0-DA64-487A-9D69-CC23F7A841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3357562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Цикл диагностических занятий по выявлению уровня адаптации ребенка к обучению в пятом классе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Занятие четвертое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Цель: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 диагностика уровня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коммуникативных навыков.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Методики</a:t>
            </a:r>
            <a:r>
              <a:rPr lang="ru-RU" dirty="0" smtClean="0"/>
              <a:t>: 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«Ковер»;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- «Дорога к дому».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Оборудование</a:t>
            </a:r>
            <a:r>
              <a:rPr lang="ru-RU" dirty="0" smtClean="0"/>
              <a:t>: бланки ответов, </a:t>
            </a:r>
            <a:r>
              <a:rPr lang="ru-RU" dirty="0" err="1" smtClean="0"/>
              <a:t>мультимедийная</a:t>
            </a:r>
            <a:r>
              <a:rPr lang="ru-RU" dirty="0" smtClean="0"/>
              <a:t> презентация.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dirty="0" smtClean="0"/>
              <a:t>Адаптация учащихся 5-х классов к процессу обучения в средней школе // Школьный психолог. Приложение к газете "Первое сентября". - 2005. - N 12. - С.30-33.</a:t>
            </a:r>
          </a:p>
          <a:p>
            <a:pPr lvl="0"/>
            <a:r>
              <a:rPr lang="ru-RU" dirty="0" err="1" smtClean="0"/>
              <a:t>Битянова</a:t>
            </a:r>
            <a:r>
              <a:rPr lang="ru-RU" dirty="0" smtClean="0"/>
              <a:t> М. Психолого-педагогическое сопровождение школьников на этапе перехода из начального в среднее звено / М. </a:t>
            </a:r>
            <a:r>
              <a:rPr lang="ru-RU" dirty="0" err="1" smtClean="0"/>
              <a:t>Битянова</a:t>
            </a:r>
            <a:r>
              <a:rPr lang="ru-RU" dirty="0" smtClean="0"/>
              <a:t> // Школьный психолог. Приложение к газете "Первое сентября". - 2001. - N 33. - С.8-9 4.</a:t>
            </a:r>
          </a:p>
          <a:p>
            <a:pPr lvl="0"/>
            <a:r>
              <a:rPr lang="ru-RU" dirty="0" smtClean="0"/>
              <a:t>Владимирова Ю. Новичок в средней школе: Программа адаптационных встреч для пятиклассников / Ю. Владимирова // Школьный психолог. Приложение к газете "Первое сентября". - 2004. - N 9. - С.12-17 5. </a:t>
            </a:r>
          </a:p>
          <a:p>
            <a:pPr lvl="0"/>
            <a:r>
              <a:rPr lang="ru-RU" dirty="0" err="1" smtClean="0"/>
              <a:t>Гаврилычева</a:t>
            </a:r>
            <a:r>
              <a:rPr lang="ru-RU" dirty="0" smtClean="0"/>
              <a:t> Г.Ф. Диагностики изучения личности младшего школьника // Начальная школа. - 1994. - N 1. - С. 16-18; N 8. - С. 4-8.</a:t>
            </a:r>
          </a:p>
          <a:p>
            <a:pPr lvl="0"/>
            <a:r>
              <a:rPr lang="ru-RU" dirty="0" err="1" smtClean="0"/>
              <a:t>Истратова</a:t>
            </a:r>
            <a:r>
              <a:rPr lang="ru-RU" dirty="0" smtClean="0"/>
              <a:t> О.Н.: Справочник психолога начальной школы. - Ростов на/Д: Феникс, 2006.</a:t>
            </a:r>
          </a:p>
          <a:p>
            <a:pPr lvl="0"/>
            <a:r>
              <a:rPr lang="ru-RU" dirty="0" err="1" smtClean="0"/>
              <a:t>Коблик</a:t>
            </a:r>
            <a:r>
              <a:rPr lang="ru-RU" dirty="0" smtClean="0"/>
              <a:t> Е.Г. Первый раз в 5 класс. Программа адаптации детей к средней школе. – М.: Генезис, 2003.- 122с.</a:t>
            </a:r>
          </a:p>
          <a:p>
            <a:pPr lvl="0"/>
            <a:r>
              <a:rPr lang="ru-RU" dirty="0" err="1" smtClean="0"/>
              <a:t>Меттус</a:t>
            </a:r>
            <a:r>
              <a:rPr lang="ru-RU" dirty="0" smtClean="0"/>
              <a:t> Е. В. Программа "Преемственность. Адаптация - 5" / Е. В. </a:t>
            </a:r>
            <a:r>
              <a:rPr lang="ru-RU" dirty="0" err="1" smtClean="0"/>
              <a:t>Меттус</a:t>
            </a:r>
            <a:r>
              <a:rPr lang="ru-RU" dirty="0" smtClean="0"/>
              <a:t> // Завуч начальной школы. - 2010. - N 1. - С. 28-36. – </a:t>
            </a:r>
          </a:p>
          <a:p>
            <a:pPr lvl="0"/>
            <a:r>
              <a:rPr lang="ru-RU" dirty="0" smtClean="0"/>
              <a:t>Останина Н. Я и школа: Программа развития адаптивных возможностей учащихся при переходе в среднее звено / Н. Останина // Школьный психолог. Приложение к газете "Первое сентября". - 2003. - N 41. - С.8-9 11. </a:t>
            </a:r>
          </a:p>
          <a:p>
            <a:pPr lvl="0"/>
            <a:r>
              <a:rPr lang="ru-RU" dirty="0" smtClean="0"/>
              <a:t>Прихожан А. Пятиклассники: Собрание для родителей пятиклассников (психологические аспекты): методический материал / А. Прихожан // Школьный психолог. Приложение к газете "Первое сентября". - 2002. - N 12. - С.12.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242886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lit-yaz.ru/pars_docs/refs/36/35465/35465_html_m404cc425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b="9409"/>
          <a:stretch>
            <a:fillRect/>
          </a:stretch>
        </p:blipFill>
        <p:spPr bwMode="auto">
          <a:xfrm>
            <a:off x="1230406" y="1096632"/>
            <a:ext cx="7627874" cy="51898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Проблеме школьной адаптации в современной психологической практике и теории уделяется довольно много внимания, однако, чаще всего это касается вопроса адаптации младших школьников в первом классе на ступени перехода из ДОО в начальную школу. Проблеме школьной адаптации в пятом классе внимания уделяется гораздо меньше, хотя переход из младшей школы в среднее звено также является </a:t>
            </a:r>
            <a:r>
              <a:rPr lang="ru-RU" dirty="0" err="1" smtClean="0"/>
              <a:t>стрессогенным</a:t>
            </a:r>
            <a:r>
              <a:rPr lang="ru-RU" dirty="0" smtClean="0"/>
              <a:t> для ребенка, так как значительно изменяются условия обучения, требования, объем получаемых знаний.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8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714356"/>
            <a:ext cx="7422672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>Тезисы: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000108"/>
            <a:ext cx="7498080" cy="48006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Нами был разработан цикл диагностических занятий, которые могут быть проведены в 3-4 классе для выявления уровня психологической готовности ребенка к обучению в среднем звене. </a:t>
            </a:r>
          </a:p>
          <a:p>
            <a:pPr algn="ctr">
              <a:buNone/>
            </a:pPr>
            <a:r>
              <a:rPr lang="ru-RU" dirty="0" smtClean="0"/>
              <a:t>Цикл состоит из четырех занятий, занятия могут быть включены в качестве диагностического блока в программы профилактики и коррекции школьной </a:t>
            </a:r>
            <a:r>
              <a:rPr lang="ru-RU" dirty="0" err="1" smtClean="0"/>
              <a:t>дезадаптации</a:t>
            </a:r>
            <a:r>
              <a:rPr lang="ru-RU" dirty="0" smtClean="0"/>
              <a:t>. 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занятий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Превентивная профилактическая и коррекционная работа по предупреждению </a:t>
            </a:r>
            <a:r>
              <a:rPr lang="ru-RU" dirty="0" err="1" smtClean="0"/>
              <a:t>дезадаптации</a:t>
            </a:r>
            <a:r>
              <a:rPr lang="ru-RU" dirty="0" smtClean="0"/>
              <a:t> в среднем звене  уже в младших классах, выявление детей «группы риска» для дальнейшей работы. 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Психологические причины </a:t>
            </a:r>
            <a:r>
              <a:rPr lang="ru-RU" sz="4000" dirty="0" err="1" smtClean="0"/>
              <a:t>дезадаптации</a:t>
            </a:r>
            <a:r>
              <a:rPr lang="ru-RU" sz="4000" dirty="0" smtClean="0"/>
              <a:t> в пятом классе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608" y="1857364"/>
          <a:ext cx="7494110" cy="4391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Занятие первое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Цель: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 диагностика уровня школьной мотивации.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Методики</a:t>
            </a:r>
            <a:r>
              <a:rPr lang="ru-RU" dirty="0" smtClean="0"/>
              <a:t>: 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dirty="0" err="1" smtClean="0"/>
              <a:t>опросник</a:t>
            </a:r>
            <a:r>
              <a:rPr lang="ru-RU" dirty="0" smtClean="0"/>
              <a:t> «Направленность на приобретение знаний» 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- методика «Направленность на отметку». Методика предложена Е.П. Ильиным, Н.А. </a:t>
            </a:r>
            <a:r>
              <a:rPr lang="ru-RU" dirty="0" err="1" smtClean="0"/>
              <a:t>Курдюковой</a:t>
            </a:r>
            <a:r>
              <a:rPr lang="ru-RU" dirty="0" smtClean="0"/>
              <a:t>.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Учащимся по </a:t>
            </a:r>
            <a:r>
              <a:rPr lang="ru-RU" dirty="0" err="1" smtClean="0"/>
              <a:t>опроснику</a:t>
            </a:r>
            <a:r>
              <a:rPr lang="ru-RU" dirty="0" smtClean="0"/>
              <a:t> дается ряд утверждений-вопросов с парными ответами. Необходимо внимательно прочитать утверждение и из двух ответов нужно выбрать один (а или б) и написать рядом с вопросом, в конце предложения. Отвечайте, долго не раздумывая, помните: нет «хороших» или «плохих» ответов. По методике «Направленность на отметку» также дается ряд вопросов, нужно ответить на них, поставив в соответствующей ячейке знаки «+» («да») или («нет»).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Оборудование</a:t>
            </a:r>
            <a:r>
              <a:rPr lang="ru-RU" dirty="0" smtClean="0"/>
              <a:t>: бланки ответов, </a:t>
            </a:r>
            <a:r>
              <a:rPr lang="ru-RU" dirty="0" err="1" smtClean="0"/>
              <a:t>мультимедийная</a:t>
            </a:r>
            <a:r>
              <a:rPr lang="ru-RU" dirty="0" smtClean="0"/>
              <a:t> презентация.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Занятие второе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Цель: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 диагностика уровня самооценки.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Методики</a:t>
            </a:r>
            <a:r>
              <a:rPr lang="ru-RU" dirty="0" smtClean="0"/>
              <a:t>: 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Методика «Лесенка»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Методика «Какой Я?»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Оборудование</a:t>
            </a:r>
            <a:r>
              <a:rPr lang="ru-RU" dirty="0" smtClean="0"/>
              <a:t>: бланки ответов, </a:t>
            </a:r>
            <a:r>
              <a:rPr lang="ru-RU" dirty="0" err="1" smtClean="0"/>
              <a:t>мультимедийная</a:t>
            </a:r>
            <a:r>
              <a:rPr lang="ru-RU" dirty="0" smtClean="0"/>
              <a:t> презентация.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Занятие третье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Цель: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 диагностика уровня тревожности.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Методики</a:t>
            </a:r>
            <a:r>
              <a:rPr lang="ru-RU" dirty="0" smtClean="0"/>
              <a:t>: </a:t>
            </a:r>
          </a:p>
          <a:p>
            <a:r>
              <a:rPr lang="ru-RU" dirty="0" smtClean="0"/>
              <a:t>методика «Многомерная оценка детской тревожности» (МОДТ) Е. Е. </a:t>
            </a:r>
            <a:r>
              <a:rPr lang="ru-RU" dirty="0" err="1" smtClean="0"/>
              <a:t>Ромицыной</a:t>
            </a:r>
            <a:r>
              <a:rPr lang="ru-RU" dirty="0" smtClean="0"/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	Оборудование</a:t>
            </a:r>
            <a:r>
              <a:rPr lang="ru-RU" dirty="0" smtClean="0"/>
              <a:t>: бланки ответов, </a:t>
            </a:r>
            <a:r>
              <a:rPr lang="ru-RU" dirty="0" err="1" smtClean="0"/>
              <a:t>мультимедийная</a:t>
            </a:r>
            <a:r>
              <a:rPr lang="ru-RU" dirty="0" smtClean="0"/>
              <a:t> презентация.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76</TotalTime>
  <Words>593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Цикл диагностических занятий по выявлению уровня адаптации ребенка к обучению в пятом классе </vt:lpstr>
      <vt:lpstr>Актуальность</vt:lpstr>
      <vt:lpstr>Тезисы: </vt:lpstr>
      <vt:lpstr>Слайд 4</vt:lpstr>
      <vt:lpstr>Цель занятий</vt:lpstr>
      <vt:lpstr>Психологические причины дезадаптации в пятом классе</vt:lpstr>
      <vt:lpstr>Занятие первое</vt:lpstr>
      <vt:lpstr>Занятие второе</vt:lpstr>
      <vt:lpstr>Занятие третье</vt:lpstr>
      <vt:lpstr>Занятие четвертое</vt:lpstr>
      <vt:lpstr>Список литературы</vt:lpstr>
      <vt:lpstr>Спасибо за внимание!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Цикл диагностических занятий по выявлению уровня адаптации ребенка к обучению в пятом классе</dc:title>
  <dc:creator>user</dc:creator>
  <cp:lastModifiedBy>Admin</cp:lastModifiedBy>
  <cp:revision>9</cp:revision>
  <dcterms:created xsi:type="dcterms:W3CDTF">2015-12-11T19:35:29Z</dcterms:created>
  <dcterms:modified xsi:type="dcterms:W3CDTF">2015-12-17T18:43:40Z</dcterms:modified>
</cp:coreProperties>
</file>