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8" r:id="rId2"/>
    <p:sldId id="293" r:id="rId3"/>
    <p:sldId id="270" r:id="rId4"/>
    <p:sldId id="271" r:id="rId5"/>
    <p:sldId id="272" r:id="rId6"/>
    <p:sldId id="273" r:id="rId7"/>
    <p:sldId id="274" r:id="rId8"/>
    <p:sldId id="275" r:id="rId9"/>
    <p:sldId id="262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69" r:id="rId18"/>
    <p:sldId id="280" r:id="rId19"/>
    <p:sldId id="281" r:id="rId20"/>
    <p:sldId id="282" r:id="rId21"/>
    <p:sldId id="283" r:id="rId22"/>
    <p:sldId id="284" r:id="rId23"/>
    <p:sldId id="285" r:id="rId24"/>
    <p:sldId id="261" r:id="rId25"/>
    <p:sldId id="263" r:id="rId26"/>
    <p:sldId id="264" r:id="rId27"/>
    <p:sldId id="265" r:id="rId28"/>
    <p:sldId id="266" r:id="rId29"/>
    <p:sldId id="276" r:id="rId30"/>
    <p:sldId id="277" r:id="rId31"/>
    <p:sldId id="278" r:id="rId32"/>
    <p:sldId id="279" r:id="rId33"/>
    <p:sldId id="267" r:id="rId34"/>
    <p:sldId id="26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9B24D-F350-4874-B7ED-C190DF68506D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7ECB2-C83C-4455-81EB-18BFC6B15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6C338-CC43-451A-B729-DC90FB83E8B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6C338-CC43-451A-B729-DC90FB83E8B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fabriki%20lerevograda\content\skripka.wmv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fabriki%20lerevograda\content\buratino.wmv" TargetMode="Externa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229600" cy="9286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Детское исследовательское общество </a:t>
            </a:r>
            <a: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</a:rPr>
            </a:br>
            <a:endParaRPr lang="ru-RU" sz="2800" dirty="0">
              <a:solidFill>
                <a:schemeClr val="tx1">
                  <a:lumMod val="10000"/>
                </a:schemeClr>
              </a:solidFill>
              <a:effectLst/>
            </a:endParaRPr>
          </a:p>
        </p:txBody>
      </p:sp>
      <p:pic>
        <p:nvPicPr>
          <p:cNvPr id="3076" name="Picture 3" descr="D:\мама\ЭВРИКА 2010 - 2011\Чудеса из дерева - первое заседание ЭВРИКИ\ПРЕЗЕНТАЦИЯ\content\эври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000108"/>
            <a:ext cx="3697287" cy="4422775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488" y="5572140"/>
            <a:ext cx="37721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tx1">
                    <a:lumMod val="10000"/>
                  </a:schemeClr>
                </a:solidFill>
              </a:rPr>
              <a:t>«ЭВРИКА»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ownloads\5356766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903839" cy="292895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42910" y="4357694"/>
            <a:ext cx="3714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Удивителен и разнообразен мир музыкальных инструментов - культурного наследия человечества. Интересна и своеобразна история создания каждого из них.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123\Downloads\16960831_1393535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929066"/>
            <a:ext cx="4029836" cy="2357454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00100" y="214290"/>
            <a:ext cx="7548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10000"/>
                  </a:schemeClr>
                </a:solidFill>
              </a:rPr>
              <a:t>Как человек заставил дерево петь?</a:t>
            </a:r>
            <a:endParaRPr lang="ru-RU" sz="36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6380" y="1500174"/>
            <a:ext cx="31036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</a:t>
            </a:r>
          </a:p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смычковых </a:t>
            </a:r>
          </a:p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1643050"/>
            <a:ext cx="4786347" cy="642942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Из древесины ели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 с древнейших времен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делали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 музыкальные инструменты.</a:t>
            </a:r>
            <a:endParaRPr lang="ru-RU" sz="2400" i="1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5" name="Содержимое 4" descr="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2832178" cy="3143272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348f628ec0e44e6c8b7637ec8d--muzykalnye-instrumenty-gudok-smy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1472" y="4357694"/>
            <a:ext cx="2857520" cy="1788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K:\муз.инструменты\Access_ViolinCa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624454" y="3590728"/>
            <a:ext cx="2928958" cy="203399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3074" name="Picture 2" descr="C:\Users\123\Downloads\6b862a83039ee97d010bc73461796a1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143248"/>
            <a:ext cx="2092324" cy="296359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14810" y="6215082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Скрипка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10" y="621508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Гудок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6215082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Балалайка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214290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смычковых 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1928802"/>
            <a:ext cx="3286148" cy="648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  <a:t>Клён-явор </a:t>
            </a:r>
            <a:b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  <a:t>очень любим </a:t>
            </a:r>
            <a:b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  <a:t>у музыкальных дел </a:t>
            </a:r>
            <a:b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  <a:t>мастеров</a:t>
            </a:r>
            <a:endParaRPr lang="ru-RU" sz="2800" i="1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3" name="Picture 2" descr="K:\муз.инструменты\centralpark_gallery_349_99945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2286016" cy="3043461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K:\муз.инструменты\03G42Gusli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643314"/>
            <a:ext cx="3048021" cy="2286016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C:\Users\123\Downloads\317_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571612"/>
            <a:ext cx="1652551" cy="435771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123\Downloads\7a041b864f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214818"/>
            <a:ext cx="1428760" cy="1928826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71868" y="6072206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Гусли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1538" y="6215082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Гитара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5108" y="6072206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Электрогитара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14290"/>
            <a:ext cx="8786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смычковых 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143116"/>
            <a:ext cx="4143404" cy="654032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Древесина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эбенового дерева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имеет уникальные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свойства, которые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+mn-lt"/>
              </a:rPr>
              <a:t>ценят мастера музыкальных инструментов</a:t>
            </a:r>
            <a:endParaRPr lang="ru-RU" sz="2400" i="1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13313" name="Picture 1" descr="C:\Users\123\Downloads\ebenum-tree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3881445" cy="3000396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13314" name="Picture 2" descr="C:\Users\123\Downloads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4512221" y="4591137"/>
            <a:ext cx="2204014" cy="1355219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5" name="Picture 3" descr="C:\Users\123\Downloads\3383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500570"/>
            <a:ext cx="1480035" cy="1480035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6007bkp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8516" y="4572009"/>
            <a:ext cx="1809763" cy="1357322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00298" y="6143644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Флейта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3438" y="6072206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Фортепиано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15206" y="6000768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Гобой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4" y="6072206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Кларнет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3318" name="Picture 6" descr="C:\Users\123\Downloads\Astor-Horwood-Clarin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572008"/>
            <a:ext cx="1873235" cy="1404926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00034" y="142852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смычковых 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500702"/>
            <a:ext cx="4572032" cy="725470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  <a:t>Антонио Страдивари </a:t>
            </a:r>
            <a:b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800" i="1" dirty="0" smtClean="0">
                <a:solidFill>
                  <a:srgbClr val="002060"/>
                </a:solidFill>
                <a:effectLst/>
                <a:latin typeface="+mn-lt"/>
              </a:rPr>
              <a:t>за работой</a:t>
            </a:r>
            <a:endParaRPr lang="ru-RU" sz="2800" i="1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6146" name="Picture 2" descr="K:\муз.инструменты\86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5357850" cy="4286280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31746" name="Picture 2" descr="C:\Users\123\Downloads\0_a66e4_296509b9_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24132" y="2119678"/>
            <a:ext cx="4023360" cy="221284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57950" y="5500702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Скрипка Страдивари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42852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смычковых 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www.kkovalev.ru/Batov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3143272" cy="3857652"/>
          </a:xfrm>
          <a:prstGeom prst="rect">
            <a:avLst/>
          </a:prstGeom>
          <a:ln w="88900" cap="sq" cmpd="thickThin">
            <a:solidFill>
              <a:schemeClr val="tx1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http://www.kkovalev.ru/Batov_violonche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143248"/>
            <a:ext cx="2872340" cy="330039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00496" y="1000108"/>
            <a:ext cx="49292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Первый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знаменитый русский мастер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по изготовлению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музыкальных инструментов  -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Иван Андреевич Батов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5643578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Виолончель работы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Ивана Батова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смычковых  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ün-Baum-Musik-Werkzeuge-544x9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85926"/>
            <a:ext cx="4585492" cy="3071834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57818" y="4000504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Берегите русский лес,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Он источник всех чудес.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Чтобы всюду зеленели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Сосны, вязы, клёны, ели, 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Берегите русский лес!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14290"/>
            <a:ext cx="857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На фабрике </a:t>
            </a:r>
          </a:p>
          <a:p>
            <a:pPr algn="ctr"/>
            <a:r>
              <a:rPr lang="ru-RU" sz="3600" b="1" u="sng" dirty="0" smtClean="0">
                <a:solidFill>
                  <a:schemeClr val="tx1">
                    <a:lumMod val="10000"/>
                  </a:schemeClr>
                </a:solidFill>
              </a:rPr>
              <a:t>смычковых  инструментов</a:t>
            </a:r>
            <a:endParaRPr lang="ru-RU" sz="3600" b="1" u="sng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 (x86)\Microsoft Office\MEDIA\CAGCAT10\j022938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643998" cy="6286544"/>
          </a:xfrm>
          <a:prstGeom prst="rect">
            <a:avLst/>
          </a:prstGeom>
          <a:noFill/>
        </p:spPr>
      </p:pic>
      <p:pic>
        <p:nvPicPr>
          <p:cNvPr id="2" name="skripk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1142984"/>
            <a:ext cx="6929486" cy="483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214290"/>
            <a:ext cx="5122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10000"/>
                  </a:schemeClr>
                </a:solidFill>
              </a:rPr>
              <a:t>Слушаем звучание скрипки</a:t>
            </a:r>
            <a:endParaRPr lang="ru-RU" sz="3200" b="1" i="1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3300394" y="5072074"/>
            <a:ext cx="5843606" cy="1240310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Первые деревянные игрушки, 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вырезанные самим настоятелем лавры Сергием Радонежским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F:\Игрушки\1a433a3b4b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2579392" cy="2880320"/>
          </a:xfrm>
          <a:prstGeom prst="rect">
            <a:avLst/>
          </a:prstGeom>
          <a:noFill/>
          <a:ln>
            <a:solidFill>
              <a:schemeClr val="accent3">
                <a:lumMod val="1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928926" y="214290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10000"/>
                  </a:schemeClr>
                </a:solidFill>
              </a:rPr>
              <a:t>На фабрике папы Карло</a:t>
            </a:r>
            <a:endParaRPr lang="ru-RU" sz="3600" b="1" u="sng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1" name="Picture 6" descr="http://rusprom.biz/images/stories/1204/img-2PDUGe.jpg"/>
          <p:cNvPicPr>
            <a:picLocks noChangeAspect="1" noChangeArrowheads="1"/>
          </p:cNvPicPr>
          <p:nvPr/>
        </p:nvPicPr>
        <p:blipFill>
          <a:blip r:embed="rId3" cstate="print"/>
          <a:srcRect l="9418" r="9418"/>
          <a:stretch>
            <a:fillRect/>
          </a:stretch>
        </p:blipFill>
        <p:spPr bwMode="auto">
          <a:xfrm>
            <a:off x="357158" y="3571876"/>
            <a:ext cx="2886279" cy="2667391"/>
          </a:xfrm>
          <a:prstGeom prst="rect">
            <a:avLst/>
          </a:prstGeom>
          <a:noFill/>
          <a:ln>
            <a:solidFill>
              <a:schemeClr val="accent3">
                <a:lumMod val="10000"/>
                <a:alpha val="88000"/>
              </a:schemeClr>
            </a:solidFill>
          </a:ln>
        </p:spPr>
      </p:pic>
      <p:pic>
        <p:nvPicPr>
          <p:cNvPr id="12" name="Picture 4" descr="http://rusprom.biz/images/stories/1204/img-fdH4zY-450x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285992"/>
            <a:ext cx="3168352" cy="2416582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71868" y="1000108"/>
            <a:ext cx="4747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Федосеевская игрушка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(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баляска</a:t>
            </a:r>
            <a:r>
              <a:rPr lang="ru-RU" sz="3600" b="1" i="1" dirty="0" smtClean="0">
                <a:solidFill>
                  <a:srgbClr val="002060"/>
                </a:solidFill>
              </a:rPr>
              <a:t>)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5984" y="928670"/>
            <a:ext cx="4857784" cy="590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/>
                <a:latin typeface="+mn-lt"/>
              </a:rPr>
              <a:t>Богородская</a:t>
            </a:r>
            <a:r>
              <a:rPr lang="ru-RU" sz="4000" b="1" i="1" dirty="0" smtClean="0">
                <a:solidFill>
                  <a:srgbClr val="002060"/>
                </a:solidFill>
                <a:effectLst/>
                <a:latin typeface="+mn-lt"/>
              </a:rPr>
              <a:t> игрушка</a:t>
            </a:r>
            <a:r>
              <a:rPr lang="ru-RU" sz="3600" i="1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 </a:t>
            </a:r>
            <a:endParaRPr lang="ru-RU" sz="360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428728" y="5857892"/>
            <a:ext cx="6710536" cy="648071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Работа    мастеров  Подмосковья 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rusprom.biz/images/stories/1204/img-JWbuaN-450x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43050"/>
            <a:ext cx="5490304" cy="41238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643042" y="142852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фабрике папы Карло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курсы\фестиваль Открытый урок\фото обложки книг\музей Дер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7900987" cy="443865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00100" y="285728"/>
            <a:ext cx="7357014" cy="1133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ДЕТСКОЕ ИССЛЕДОВАТЕЛЬСКОЕ ОБЩЕСТВО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«ЭВРИКА»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00232" y="214290"/>
            <a:ext cx="5715040" cy="553264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</a:rPr>
              <a:t>На фабрике папы Карло</a:t>
            </a:r>
            <a:endParaRPr lang="ru-RU" sz="3600" b="1" u="sng" dirty="0">
              <a:solidFill>
                <a:schemeClr val="accent3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571472" y="5429264"/>
            <a:ext cx="3008313" cy="107157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900" b="1" i="1" dirty="0" smtClean="0">
                <a:solidFill>
                  <a:srgbClr val="002060"/>
                </a:solidFill>
              </a:rPr>
              <a:t>Итальянский пульчинелла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000496" y="1571612"/>
            <a:ext cx="4929190" cy="301307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u="sng" dirty="0" smtClean="0">
                <a:solidFill>
                  <a:srgbClr val="002060"/>
                </a:solidFill>
              </a:rPr>
              <a:t>Пульчинелла</a:t>
            </a:r>
            <a:r>
              <a:rPr lang="ru-RU" sz="2800" b="1" i="1" dirty="0" smtClean="0">
                <a:solidFill>
                  <a:srgbClr val="002060"/>
                </a:solidFill>
              </a:rPr>
              <a:t> –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один из  персонажей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итальянской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народной комедии масок –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 остряк и весельчак,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 отличающийся ловкостью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и сметливостью.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2226" name="Picture 2" descr="http://www.theworldthroughwoodeneyes.co.uk/Polichine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239401" cy="431920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Игрушки\f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428868"/>
            <a:ext cx="2707257" cy="374270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4099" name="Picture 3" descr="F:\Игрушки\f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469589" cy="3571900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143108" y="214290"/>
            <a:ext cx="5317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фабрике папы Карло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2000240"/>
            <a:ext cx="32417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Полишинель</a:t>
            </a:r>
            <a:r>
              <a:rPr lang="ru-RU" sz="2800" b="1" i="1" dirty="0" smtClean="0">
                <a:solidFill>
                  <a:srgbClr val="002060"/>
                </a:solidFill>
              </a:rPr>
              <a:t> –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персонаж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французского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народного театра: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горбун,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весёлый задира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и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насмешник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643438" y="2143116"/>
            <a:ext cx="3571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4964909" y="2035959"/>
            <a:ext cx="142876" cy="71438"/>
          </a:xfrm>
          <a:prstGeom prst="line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5357826"/>
            <a:ext cx="8211488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effectLst/>
                <a:latin typeface="+mn-lt"/>
              </a:rPr>
              <a:t>Панч 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+mn-lt"/>
              </a:rPr>
              <a:t>- персонаж английского народного театра кукол. Соответствует русскому Петрушке. </a:t>
            </a:r>
            <a:endParaRPr lang="ru-RU" sz="2800" b="1" i="1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9" name="Picture 4" descr="http://turoboz.ru/cmsdb/article_images/images/mr_punch(3).jpg"/>
          <p:cNvPicPr>
            <a:picLocks noChangeAspect="1" noChangeArrowheads="1"/>
          </p:cNvPicPr>
          <p:nvPr/>
        </p:nvPicPr>
        <p:blipFill>
          <a:blip r:embed="rId2" cstate="print"/>
          <a:srcRect t="21731" b="21731"/>
          <a:stretch>
            <a:fillRect/>
          </a:stretch>
        </p:blipFill>
        <p:spPr bwMode="auto">
          <a:xfrm>
            <a:off x="785786" y="1071546"/>
            <a:ext cx="7640428" cy="3888432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43042" y="214290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фабрике папы Карло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142984"/>
            <a:ext cx="3786214" cy="228601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effectLst/>
                <a:latin typeface="+mn-lt"/>
              </a:rPr>
              <a:t>Носатый Петрушка</a:t>
            </a:r>
            <a:br>
              <a:rPr lang="ru-RU" sz="36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002060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002060"/>
                </a:solidFill>
                <a:effectLst/>
                <a:latin typeface="+mn-lt"/>
              </a:rPr>
              <a:t> (русская кукла)</a:t>
            </a:r>
            <a:endParaRPr lang="ru-RU" sz="3600" i="1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29190" y="3500438"/>
            <a:ext cx="32941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Это классический образец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>
                <a:solidFill>
                  <a:srgbClr val="002060"/>
                </a:solidFill>
              </a:rPr>
              <a:t>перчаточной куклы </a:t>
            </a:r>
            <a:endParaRPr lang="ru-RU" sz="28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142852"/>
            <a:ext cx="529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фабрике папы Карло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5929330"/>
            <a:ext cx="6617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Известен в </a:t>
            </a:r>
            <a:r>
              <a:rPr lang="ru-RU" sz="36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России с XVII </a:t>
            </a:r>
            <a:r>
              <a:rPr lang="ru-RU" sz="3600" b="1" i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века</a:t>
            </a:r>
            <a:r>
              <a:rPr lang="ru-RU" sz="3600" dirty="0" smtClean="0">
                <a:solidFill>
                  <a:prstClr val="white"/>
                </a:solidFill>
              </a:rPr>
              <a:t> 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857232"/>
            <a:ext cx="3672408" cy="489382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40" y="428604"/>
            <a:ext cx="5786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bg2">
                    <a:lumMod val="10000"/>
                  </a:schemeClr>
                </a:solidFill>
              </a:rPr>
              <a:t>Жан Мори́с Эже́н Клема́н Кокто́</a:t>
            </a:r>
            <a:r>
              <a:rPr lang="vi-VN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vi-VN" sz="2400" b="1" dirty="0" smtClean="0">
                <a:solidFill>
                  <a:schemeClr val="bg2">
                    <a:lumMod val="10000"/>
                  </a:schemeClr>
                </a:solidFill>
              </a:rPr>
              <a:t>(1889 —1963)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ctr"/>
            <a:r>
              <a:rPr lang="vi-VN" sz="2400" b="1" i="1" dirty="0" smtClean="0">
                <a:solidFill>
                  <a:schemeClr val="bg2">
                    <a:lumMod val="10000"/>
                  </a:schemeClr>
                </a:solidFill>
              </a:rPr>
              <a:t>французский писатель, художник и режиссёр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2571768" cy="274700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28926" y="2071678"/>
            <a:ext cx="607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«Слишком много на свете деревянных душ,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чтобы не любить персонажей из дерева,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имеющих душу». 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1714513" cy="2296223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28596" y="5715016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Пульчинелла (Италия)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429000"/>
            <a:ext cx="1714512" cy="2296221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357422" y="571501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Полишинель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(Франция)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29000"/>
            <a:ext cx="1737372" cy="228601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500562" y="5715016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Панч и Джуди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(Англия)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857628"/>
            <a:ext cx="2195744" cy="164307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500826" y="571501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Петрушка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(Россия)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9209" y="2500306"/>
            <a:ext cx="2299005" cy="3161133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1472" y="5643578"/>
            <a:ext cx="7858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bg2">
                    <a:lumMod val="10000"/>
                  </a:schemeClr>
                </a:solidFill>
              </a:rPr>
              <a:t>Пиноккио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— персонаж сказки Карло Коллоди «Приключения </a:t>
            </a:r>
            <a:r>
              <a:rPr lang="ru-RU" sz="2400" b="1" i="1" dirty="0" err="1" smtClean="0">
                <a:solidFill>
                  <a:schemeClr val="bg2">
                    <a:lumMod val="10000"/>
                  </a:schemeClr>
                </a:solidFill>
              </a:rPr>
              <a:t>Пиноккио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. История деревянной куклы».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14620"/>
            <a:ext cx="2143140" cy="297896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495932"/>
            <a:ext cx="2071702" cy="317097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643174" y="142852"/>
            <a:ext cx="5643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Настоящее имя: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Карло 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</a:rPr>
              <a:t>Лоренцини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1826 —1890) -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2048311" cy="2143140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571736" y="1071546"/>
            <a:ext cx="60722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итальянский писатель и журналист. </a:t>
            </a:r>
            <a:endParaRPr lang="ru-RU" sz="20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  Писатель взял себе псевдоним Коллоди в 1856 г.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по названию деревушки Коллоди в Тоскане, где родилась его мать </a:t>
            </a:r>
            <a:r>
              <a:rPr lang="ru-RU" b="1" i="1" dirty="0" err="1" smtClean="0">
                <a:solidFill>
                  <a:schemeClr val="bg2">
                    <a:lumMod val="10000"/>
                  </a:schemeClr>
                </a:solidFill>
              </a:rPr>
              <a:t>Анджела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10000"/>
                  </a:schemeClr>
                </a:solidFill>
              </a:rPr>
              <a:t>Ордзали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802" y="285728"/>
            <a:ext cx="5857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</a:rPr>
              <a:t>Алексей Николаевич Толстой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(1883 —1945) —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русский советский писатель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786082" cy="345474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000240"/>
            <a:ext cx="3454718" cy="442912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929066"/>
            <a:ext cx="2729500" cy="250030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2" y="500042"/>
            <a:ext cx="5072098" cy="507209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7356" y="5786454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</a:rPr>
              <a:t>Памятник Буратино в Киеве</a:t>
            </a:r>
            <a:endParaRPr lang="ru-RU" sz="28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 (x86)\Microsoft Office\MEDIA\CAGCAT10\j022938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572560" cy="635798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85852" y="142852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Смотрим фрагмент мультфильма…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buratin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2976" y="1357298"/>
            <a:ext cx="6750867" cy="4500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35716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пряничной фабрике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80" name="Picture 8" descr="http://cyrillitsa.ru/wp-content/uploads/2014/02/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7582880" cy="4857784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abriki lerevograda\content\Сердю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959687" cy="5643602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00166" y="6215082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СЕРДЮКОВА Наталья, 3 класс А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atlah.net/etm/etm-01/teh%20derevo/podelki%20derevo/pranik%20doski/pranik-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2500330" cy="300039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4071942"/>
            <a:ext cx="25717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Пряничная доска.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Первая половина XIX века.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patlah.net/etm/etm-01/teh%20derevo/podelki%20derevo/pranik%20doski/pranik-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928670"/>
            <a:ext cx="2699385" cy="2656205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000760" y="3643314"/>
            <a:ext cx="285752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Печатный пряник «Стерлядь». Нижегородская область, Городецкий район. XIX век.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patlah.net/etm/etm-01/teh%20derevo/podelki%20derevo/pranik%20doski/pranik-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14422"/>
            <a:ext cx="2372995" cy="3896995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000364" y="5143512"/>
            <a:ext cx="30718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Печатный пряник «Кавалер и дама». Тверская обл.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XIX век.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142852"/>
            <a:ext cx="5140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пряничной фабрике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upercook.ru/russian/images-russian/mus-tul-pryan-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928670"/>
            <a:ext cx="4429124" cy="350043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1428736"/>
            <a:ext cx="4071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Музей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«Тульский пряник»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при пряничной фабрике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«Старая Тула»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4429132"/>
            <a:ext cx="37862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История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нашей страны представлена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на пряниках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 descr="http://www.terra-z.ru/wp-content/uploads/2014/07/tulskypryani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786346" cy="307183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71604" y="142852"/>
            <a:ext cx="5096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пряничной фабрике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upercook.ru/russian/images-russian/gorodec-mus-pryanika-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3929090" cy="262667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Музей &quot;Городецкий пряник&quot;, экспозици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85926"/>
            <a:ext cx="3286147" cy="421484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http://supercook.ru/russian/images-russian/gorodec-process-proizvodstva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929090" cy="248380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034" y="2857496"/>
            <a:ext cx="4429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Городец.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Музей городецкого пряника.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6143644"/>
            <a:ext cx="2571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Один из залов музея.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6000768"/>
            <a:ext cx="3929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Процесс производства печатного городецкого пряника.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4942" y="214290"/>
            <a:ext cx="33329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На пряничной </a:t>
            </a:r>
          </a:p>
          <a:p>
            <a:pPr algn="ctr"/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</a:rPr>
              <a:t>фабрике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42852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2">
                    <a:lumMod val="10000"/>
                  </a:schemeClr>
                </a:solidFill>
              </a:rPr>
              <a:t>Фабрики </a:t>
            </a:r>
            <a:r>
              <a:rPr lang="ru-RU" sz="2800" b="1" u="sng" dirty="0" err="1" smtClean="0">
                <a:solidFill>
                  <a:schemeClr val="bg2">
                    <a:lumMod val="10000"/>
                  </a:schemeClr>
                </a:solidFill>
              </a:rPr>
              <a:t>Деревограда</a:t>
            </a:r>
            <a:endParaRPr lang="ru-RU" sz="28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4643446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Пряничная фабрика.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571480"/>
            <a:ext cx="1595449" cy="178595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57298"/>
            <a:ext cx="1428750" cy="100965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714620"/>
            <a:ext cx="2428892" cy="1813351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000372"/>
            <a:ext cx="1991413" cy="150019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857760"/>
            <a:ext cx="1477118" cy="171451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4857760"/>
            <a:ext cx="1353562" cy="171451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5286388"/>
            <a:ext cx="1714512" cy="125113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500034" y="714356"/>
            <a:ext cx="6592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Фабрика музыкальных инструментов.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2214554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Фабрика папы Карло.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7554" y="142852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ПРИРОДА  МОДНИЦАМ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fabriki lerevograda\content\КУЛОН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1785950" cy="2530423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3075" name="Picture 3" descr="D:\fabriki lerevograda\content\куло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785794"/>
            <a:ext cx="1960913" cy="2857520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3076" name="Picture 4" descr="D:\fabriki lerevograda\content\ожерелье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1" y="3929042"/>
            <a:ext cx="1857388" cy="2689009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3077" name="Picture 5" descr="D:\fabriki lerevograda\content\ожерель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857232"/>
            <a:ext cx="1880535" cy="2722567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4282" y="2857496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Кулон.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Спил сливового дерева.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371475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Кулон.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Нарост осины.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74" y="592933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Ожерелье. Можжевельник.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11002" y="3714752"/>
            <a:ext cx="3444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Ожерелье.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Отрезки можжевеловой ветви.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4876" y="4572008"/>
            <a:ext cx="421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Ваша задача – </a:t>
            </a:r>
          </a:p>
          <a:p>
            <a:pPr algn="ctr"/>
            <a:r>
              <a:rPr lang="ru-RU" sz="2400" b="1" i="1" u="sng" dirty="0" smtClean="0">
                <a:solidFill>
                  <a:srgbClr val="0070C0"/>
                </a:solidFill>
              </a:rPr>
              <a:t>подчеркнуть красоту дерева</a:t>
            </a:r>
            <a:r>
              <a:rPr lang="ru-RU" sz="2400" b="1" i="1" dirty="0" smtClean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 а не убивать её.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Дерево должно оставаться деревом!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abriki lerevograda\content\Башма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4340205" cy="6233305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29256" y="542926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БАШМАКОВ  Кирилл,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3 класс А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fabriki lerevograda\content\Каменева Елена 3 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4533264" cy="6221378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43504" y="5500702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КАМЕНЕВА Елена,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3 класс Б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abriki lerevograda\content\Тутов Дмитрий 3 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801809" cy="5715040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43108" y="621508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ТУТОВ  Дмитрий, 3 класс Б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abriki lerevograda\content\гасым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6942116" cy="5108515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5984" y="585789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ГАСЫМОВА 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Мелекханум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, 3 класс А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785926"/>
            <a:ext cx="39290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Тема заседания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002060"/>
                </a:solidFill>
              </a:rPr>
              <a:t>«На фабриках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Деревограда</a:t>
            </a:r>
            <a:r>
              <a:rPr lang="ru-RU" sz="3600" b="1" i="1" dirty="0" smtClean="0">
                <a:solidFill>
                  <a:srgbClr val="002060"/>
                </a:solidFill>
              </a:rPr>
              <a:t>. ВТОРАЯ ЖИЗНЬ ДЕРЕВА».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D:\мама\ЭВРИКА 2010 - 2011\Чудеса из дерева - первое заседание ЭВРИКИ\ПРЕЗЕНТАЦИЯ\content\деревоград название.t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6248" y="2071678"/>
            <a:ext cx="4460568" cy="4071966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57224" y="285728"/>
            <a:ext cx="7357014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ДЕТСКОЕ ИССЛЕДОВАТЕЛЬСКОЕ ОБЩЕСТВО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«ЭВРИКА»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abriki lerevograda\content\МУЖИК СО СКРИПК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714620"/>
            <a:ext cx="3880591" cy="3770318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86050" y="614364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Юрий Каминский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7158" y="214290"/>
            <a:ext cx="400052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***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Ей вспоминаются не даты,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музыкантов имена,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как в лесу была когда-то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Высоким деревом она,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Млечный Путь небесной манной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Струился вдаль. А по утрам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ног ее паслись туманы,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Отяжелев от сочных трав.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птаха крохотная пела,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Даруя миру небеса,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даже в старом пне замшелом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Звенели скрипок голоса.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Визжали пилы, как живые,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надо было умереть, </a:t>
            </a:r>
            <a:endParaRPr kumimoji="0" lang="ru-RU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после, кольца годовые</a:t>
            </a:r>
            <a:endParaRPr kumimoji="0" lang="ru-RU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Расправив струнами, запеть. </a:t>
            </a:r>
            <a:endParaRPr kumimoji="0" lang="ru-RU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Запеть, лаская нас и жаля,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Роняя звуки, как  росу,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Запеть, чтоб тихо стало в зале,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 предрассветный час в лесу.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57166"/>
            <a:ext cx="2571768" cy="205741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6">
      <a:dk1>
        <a:srgbClr val="F8D15B"/>
      </a:dk1>
      <a:lt1>
        <a:srgbClr val="FDF0C9"/>
      </a:lt1>
      <a:dk2>
        <a:srgbClr val="FCE8AF"/>
      </a:dk2>
      <a:lt2>
        <a:srgbClr val="FADE8A"/>
      </a:lt2>
      <a:accent1>
        <a:srgbClr val="FADA7A"/>
      </a:accent1>
      <a:accent2>
        <a:srgbClr val="FDF0C9"/>
      </a:accent2>
      <a:accent3>
        <a:srgbClr val="FCE8AF"/>
      </a:accent3>
      <a:accent4>
        <a:srgbClr val="F8CA48"/>
      </a:accent4>
      <a:accent5>
        <a:srgbClr val="FADA7A"/>
      </a:accent5>
      <a:accent6>
        <a:srgbClr val="F9D979"/>
      </a:accent6>
      <a:hlink>
        <a:srgbClr val="FADA7A"/>
      </a:hlink>
      <a:folHlink>
        <a:srgbClr val="C8980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638</TotalTime>
  <Words>640</Words>
  <Application>Microsoft Office PowerPoint</Application>
  <PresentationFormat>Экран (4:3)</PresentationFormat>
  <Paragraphs>171</Paragraphs>
  <Slides>34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Детское исследовательское общество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Из древесины ели  с древнейших времен  делали  музыкальные инструменты.</vt:lpstr>
      <vt:lpstr>Клён-явор  очень любим  у музыкальных дел  мастеров</vt:lpstr>
      <vt:lpstr>Древесина  эбенового дерева  имеет уникальные  свойства, которые  ценят мастера музыкальных инструментов</vt:lpstr>
      <vt:lpstr>Антонио Страдивари  за работой</vt:lpstr>
      <vt:lpstr>Слайд 15</vt:lpstr>
      <vt:lpstr>Слайд 16</vt:lpstr>
      <vt:lpstr>Слайд 17</vt:lpstr>
      <vt:lpstr>Слайд 18</vt:lpstr>
      <vt:lpstr>Богородская игрушка </vt:lpstr>
      <vt:lpstr>На фабрике папы Карло</vt:lpstr>
      <vt:lpstr>Слайд 21</vt:lpstr>
      <vt:lpstr>Панч - персонаж английского народного театра кукол. Соответствует русскому Петрушке. </vt:lpstr>
      <vt:lpstr>Носатый Петрушка   (русская кукла)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Детское исследовательское общество  «ЭВРИКА»</dc:title>
  <dc:creator>Домашний</dc:creator>
  <cp:lastModifiedBy>User</cp:lastModifiedBy>
  <cp:revision>122</cp:revision>
  <dcterms:created xsi:type="dcterms:W3CDTF">2011-04-10T10:07:23Z</dcterms:created>
  <dcterms:modified xsi:type="dcterms:W3CDTF">2015-10-24T12:57:14Z</dcterms:modified>
</cp:coreProperties>
</file>