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17"/>
  </p:notesMasterIdLst>
  <p:handoutMasterIdLst>
    <p:handoutMasterId r:id="rId18"/>
  </p:handoutMasterIdLst>
  <p:sldIdLst>
    <p:sldId id="273" r:id="rId2"/>
    <p:sldId id="274" r:id="rId3"/>
    <p:sldId id="275" r:id="rId4"/>
    <p:sldId id="286" r:id="rId5"/>
    <p:sldId id="279" r:id="rId6"/>
    <p:sldId id="276" r:id="rId7"/>
    <p:sldId id="283" r:id="rId8"/>
    <p:sldId id="281" r:id="rId9"/>
    <p:sldId id="257" r:id="rId10"/>
    <p:sldId id="280" r:id="rId11"/>
    <p:sldId id="262" r:id="rId12"/>
    <p:sldId id="278" r:id="rId13"/>
    <p:sldId id="285" r:id="rId14"/>
    <p:sldId id="260" r:id="rId15"/>
    <p:sldId id="287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24FC29"/>
    <a:srgbClr val="CC3300"/>
    <a:srgbClr val="FFFF00"/>
    <a:srgbClr val="3366FF"/>
    <a:srgbClr val="0000CC"/>
    <a:srgbClr val="9999FF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6" d="100"/>
          <a:sy n="36" d="100"/>
        </p:scale>
        <p:origin x="-85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782E3A0-8EC0-491A-86D7-D73C8E05F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3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23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3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529F6F2-4011-4225-BBD5-2BFEFEA120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5C2C2B-6A12-4881-923A-30B1FF27B89C}" type="slidenum">
              <a:rPr lang="ru-RU" smtClean="0">
                <a:latin typeface="Arial" pitchFamily="34" charset="0"/>
              </a:rPr>
              <a:pPr>
                <a:defRPr/>
              </a:pPr>
              <a:t>7</a:t>
            </a:fld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F043C7-FE57-427C-B971-D387F7D8D757}" type="slidenum">
              <a:rPr lang="ru-RU" smtClean="0">
                <a:latin typeface="Arial" pitchFamily="34" charset="0"/>
              </a:rPr>
              <a:pPr>
                <a:defRPr/>
              </a:pPr>
              <a:t>8</a:t>
            </a:fld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E63011-DFB2-4462-87C4-8C15381D99A0}" type="slidenum">
              <a:rPr lang="ru-RU" smtClean="0"/>
              <a:pPr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latin typeface="Arial" charset="0"/>
                <a:cs typeface="+mn-cs"/>
              </a:endParaRPr>
            </a:p>
          </p:txBody>
        </p:sp>
      </p:grpSp>
      <p:sp>
        <p:nvSpPr>
          <p:cNvPr id="1833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DA227-E43D-4887-9017-DF7B4C644A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29DEF-7398-4BFC-9864-9DDFCC61E8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6CA57-7409-4171-B7E5-3DD182F1A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91E51-870B-4448-A493-70D83CD92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081EE-168B-482B-9FDB-E101B75476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E7247-B0CD-4D40-B949-4364276518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8A893-DCCA-4482-8A58-3088C473A7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0D44E-B43B-4453-B312-2340CE493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0BE88-E7A5-4BA3-B9BC-B0F33FBE94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15407-D12B-437C-B1BD-F502AE3A11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201A7-EA14-4744-96E5-85967BCB3B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6E900-95A7-441A-A822-24854D1558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 userDrawn="1"/>
        </p:nvGrpSpPr>
        <p:grpSpPr bwMode="auto">
          <a:xfrm>
            <a:off x="-3205163" y="0"/>
            <a:ext cx="11953876" cy="4005263"/>
            <a:chOff x="-2040" y="0"/>
            <a:chExt cx="7512" cy="2400"/>
          </a:xfrm>
        </p:grpSpPr>
        <p:sp>
          <p:nvSpPr>
            <p:cNvPr id="182275" name="AutoShape 3"/>
            <p:cNvSpPr>
              <a:spLocks noChangeArrowheads="1"/>
            </p:cNvSpPr>
            <p:nvPr userDrawn="1"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82276" name="AutoShape 4"/>
            <p:cNvSpPr>
              <a:spLocks noChangeArrowheads="1"/>
            </p:cNvSpPr>
            <p:nvPr userDrawn="1"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latin typeface="Arial" charset="0"/>
                <a:cs typeface="+mn-cs"/>
              </a:endParaRPr>
            </a:p>
          </p:txBody>
        </p:sp>
        <p:sp>
          <p:nvSpPr>
            <p:cNvPr id="182277" name="Line 5"/>
            <p:cNvSpPr>
              <a:spLocks noChangeShapeType="1"/>
            </p:cNvSpPr>
            <p:nvPr userDrawn="1"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409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22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22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22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CDACD47-A47C-4D79-8B7D-0CC4AA598C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http://kvant.mirror1.mccme.ru/1970/01/gif/70_01-64.gif" TargetMode="Externa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ge.yandex.ru/mathematics-gia/" TargetMode="External"/><Relationship Id="rId2" Type="http://schemas.openxmlformats.org/officeDocument/2006/relationships/hyperlink" Target="http://egeurok.ru/uchebniki/matematika/atanasyan_7-9kl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videouroki.net/look/diski/geom7/index.html" TargetMode="External"/><Relationship Id="rId4" Type="http://schemas.openxmlformats.org/officeDocument/2006/relationships/hyperlink" Target="http://www.labirint.ru/books/459773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ge.yandex.ru/mathematics-gi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214313" y="285750"/>
            <a:ext cx="8929687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МОУ САВИНСКАЯ СОШ</a:t>
            </a:r>
          </a:p>
          <a:p>
            <a:pPr algn="ctr">
              <a:spcBef>
                <a:spcPct val="50000"/>
              </a:spcBef>
            </a:pPr>
            <a:endParaRPr lang="ru-RU" sz="2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ru-RU" sz="2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УРОК ГЕОМЕТРИИ </a:t>
            </a:r>
          </a:p>
          <a:p>
            <a:pPr algn="ctr">
              <a:spcBef>
                <a:spcPct val="50000"/>
              </a:spcBef>
            </a:pPr>
            <a:r>
              <a:rPr lang="ru-RU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7 КЛАСС</a:t>
            </a:r>
          </a:p>
          <a:p>
            <a:pPr algn="ctr">
              <a:spcBef>
                <a:spcPct val="50000"/>
              </a:spcBef>
            </a:pPr>
            <a:endParaRPr lang="ru-RU" sz="2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ct val="50000"/>
              </a:spcBef>
            </a:pPr>
            <a:endParaRPr lang="ru-RU" sz="2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ct val="50000"/>
              </a:spcBef>
            </a:pPr>
            <a:r>
              <a:rPr lang="ru-RU" sz="2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Учитель: Леонтьева Т.А.</a:t>
            </a:r>
          </a:p>
          <a:p>
            <a:pPr algn="r">
              <a:spcBef>
                <a:spcPct val="50000"/>
              </a:spcBef>
            </a:pPr>
            <a:endParaRPr lang="ru-RU" sz="2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ct val="50000"/>
              </a:spcBef>
            </a:pPr>
            <a:endParaRPr lang="ru-RU" sz="2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sz="2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2014-2015 </a:t>
            </a:r>
            <a:r>
              <a:rPr lang="ru-RU" sz="2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2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год</a:t>
            </a:r>
          </a:p>
          <a:p>
            <a:pPr algn="ctr">
              <a:spcBef>
                <a:spcPct val="50000"/>
              </a:spcBef>
            </a:pPr>
            <a:endParaRPr lang="ru-RU" b="1" dirty="0">
              <a:solidFill>
                <a:srgbClr val="3333FF"/>
              </a:solidFill>
            </a:endParaRP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4140200" y="4437063"/>
            <a:ext cx="4464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solidFill>
                <a:srgbClr val="000099"/>
              </a:solidFill>
            </a:endParaRPr>
          </a:p>
        </p:txBody>
      </p:sp>
      <p:pic>
        <p:nvPicPr>
          <p:cNvPr id="6148" name="Picture 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4429125"/>
            <a:ext cx="2974975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429625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14"/>
          <p:cNvSpPr>
            <a:spLocks noChangeArrowheads="1"/>
          </p:cNvSpPr>
          <p:nvPr/>
        </p:nvSpPr>
        <p:spPr bwMode="auto">
          <a:xfrm>
            <a:off x="755650" y="1557338"/>
            <a:ext cx="3743325" cy="3817937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5" name="Line 15"/>
          <p:cNvSpPr>
            <a:spLocks noChangeShapeType="1"/>
          </p:cNvSpPr>
          <p:nvPr/>
        </p:nvSpPr>
        <p:spPr bwMode="auto">
          <a:xfrm flipV="1">
            <a:off x="1042988" y="2206625"/>
            <a:ext cx="2952750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oval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16" name="Text Box 16"/>
          <p:cNvSpPr txBox="1">
            <a:spLocks noChangeArrowheads="1"/>
          </p:cNvSpPr>
          <p:nvPr/>
        </p:nvSpPr>
        <p:spPr bwMode="auto">
          <a:xfrm>
            <a:off x="2627313" y="3070225"/>
            <a:ext cx="554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О </a:t>
            </a:r>
          </a:p>
        </p:txBody>
      </p:sp>
      <p:sp>
        <p:nvSpPr>
          <p:cNvPr id="13317" name="Text Box 17"/>
          <p:cNvSpPr txBox="1">
            <a:spLocks noChangeArrowheads="1"/>
          </p:cNvSpPr>
          <p:nvPr/>
        </p:nvSpPr>
        <p:spPr bwMode="auto">
          <a:xfrm>
            <a:off x="538163" y="2206625"/>
            <a:ext cx="598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М </a:t>
            </a:r>
          </a:p>
        </p:txBody>
      </p:sp>
      <p:sp>
        <p:nvSpPr>
          <p:cNvPr id="13318" name="Line 19"/>
          <p:cNvSpPr>
            <a:spLocks noChangeShapeType="1"/>
          </p:cNvSpPr>
          <p:nvPr/>
        </p:nvSpPr>
        <p:spPr bwMode="auto">
          <a:xfrm>
            <a:off x="1474788" y="1990725"/>
            <a:ext cx="2305050" cy="295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oval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Line 20"/>
          <p:cNvSpPr>
            <a:spLocks noChangeShapeType="1"/>
          </p:cNvSpPr>
          <p:nvPr/>
        </p:nvSpPr>
        <p:spPr bwMode="auto">
          <a:xfrm flipH="1">
            <a:off x="827088" y="3502025"/>
            <a:ext cx="18002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oval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Line 21"/>
          <p:cNvSpPr>
            <a:spLocks noChangeShapeType="1"/>
          </p:cNvSpPr>
          <p:nvPr/>
        </p:nvSpPr>
        <p:spPr bwMode="auto">
          <a:xfrm flipH="1">
            <a:off x="4286250" y="1857375"/>
            <a:ext cx="642938" cy="785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oval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Line 22"/>
          <p:cNvSpPr>
            <a:spLocks noChangeShapeType="1"/>
          </p:cNvSpPr>
          <p:nvPr/>
        </p:nvSpPr>
        <p:spPr bwMode="auto">
          <a:xfrm>
            <a:off x="1330325" y="4797425"/>
            <a:ext cx="165735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oval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Line 23"/>
          <p:cNvSpPr>
            <a:spLocks noChangeShapeType="1"/>
          </p:cNvSpPr>
          <p:nvPr/>
        </p:nvSpPr>
        <p:spPr bwMode="auto">
          <a:xfrm>
            <a:off x="2555875" y="1557338"/>
            <a:ext cx="576263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oval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Text Box 24"/>
          <p:cNvSpPr txBox="1">
            <a:spLocks noChangeArrowheads="1"/>
          </p:cNvSpPr>
          <p:nvPr/>
        </p:nvSpPr>
        <p:spPr bwMode="auto">
          <a:xfrm>
            <a:off x="1116013" y="1484313"/>
            <a:ext cx="514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В </a:t>
            </a:r>
          </a:p>
        </p:txBody>
      </p:sp>
      <p:sp>
        <p:nvSpPr>
          <p:cNvPr id="13324" name="Text Box 25"/>
          <p:cNvSpPr txBox="1">
            <a:spLocks noChangeArrowheads="1"/>
          </p:cNvSpPr>
          <p:nvPr/>
        </p:nvSpPr>
        <p:spPr bwMode="auto">
          <a:xfrm>
            <a:off x="3825875" y="4724400"/>
            <a:ext cx="5064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А </a:t>
            </a:r>
          </a:p>
        </p:txBody>
      </p:sp>
      <p:sp>
        <p:nvSpPr>
          <p:cNvPr id="13325" name="Text Box 26"/>
          <p:cNvSpPr txBox="1">
            <a:spLocks noChangeArrowheads="1"/>
          </p:cNvSpPr>
          <p:nvPr/>
        </p:nvSpPr>
        <p:spPr bwMode="auto">
          <a:xfrm>
            <a:off x="2771775" y="4797425"/>
            <a:ext cx="550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r>
              <a:rPr lang="ru-RU" sz="2800" b="1"/>
              <a:t> </a:t>
            </a:r>
          </a:p>
        </p:txBody>
      </p:sp>
      <p:sp>
        <p:nvSpPr>
          <p:cNvPr id="13326" name="Text Box 27"/>
          <p:cNvSpPr txBox="1">
            <a:spLocks noChangeArrowheads="1"/>
          </p:cNvSpPr>
          <p:nvPr/>
        </p:nvSpPr>
        <p:spPr bwMode="auto">
          <a:xfrm>
            <a:off x="868363" y="4652963"/>
            <a:ext cx="514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С </a:t>
            </a:r>
          </a:p>
        </p:txBody>
      </p:sp>
      <p:sp>
        <p:nvSpPr>
          <p:cNvPr id="13327" name="Text Box 28"/>
          <p:cNvSpPr txBox="1">
            <a:spLocks noChangeArrowheads="1"/>
          </p:cNvSpPr>
          <p:nvPr/>
        </p:nvSpPr>
        <p:spPr bwMode="auto">
          <a:xfrm>
            <a:off x="231775" y="3789363"/>
            <a:ext cx="492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Р </a:t>
            </a:r>
          </a:p>
        </p:txBody>
      </p:sp>
      <p:sp>
        <p:nvSpPr>
          <p:cNvPr id="13328" name="Text Box 29"/>
          <p:cNvSpPr txBox="1">
            <a:spLocks noChangeArrowheads="1"/>
          </p:cNvSpPr>
          <p:nvPr/>
        </p:nvSpPr>
        <p:spPr bwMode="auto">
          <a:xfrm>
            <a:off x="4500563" y="1357313"/>
            <a:ext cx="514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S</a:t>
            </a:r>
            <a:r>
              <a:rPr lang="ru-RU" sz="2800" b="1"/>
              <a:t> </a:t>
            </a:r>
          </a:p>
        </p:txBody>
      </p:sp>
      <p:sp>
        <p:nvSpPr>
          <p:cNvPr id="13329" name="Text Box 30"/>
          <p:cNvSpPr txBox="1">
            <a:spLocks noChangeArrowheads="1"/>
          </p:cNvSpPr>
          <p:nvPr/>
        </p:nvSpPr>
        <p:spPr bwMode="auto">
          <a:xfrm>
            <a:off x="4357688" y="2428875"/>
            <a:ext cx="517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T</a:t>
            </a:r>
            <a:r>
              <a:rPr lang="ru-RU" sz="2800" b="1"/>
              <a:t> </a:t>
            </a:r>
          </a:p>
        </p:txBody>
      </p:sp>
      <p:sp>
        <p:nvSpPr>
          <p:cNvPr id="13330" name="Text Box 31"/>
          <p:cNvSpPr txBox="1">
            <a:spLocks noChangeArrowheads="1"/>
          </p:cNvSpPr>
          <p:nvPr/>
        </p:nvSpPr>
        <p:spPr bwMode="auto">
          <a:xfrm>
            <a:off x="3792538" y="1773238"/>
            <a:ext cx="573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N</a:t>
            </a:r>
            <a:r>
              <a:rPr lang="ru-RU" sz="2800" b="1"/>
              <a:t> </a:t>
            </a:r>
          </a:p>
        </p:txBody>
      </p:sp>
      <p:sp>
        <p:nvSpPr>
          <p:cNvPr id="13331" name="Text Box 32"/>
          <p:cNvSpPr txBox="1">
            <a:spLocks noChangeArrowheads="1"/>
          </p:cNvSpPr>
          <p:nvPr/>
        </p:nvSpPr>
        <p:spPr bwMode="auto">
          <a:xfrm>
            <a:off x="2195513" y="981075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  <a:r>
              <a:rPr lang="ru-RU" sz="2800" b="1" baseline="-25000"/>
              <a:t>1</a:t>
            </a:r>
            <a:r>
              <a:rPr lang="ru-RU" sz="2800" b="1"/>
              <a:t> </a:t>
            </a:r>
          </a:p>
        </p:txBody>
      </p:sp>
      <p:sp>
        <p:nvSpPr>
          <p:cNvPr id="13332" name="Text Box 33"/>
          <p:cNvSpPr txBox="1">
            <a:spLocks noChangeArrowheads="1"/>
          </p:cNvSpPr>
          <p:nvPr/>
        </p:nvSpPr>
        <p:spPr bwMode="auto">
          <a:xfrm>
            <a:off x="3114675" y="2852738"/>
            <a:ext cx="6461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r>
              <a:rPr lang="ru-RU" sz="2800" b="1" baseline="-25000"/>
              <a:t>1</a:t>
            </a:r>
            <a:r>
              <a:rPr lang="ru-RU" sz="2800" b="1"/>
              <a:t> </a:t>
            </a:r>
          </a:p>
        </p:txBody>
      </p:sp>
      <p:sp>
        <p:nvSpPr>
          <p:cNvPr id="13333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9556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Подберите к данным определениям понятия.</a:t>
            </a:r>
          </a:p>
          <a:p>
            <a:pPr>
              <a:buFont typeface="Wingdings" pitchFamily="2" charset="2"/>
              <a:buNone/>
            </a:pPr>
            <a:r>
              <a:rPr lang="ru-RU" sz="2400" b="1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Какие из отрезков являются радиусами, диаметрами, хордами?</a:t>
            </a:r>
          </a:p>
        </p:txBody>
      </p:sp>
      <p:sp>
        <p:nvSpPr>
          <p:cNvPr id="13334" name="Rectangle 35"/>
          <p:cNvSpPr>
            <a:spLocks noChangeArrowheads="1"/>
          </p:cNvSpPr>
          <p:nvPr/>
        </p:nvSpPr>
        <p:spPr bwMode="auto">
          <a:xfrm>
            <a:off x="5508625" y="928688"/>
            <a:ext cx="3635375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b="1"/>
              <a:t>                  – </a:t>
            </a:r>
            <a:endParaRPr lang="en-US" b="1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200" b="1">
                <a:latin typeface="Times New Roman" pitchFamily="18" charset="0"/>
                <a:cs typeface="Times New Roman" pitchFamily="18" charset="0"/>
              </a:rPr>
              <a:t>отрезок, соединяющий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200" b="1">
                <a:latin typeface="Times New Roman" pitchFamily="18" charset="0"/>
                <a:cs typeface="Times New Roman" pitchFamily="18" charset="0"/>
              </a:rPr>
              <a:t>две точки окружности</a:t>
            </a:r>
          </a:p>
        </p:txBody>
      </p:sp>
      <p:sp>
        <p:nvSpPr>
          <p:cNvPr id="13335" name="Rectangle 36"/>
          <p:cNvSpPr>
            <a:spLocks noChangeArrowheads="1"/>
          </p:cNvSpPr>
          <p:nvPr/>
        </p:nvSpPr>
        <p:spPr bwMode="auto">
          <a:xfrm>
            <a:off x="5651500" y="2214563"/>
            <a:ext cx="3492500" cy="16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b="1"/>
              <a:t>                   – </a:t>
            </a:r>
            <a:endParaRPr lang="en-US" b="1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200" b="1">
                <a:latin typeface="Times New Roman" pitchFamily="18" charset="0"/>
                <a:cs typeface="Times New Roman" pitchFamily="18" charset="0"/>
              </a:rPr>
              <a:t>отрезок, соединяющий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200" b="1">
                <a:latin typeface="Times New Roman" pitchFamily="18" charset="0"/>
                <a:cs typeface="Times New Roman" pitchFamily="18" charset="0"/>
              </a:rPr>
              <a:t>центр с какой-либо точкой окружности</a:t>
            </a:r>
            <a:endParaRPr lang="ru-RU" sz="2200" b="1"/>
          </a:p>
        </p:txBody>
      </p:sp>
      <p:sp>
        <p:nvSpPr>
          <p:cNvPr id="13336" name="Rectangle 38"/>
          <p:cNvSpPr>
            <a:spLocks noChangeArrowheads="1"/>
          </p:cNvSpPr>
          <p:nvPr/>
        </p:nvSpPr>
        <p:spPr bwMode="auto">
          <a:xfrm>
            <a:off x="5357813" y="3786188"/>
            <a:ext cx="3786187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b="1"/>
              <a:t>                  – </a:t>
            </a:r>
            <a:endParaRPr lang="en-US" b="1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200" b="1">
                <a:latin typeface="Times New Roman" pitchFamily="18" charset="0"/>
                <a:cs typeface="Times New Roman" pitchFamily="18" charset="0"/>
              </a:rPr>
              <a:t>отрезок, проходящий  через центр и соединяющий две точки окружности</a:t>
            </a:r>
            <a:endParaRPr lang="ru-RU" b="1"/>
          </a:p>
        </p:txBody>
      </p:sp>
      <p:sp>
        <p:nvSpPr>
          <p:cNvPr id="99367" name="Text Box 39"/>
          <p:cNvSpPr txBox="1">
            <a:spLocks noChangeArrowheads="1"/>
          </p:cNvSpPr>
          <p:nvPr/>
        </p:nvSpPr>
        <p:spPr bwMode="auto">
          <a:xfrm>
            <a:off x="250825" y="6092825"/>
            <a:ext cx="1246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u="sng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Радиус</a:t>
            </a:r>
            <a:r>
              <a:rPr lang="ru-RU" sz="2400" b="1" u="sng"/>
              <a:t> </a:t>
            </a:r>
          </a:p>
        </p:txBody>
      </p:sp>
      <p:sp>
        <p:nvSpPr>
          <p:cNvPr id="99368" name="Text Box 40"/>
          <p:cNvSpPr txBox="1">
            <a:spLocks noChangeArrowheads="1"/>
          </p:cNvSpPr>
          <p:nvPr/>
        </p:nvSpPr>
        <p:spPr bwMode="auto">
          <a:xfrm>
            <a:off x="1692275" y="6092825"/>
            <a:ext cx="1028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u="sng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Хорда</a:t>
            </a:r>
          </a:p>
        </p:txBody>
      </p:sp>
      <p:sp>
        <p:nvSpPr>
          <p:cNvPr id="99370" name="Text Box 42"/>
          <p:cNvSpPr txBox="1">
            <a:spLocks noChangeArrowheads="1"/>
          </p:cNvSpPr>
          <p:nvPr/>
        </p:nvSpPr>
        <p:spPr bwMode="auto">
          <a:xfrm>
            <a:off x="2987675" y="6092825"/>
            <a:ext cx="1400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u="sng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Диаметр</a:t>
            </a: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501063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41" name="TextBox 28"/>
          <p:cNvSpPr txBox="1">
            <a:spLocks noChangeArrowheads="1"/>
          </p:cNvSpPr>
          <p:nvPr/>
        </p:nvSpPr>
        <p:spPr bwMode="auto">
          <a:xfrm>
            <a:off x="5500688" y="5214938"/>
            <a:ext cx="2884487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             –  </a:t>
            </a:r>
          </a:p>
          <a:p>
            <a:r>
              <a:rPr lang="ru-RU" sz="2200" b="1">
                <a:latin typeface="Times New Roman" pitchFamily="18" charset="0"/>
                <a:cs typeface="Times New Roman" pitchFamily="18" charset="0"/>
              </a:rPr>
              <a:t>часть окружности,</a:t>
            </a:r>
          </a:p>
          <a:p>
            <a:r>
              <a:rPr lang="ru-RU" sz="2200" b="1">
                <a:latin typeface="Times New Roman" pitchFamily="18" charset="0"/>
                <a:cs typeface="Times New Roman" pitchFamily="18" charset="0"/>
              </a:rPr>
              <a:t> ограниченная двумя</a:t>
            </a:r>
          </a:p>
          <a:p>
            <a:r>
              <a:rPr lang="ru-RU" sz="2200" b="1">
                <a:latin typeface="Times New Roman" pitchFamily="18" charset="0"/>
                <a:cs typeface="Times New Roman" pitchFamily="18" charset="0"/>
              </a:rPr>
              <a:t>точками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85750" y="5500688"/>
            <a:ext cx="933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u="sng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Дуга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16466E-6 L 0.43316 -0.7571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9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-3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2.16466E-6 L 0.60434 -0.5788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9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1" y="-2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16466E-6 L 0.27778 -0.3376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9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-1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84829E-6 L 0.59445 -0.041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67" grpId="0"/>
      <p:bldP spid="99368" grpId="0"/>
      <p:bldP spid="993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5" descr="img5"/>
          <p:cNvPicPr>
            <a:picLocks noChangeAspect="1" noChangeArrowheads="1"/>
          </p:cNvPicPr>
          <p:nvPr/>
        </p:nvPicPr>
        <p:blipFill>
          <a:blip r:embed="rId2" cstate="email"/>
          <a:srcRect r="6093" b="16238"/>
          <a:stretch>
            <a:fillRect/>
          </a:stretch>
        </p:blipFill>
        <p:spPr bwMode="auto">
          <a:xfrm>
            <a:off x="4929188" y="1500188"/>
            <a:ext cx="3132137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8" descr="000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2708275"/>
            <a:ext cx="2643188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9"/>
          <p:cNvSpPr txBox="1">
            <a:spLocks noChangeArrowheads="1"/>
          </p:cNvSpPr>
          <p:nvPr/>
        </p:nvSpPr>
        <p:spPr bwMode="auto">
          <a:xfrm>
            <a:off x="2613025" y="785813"/>
            <a:ext cx="65309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ru-RU" sz="29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kern="0" dirty="0">
                <a:latin typeface="Times New Roman" pitchFamily="18" charset="0"/>
                <a:cs typeface="Times New Roman" pitchFamily="18" charset="0"/>
              </a:rPr>
              <a:t>Построение окружности без циркуля</a:t>
            </a: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4786313" y="1428750"/>
            <a:ext cx="23701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  на местности</a:t>
            </a: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1571625" y="2643188"/>
            <a:ext cx="16065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    на полу</a:t>
            </a: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4286250" y="4572000"/>
            <a:ext cx="1792288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 на бумаге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в клеточку</a:t>
            </a:r>
          </a:p>
        </p:txBody>
      </p:sp>
      <p:pic>
        <p:nvPicPr>
          <p:cNvPr id="12" name="Picture 23" descr="http://kvant.mirror1.mccme.ru/1970/01/gif/70_01-64.gif"/>
          <p:cNvPicPr>
            <a:picLocks noChangeAspect="1" noChangeArrowheads="1"/>
          </p:cNvPicPr>
          <p:nvPr/>
        </p:nvPicPr>
        <p:blipFill>
          <a:blip r:embed="rId4" r:link="rId5" cstate="email"/>
          <a:srcRect/>
          <a:stretch>
            <a:fillRect/>
          </a:stretch>
        </p:blipFill>
        <p:spPr bwMode="auto">
          <a:xfrm>
            <a:off x="5929313" y="4572000"/>
            <a:ext cx="2400300" cy="2057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428596" y="214290"/>
            <a:ext cx="3286148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ЭТО ИНТЕРЕСНО</a:t>
            </a:r>
          </a:p>
        </p:txBody>
      </p:sp>
      <p:sp>
        <p:nvSpPr>
          <p:cNvPr id="15" name="Управляющая кнопка: возврат 14">
            <a:hlinkClick r:id="rId6" action="ppaction://hlinksldjump" highlightClick="1"/>
          </p:cNvPr>
          <p:cNvSpPr/>
          <p:nvPr/>
        </p:nvSpPr>
        <p:spPr>
          <a:xfrm>
            <a:off x="8501063" y="6143625"/>
            <a:ext cx="500062" cy="500063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85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385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385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385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143375" y="3714750"/>
            <a:ext cx="4384675" cy="515938"/>
          </a:xfrm>
        </p:spPr>
        <p:txBody>
          <a:bodyPr/>
          <a:lstStyle/>
          <a:p>
            <a:r>
              <a:rPr lang="ru-RU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044950" y="4398963"/>
            <a:ext cx="4170363" cy="16732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mtClean="0"/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§ 4 с.43- 48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№144, 145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вопр. 16-21 с.49</a:t>
            </a: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1714500" y="571500"/>
            <a:ext cx="3286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классе</a:t>
            </a:r>
            <a:endParaRPr lang="ru-RU" sz="3600"/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074" name="Формула" r:id="rId3" imgW="114120" imgH="215640" progId="Equation.3">
              <p:embed/>
            </p:oleObj>
          </a:graphicData>
        </a:graphic>
      </p:graphicFrame>
      <p:sp>
        <p:nvSpPr>
          <p:cNvPr id="3078" name="Прямоугольник 8"/>
          <p:cNvSpPr>
            <a:spLocks noChangeArrowheads="1"/>
          </p:cNvSpPr>
          <p:nvPr/>
        </p:nvSpPr>
        <p:spPr bwMode="auto">
          <a:xfrm>
            <a:off x="1071563" y="1285875"/>
            <a:ext cx="62865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№ 143(устно), №146  (учебник)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 № 11 (ресурсный материал «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»)</a:t>
            </a:r>
          </a:p>
          <a:p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429625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14563" y="357188"/>
            <a:ext cx="4416425" cy="1000125"/>
          </a:xfrm>
        </p:spPr>
        <p:txBody>
          <a:bodyPr/>
          <a:lstStyle/>
          <a:p>
            <a:pPr eaLnBrk="1" hangingPunct="1"/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Подведение итогов урока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endParaRPr lang="ru-RU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714500"/>
            <a:ext cx="4572000" cy="2500313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SzTx/>
              <a:buFont typeface="Wingdings" pitchFamily="2" charset="2"/>
              <a:buChar char="§"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Оцените степень сложности урока</a:t>
            </a:r>
          </a:p>
          <a:p>
            <a:pPr eaLnBrk="1" hangingPunct="1">
              <a:buClr>
                <a:srgbClr val="00FF00"/>
              </a:buClr>
              <a:buSzTx/>
              <a:buFont typeface="Wingdings" pitchFamily="2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Вам было на уроке:</a:t>
            </a:r>
          </a:p>
          <a:p>
            <a:pPr lvl="2" eaLnBrk="1" hangingPunct="1">
              <a:buClr>
                <a:srgbClr val="00FF00"/>
              </a:buClr>
              <a:buFont typeface="Wingdings" pitchFamily="2" charset="2"/>
              <a:buChar char="§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легко</a:t>
            </a:r>
          </a:p>
          <a:p>
            <a:pPr lvl="2" eaLnBrk="1" hangingPunct="1">
              <a:buClr>
                <a:srgbClr val="00FF00"/>
              </a:buClr>
              <a:buFont typeface="Wingdings" pitchFamily="2" charset="2"/>
              <a:buChar char="§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обычно</a:t>
            </a:r>
          </a:p>
          <a:p>
            <a:pPr lvl="2" eaLnBrk="1" hangingPunct="1">
              <a:buClr>
                <a:srgbClr val="00FF00"/>
              </a:buClr>
              <a:buFont typeface="Wingdings" pitchFamily="2" charset="2"/>
              <a:buChar char="§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трудно</a:t>
            </a:r>
          </a:p>
          <a:p>
            <a:pPr lvl="4" eaLnBrk="1" hangingPunct="1">
              <a:buClr>
                <a:srgbClr val="00FF00"/>
              </a:buClr>
              <a:buFont typeface="Wingdings" pitchFamily="2" charset="2"/>
              <a:buChar char="§"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itchFamily="2" charset="2"/>
              <a:buNone/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286250" y="2428875"/>
            <a:ext cx="4429125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>
                <a:solidFill>
                  <a:srgbClr val="24FC2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Опишите свои впечатления</a:t>
            </a:r>
          </a:p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 о сегодняшнем уроке</a:t>
            </a:r>
          </a:p>
          <a:p>
            <a:pPr>
              <a:buFont typeface="Times New Roman" pitchFamily="18" charset="0"/>
              <a:buAutoNum type="arabicPeriod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 Спасибо за…</a:t>
            </a:r>
          </a:p>
          <a:p>
            <a:pPr>
              <a:buFont typeface="Times New Roman" pitchFamily="18" charset="0"/>
              <a:buAutoNum type="arabicPeriod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 Я узнал…</a:t>
            </a:r>
          </a:p>
          <a:p>
            <a:pPr>
              <a:buFont typeface="Times New Roman" pitchFamily="18" charset="0"/>
              <a:buAutoNum type="arabicPeriod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 Хорошо, что…</a:t>
            </a:r>
          </a:p>
          <a:p>
            <a:pPr>
              <a:buFont typeface="Times New Roman" pitchFamily="18" charset="0"/>
              <a:buAutoNum type="arabicPeriod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 Мне понравилось…</a:t>
            </a:r>
          </a:p>
          <a:p>
            <a:pPr>
              <a:buFont typeface="Times New Roman" pitchFamily="18" charset="0"/>
              <a:buAutoNum type="arabicPeriod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 Меня удивило…</a:t>
            </a:r>
          </a:p>
          <a:p>
            <a:pPr>
              <a:buFont typeface="Times New Roman" pitchFamily="18" charset="0"/>
              <a:buAutoNum type="arabicPeriod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 Сегодня я себе ставлю…</a:t>
            </a: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7929563" y="6215063"/>
            <a:ext cx="500062" cy="5000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 build="p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ChangeArrowheads="1"/>
          </p:cNvSpPr>
          <p:nvPr/>
        </p:nvSpPr>
        <p:spPr bwMode="auto">
          <a:xfrm>
            <a:off x="6156325" y="301625"/>
            <a:ext cx="25273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endParaRPr lang="ru-RU" sz="3600">
              <a:solidFill>
                <a:schemeClr val="tx2"/>
              </a:solidFill>
              <a:latin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357313" y="1714500"/>
          <a:ext cx="3143250" cy="4206240"/>
        </p:xfrm>
        <a:graphic>
          <a:graphicData uri="http://schemas.openxmlformats.org/drawingml/2006/table">
            <a:tbl>
              <a:tblPr/>
              <a:tblGrid>
                <a:gridCol w="635000"/>
                <a:gridCol w="2508250"/>
              </a:tblGrid>
              <a:tr h="155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AutoNum type="arabicPeriod"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Равнобедренный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Боковые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6422" name="TextBox 3"/>
          <p:cNvSpPr txBox="1">
            <a:spLocks noChangeArrowheads="1"/>
          </p:cNvSpPr>
          <p:nvPr/>
        </p:nvSpPr>
        <p:spPr bwMode="auto">
          <a:xfrm>
            <a:off x="928688" y="857250"/>
            <a:ext cx="25193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</a:p>
        </p:txBody>
      </p:sp>
      <p:pic>
        <p:nvPicPr>
          <p:cNvPr id="16423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57875" y="4357688"/>
            <a:ext cx="2724150" cy="204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Управляющая кнопка: возврат 5">
            <a:hlinkClick r:id="rId3" action="ppaction://hlinksldjump" highlightClick="1"/>
          </p:cNvPr>
          <p:cNvSpPr/>
          <p:nvPr/>
        </p:nvSpPr>
        <p:spPr>
          <a:xfrm>
            <a:off x="8429625" y="6000750"/>
            <a:ext cx="500063" cy="428625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785813" y="785813"/>
            <a:ext cx="8072437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u="sng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Литература и интернет ресурсы</a:t>
            </a:r>
          </a:p>
          <a:p>
            <a:endParaRPr lang="ru-RU" sz="2400" u="sng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>
                <a:latin typeface="Times New Roman" pitchFamily="18" charset="0"/>
                <a:cs typeface="Times New Roman" pitchFamily="18" charset="0"/>
                <a:hlinkClick r:id="rId2"/>
              </a:rPr>
              <a:t>http://egeurok.ru/uchebniki/matematika/atanasyan_7-9kl.html</a:t>
            </a:r>
            <a:endParaRPr lang="ru-RU" sz="18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u="sng">
                <a:latin typeface="Times New Roman" pitchFamily="18" charset="0"/>
                <a:cs typeface="Times New Roman" pitchFamily="18" charset="0"/>
                <a:hlinkClick r:id="rId3"/>
              </a:rPr>
              <a:t>https://ege.yandex.ru/mathematics-gia/#training</a:t>
            </a:r>
            <a:endParaRPr lang="ru-RU" sz="1800" b="1" u="sng">
              <a:latin typeface="Times New Roman" pitchFamily="18" charset="0"/>
              <a:cs typeface="Times New Roman" pitchFamily="18" charset="0"/>
            </a:endParaRPr>
          </a:p>
          <a:p>
            <a:endParaRPr lang="ru-RU" sz="1800" b="1" u="sng">
              <a:latin typeface="Times New Roman" pitchFamily="18" charset="0"/>
              <a:cs typeface="Times New Roman" pitchFamily="18" charset="0"/>
            </a:endParaRPr>
          </a:p>
          <a:p>
            <a:endParaRPr lang="ru-RU" sz="1800" b="1" u="sng">
              <a:latin typeface="Times New Roman" pitchFamily="18" charset="0"/>
              <a:cs typeface="Times New Roman" pitchFamily="18" charset="0"/>
            </a:endParaRPr>
          </a:p>
          <a:p>
            <a:endParaRPr lang="ru-RU" sz="1800" b="1" u="sng">
              <a:latin typeface="Times New Roman" pitchFamily="18" charset="0"/>
              <a:cs typeface="Times New Roman" pitchFamily="18" charset="0"/>
            </a:endParaRPr>
          </a:p>
          <a:p>
            <a:endParaRPr lang="ru-RU" sz="1800" b="1" u="sng">
              <a:latin typeface="Times New Roman" pitchFamily="18" charset="0"/>
              <a:cs typeface="Times New Roman" pitchFamily="18" charset="0"/>
            </a:endParaRPr>
          </a:p>
          <a:p>
            <a:endParaRPr lang="ru-RU" sz="18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u="sng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Прямоугольник 2"/>
          <p:cNvSpPr>
            <a:spLocks noChangeArrowheads="1"/>
          </p:cNvSpPr>
          <p:nvPr/>
        </p:nvSpPr>
        <p:spPr bwMode="auto">
          <a:xfrm>
            <a:off x="857250" y="2714625"/>
            <a:ext cx="76438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"Геометрия. 7 класс. Технологические карты уроков по учебнику</a:t>
            </a:r>
          </a:p>
          <a:p>
            <a:r>
              <a:rPr lang="ru-RU" sz="1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Л. С. Атанасяна. В,Ф, Бутузова. ФГОС" Галина Ковтун  </a:t>
            </a:r>
            <a:r>
              <a:rPr lang="ru-RU" sz="1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http://www.labirint.ru/books/459773</a:t>
            </a:r>
            <a:r>
              <a:rPr lang="ru-RU"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Прямоугольник 3"/>
          <p:cNvSpPr>
            <a:spLocks noChangeArrowheads="1"/>
          </p:cNvSpPr>
          <p:nvPr/>
        </p:nvSpPr>
        <p:spPr bwMode="auto">
          <a:xfrm>
            <a:off x="785813" y="2143125"/>
            <a:ext cx="5929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>
                <a:latin typeface="Times New Roman" pitchFamily="18" charset="0"/>
                <a:cs typeface="Times New Roman" pitchFamily="18" charset="0"/>
                <a:hlinkClick r:id="rId5"/>
              </a:rPr>
              <a:t>http://videouroki.net/look/diski/geom7/index.html</a:t>
            </a:r>
            <a:r>
              <a:rPr lang="ru-RU" sz="18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 txBox="1">
            <a:spLocks noChangeArrowheads="1"/>
          </p:cNvSpPr>
          <p:nvPr/>
        </p:nvSpPr>
        <p:spPr bwMode="auto">
          <a:xfrm>
            <a:off x="4140200" y="4437063"/>
            <a:ext cx="4464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solidFill>
                <a:srgbClr val="000099"/>
              </a:solidFill>
            </a:endParaRPr>
          </a:p>
        </p:txBody>
      </p:sp>
      <p:sp>
        <p:nvSpPr>
          <p:cNvPr id="7171" name="Rectangle 1"/>
          <p:cNvSpPr>
            <a:spLocks noChangeArrowheads="1"/>
          </p:cNvSpPr>
          <p:nvPr/>
        </p:nvSpPr>
        <p:spPr bwMode="auto">
          <a:xfrm>
            <a:off x="0" y="214313"/>
            <a:ext cx="9144000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ru-RU" sz="1400" u="sng">
                <a:latin typeface="Times New Roman" pitchFamily="18" charset="0"/>
                <a:cs typeface="Times New Roman" pitchFamily="18" charset="0"/>
                <a:hlinkClick r:id="rId2"/>
              </a:rPr>
              <a:t>https://ege.yandex.ru/mathematics-gia/#training</a:t>
            </a:r>
            <a:r>
              <a:rPr lang="ru-RU" sz="1400" u="sng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200">
                <a:solidFill>
                  <a:srgbClr val="00B0F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 </a:t>
            </a:r>
          </a:p>
          <a:p>
            <a:pPr algn="ctr" eaLnBrk="0" hangingPunct="0"/>
            <a:r>
              <a:rPr lang="ru-RU" sz="2800" b="1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Задания для подготовки к ГИА по математике.</a:t>
            </a:r>
            <a:endParaRPr lang="ru-RU" sz="28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800" b="1">
                <a:solidFill>
                  <a:srgbClr val="000099"/>
                </a:solidFill>
                <a:latin typeface="Times New Roman" pitchFamily="18" charset="0"/>
              </a:rPr>
              <a:t>(Вопрос 13)</a:t>
            </a:r>
            <a:endParaRPr lang="ru-RU" sz="28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28688" y="1841500"/>
            <a:ext cx="7643812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Медиана треугольника делит треугольник на два равных</a:t>
            </a:r>
          </a:p>
          <a:p>
            <a:pPr marL="457200" indent="-457200">
              <a:buFontTx/>
              <a:buAutoNum type="arabicPeriod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Если в треугольнике равны два угла, то он равнобедренный</a:t>
            </a:r>
          </a:p>
          <a:p>
            <a:pPr marL="457200" indent="-457200">
              <a:buFontTx/>
              <a:buAutoNum type="arabicPeriod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Существует треугольник с двумя равными тупыми углами</a:t>
            </a:r>
          </a:p>
          <a:p>
            <a:pPr marL="457200" indent="-457200">
              <a:buFontTx/>
              <a:buAutoNum type="arabicPeriod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Через любую точку прямой на плоскости можно провести </a:t>
            </a:r>
          </a:p>
          <a:p>
            <a:pPr marL="457200" indent="-457200"/>
            <a:r>
              <a:rPr lang="ru-RU">
                <a:latin typeface="Times New Roman" pitchFamily="18" charset="0"/>
                <a:cs typeface="Times New Roman" pitchFamily="18" charset="0"/>
              </a:rPr>
              <a:t>      единственный перпендикуляр к этой прямой</a:t>
            </a:r>
          </a:p>
          <a:p>
            <a:pPr marL="457200" indent="-457200"/>
            <a:r>
              <a:rPr lang="ru-RU">
                <a:latin typeface="Times New Roman" pitchFamily="18" charset="0"/>
                <a:cs typeface="Times New Roman" pitchFamily="18" charset="0"/>
              </a:rPr>
              <a:t>5.  Биссектриса угла треугольника делит сторону треугольника</a:t>
            </a:r>
          </a:p>
          <a:p>
            <a:pPr marL="457200" indent="-457200"/>
            <a:r>
              <a:rPr lang="ru-RU">
                <a:latin typeface="Times New Roman" pitchFamily="18" charset="0"/>
                <a:cs typeface="Times New Roman" pitchFamily="18" charset="0"/>
              </a:rPr>
              <a:t>     пополам</a:t>
            </a:r>
          </a:p>
          <a:p>
            <a:pPr marL="457200" indent="-457200">
              <a:buFontTx/>
              <a:buAutoNum type="arabicPeriod" startAt="6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В равностороннем треугольнике все углы равны</a:t>
            </a:r>
          </a:p>
          <a:p>
            <a:pPr marL="457200" indent="-457200">
              <a:buFontTx/>
              <a:buAutoNum type="arabicPeriod" startAt="6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Если три угла одного треугольника соответственно равны </a:t>
            </a:r>
          </a:p>
          <a:p>
            <a:pPr marL="457200" indent="-457200"/>
            <a:r>
              <a:rPr lang="ru-RU">
                <a:latin typeface="Times New Roman" pitchFamily="18" charset="0"/>
                <a:cs typeface="Times New Roman" pitchFamily="18" charset="0"/>
              </a:rPr>
              <a:t> трем углам другого треугольника, то такие треугольники равны</a:t>
            </a:r>
          </a:p>
          <a:p>
            <a:pPr marL="457200" indent="-457200"/>
            <a:r>
              <a:rPr lang="ru-RU">
                <a:latin typeface="Times New Roman" pitchFamily="18" charset="0"/>
                <a:cs typeface="Times New Roman" pitchFamily="18" charset="0"/>
              </a:rPr>
              <a:t>8. Длина самой большей хорды в окружности радиуса 5 равна 10</a:t>
            </a:r>
          </a:p>
          <a:p>
            <a:pPr marL="457200" indent="-457200"/>
            <a:r>
              <a:rPr lang="ru-RU">
                <a:latin typeface="Times New Roman" pitchFamily="18" charset="0"/>
                <a:cs typeface="Times New Roman" pitchFamily="18" charset="0"/>
              </a:rPr>
              <a:t>9.  Если все углы четырехугольника равны 90∘, то этот </a:t>
            </a:r>
          </a:p>
          <a:p>
            <a:pPr marL="457200" indent="-457200"/>
            <a:r>
              <a:rPr lang="ru-RU">
                <a:latin typeface="Times New Roman" pitchFamily="18" charset="0"/>
                <a:cs typeface="Times New Roman" pitchFamily="18" charset="0"/>
              </a:rPr>
              <a:t>      четырехугольник — квадрат</a:t>
            </a:r>
          </a:p>
          <a:p>
            <a:pPr marL="457200" indent="-457200"/>
            <a:r>
              <a:rPr lang="ru-RU">
                <a:latin typeface="Times New Roman" pitchFamily="18" charset="0"/>
                <a:cs typeface="Times New Roman" pitchFamily="18" charset="0"/>
              </a:rPr>
              <a:t>10. Если два угла треугольника соответственно равны двум</a:t>
            </a:r>
          </a:p>
          <a:p>
            <a:pPr marL="457200" indent="-457200"/>
            <a:r>
              <a:rPr lang="ru-RU">
                <a:latin typeface="Times New Roman" pitchFamily="18" charset="0"/>
                <a:cs typeface="Times New Roman" pitchFamily="18" charset="0"/>
              </a:rPr>
              <a:t>      углам другого треугольника, то эти треугольники равны</a:t>
            </a:r>
          </a:p>
          <a:p>
            <a:pPr marL="457200" indent="-457200">
              <a:buFontTx/>
              <a:buAutoNum type="arabicPeriod"/>
            </a:pPr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429625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0"/>
            <a:ext cx="3571868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БЛИЦ ОПРОС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929188" y="1500188"/>
            <a:ext cx="4000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Укажите номера верных утверждений</a:t>
            </a:r>
            <a:endParaRPr lang="ru-RU" sz="160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A0BE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43625" y="3929063"/>
            <a:ext cx="2724150" cy="204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1079500" y="214313"/>
            <a:ext cx="806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Тест «Свойства равнобедренного треугольника</a:t>
            </a:r>
            <a:r>
              <a:rPr lang="ru-RU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785813" y="795338"/>
            <a:ext cx="6429375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1. Треугольник, у которого две стороны равны, называется ...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2. Как называются равные стороны равнобедренного треугольника?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3. На рисунке изображён равнобедренный треугольник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  Какая из его сторон называется основанием?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 а)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     б)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     в)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АС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4.В равнобедренном треугольнике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 сторона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 равна стороне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Чему равна градусная мера угла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АСВ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, если угол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ВАС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 равен 50°?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 а) 50°       б) 80°      в) 30°       г) 25°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5. Отрезок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1600" i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 - медиана, проведенная из вершины равнобедренного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треугольника </a:t>
            </a:r>
            <a:r>
              <a:rPr lang="en-US" sz="1600" i="1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. Чему равен угол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>
                <a:latin typeface="Times New Roman" pitchFamily="18" charset="0"/>
                <a:cs typeface="Times New Roman" pitchFamily="18" charset="0"/>
              </a:rPr>
              <a:t>ABD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, если градусная мера угла </a:t>
            </a:r>
            <a:r>
              <a:rPr lang="en-US" sz="1600" i="1">
                <a:latin typeface="Times New Roman" pitchFamily="18" charset="0"/>
                <a:cs typeface="Times New Roman" pitchFamily="18" charset="0"/>
              </a:rPr>
              <a:t>CBD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равна 33°?                 а) 66°     б) 33°     в) 99°     г) 90°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6. Является ли любой равнобедренный треугольник равносторонним?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     а) Является       б) Не является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7. Является ли любой равносторонний треугольник равнобедренным? 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    а) Является       б) Не является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 8. Верно ли утверждение: "Высота равнобедренного треугольника, 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проведённая к основанию, является медианой и биссектрисой"?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 9. Периметр равнобедренного треугольника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 равен 17 см.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Найдите длину основания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 АС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ru-RU" sz="1600" i="1"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 = 5 см.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     а) 14 см     б) 10 см       в) 5 см       г) 7 см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10. В равнобедренном треугольнике длина основания равна 6 см.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  Чему равен периметр треугольника, если боковая сторона на 4 см </a:t>
            </a:r>
          </a:p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   больше основания?    а) 10 см      б) 16 см        в) 26 см      г) 32 см</a:t>
            </a:r>
          </a:p>
          <a:p>
            <a:r>
              <a:rPr lang="ru-RU"/>
              <a:t> </a:t>
            </a:r>
          </a:p>
        </p:txBody>
      </p:sp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7358063" y="5572125"/>
            <a:ext cx="1571625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429625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8199" name="Рисунок 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929438" y="1143000"/>
            <a:ext cx="71437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Рисунок 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58000" y="2786063"/>
            <a:ext cx="100012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7286625" y="5643563"/>
            <a:ext cx="1643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1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188913"/>
            <a:ext cx="3546475" cy="466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" name="Прямоугольник 119"/>
          <p:cNvSpPr/>
          <p:nvPr/>
        </p:nvSpPr>
        <p:spPr>
          <a:xfrm>
            <a:off x="5572132" y="285728"/>
            <a:ext cx="3358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РАЗБИТЬ НА ГРУППЫ</a:t>
            </a:r>
          </a:p>
        </p:txBody>
      </p:sp>
      <p:sp>
        <p:nvSpPr>
          <p:cNvPr id="121" name="TextBox 120"/>
          <p:cNvSpPr txBox="1">
            <a:spLocks noChangeArrowheads="1"/>
          </p:cNvSpPr>
          <p:nvPr/>
        </p:nvSpPr>
        <p:spPr bwMode="auto">
          <a:xfrm>
            <a:off x="1428750" y="5357813"/>
            <a:ext cx="70024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>
                <a:solidFill>
                  <a:srgbClr val="000099"/>
                </a:solidFill>
              </a:rPr>
              <a:t>  </a:t>
            </a:r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Задачи на нахождение неизвестного элемента</a:t>
            </a:r>
          </a:p>
          <a:p>
            <a:pPr>
              <a:buFont typeface="Wingdings" pitchFamily="2" charset="2"/>
              <a:buChar char="q"/>
            </a:pPr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Задачи на доказательство </a:t>
            </a:r>
          </a:p>
          <a:p>
            <a:pPr>
              <a:buFont typeface="Wingdings" pitchFamily="2" charset="2"/>
              <a:buChar char="q"/>
            </a:pPr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Задачи на построение </a:t>
            </a:r>
            <a:endParaRPr lang="ru-RU" sz="2400" b="1">
              <a:solidFill>
                <a:srgbClr val="000099"/>
              </a:solidFill>
            </a:endParaRPr>
          </a:p>
        </p:txBody>
      </p:sp>
      <p:sp>
        <p:nvSpPr>
          <p:cNvPr id="122" name="Управляющая кнопка: далее 121">
            <a:hlinkClick r:id="" action="ppaction://hlinkshowjump?jump=nextslide" highlightClick="1"/>
          </p:cNvPr>
          <p:cNvSpPr/>
          <p:nvPr/>
        </p:nvSpPr>
        <p:spPr>
          <a:xfrm>
            <a:off x="8358188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6072188" y="1214438"/>
          <a:ext cx="1358900" cy="642937"/>
        </p:xfrm>
        <a:graphic>
          <a:graphicData uri="http://schemas.openxmlformats.org/presentationml/2006/ole">
            <p:oleObj spid="_x0000_s1026" name="Формула" r:id="rId3" imgW="177480" imgH="75960" progId="Equation.3">
              <p:embed/>
            </p:oleObj>
          </a:graphicData>
        </a:graphic>
      </p:graphicFrame>
      <p:sp>
        <p:nvSpPr>
          <p:cNvPr id="1027" name="TextBox 1"/>
          <p:cNvSpPr txBox="1">
            <a:spLocks noChangeArrowheads="1"/>
          </p:cNvSpPr>
          <p:nvPr/>
        </p:nvSpPr>
        <p:spPr bwMode="auto">
          <a:xfrm>
            <a:off x="714375" y="500063"/>
            <a:ext cx="1862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Тема урока:</a:t>
            </a:r>
          </a:p>
        </p:txBody>
      </p:sp>
      <p:sp>
        <p:nvSpPr>
          <p:cNvPr id="1028" name="TextBox 2"/>
          <p:cNvSpPr txBox="1">
            <a:spLocks noChangeArrowheads="1"/>
          </p:cNvSpPr>
          <p:nvPr/>
        </p:nvSpPr>
        <p:spPr bwMode="auto">
          <a:xfrm>
            <a:off x="428625" y="2857500"/>
            <a:ext cx="1973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Цели  урока: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1214422"/>
            <a:ext cx="4184159" cy="584775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32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Задачи на построение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43570" y="1214422"/>
            <a:ext cx="2347117" cy="584775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32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Окружность</a:t>
            </a:r>
            <a:endParaRPr lang="ru-RU" sz="32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5750" y="3357563"/>
            <a:ext cx="83820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Получить представление о задачах на построение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2.  Научиться решать наиболее простые задачи на построение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3.  Развивать точность и аккуратность при выполнении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чертежей     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4.  Повторить и закрепить определение окружности и ее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элементов</a:t>
            </a:r>
          </a:p>
          <a:p>
            <a:endParaRPr lang="ru-RU"/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Шестиугольник 8">
            <a:hlinkClick r:id="rId5" action="ppaction://hlinksldjump"/>
          </p:cNvPr>
          <p:cNvSpPr/>
          <p:nvPr/>
        </p:nvSpPr>
        <p:spPr>
          <a:xfrm>
            <a:off x="8501063" y="5000625"/>
            <a:ext cx="357187" cy="28575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Выгнутая вверх стрелка 9"/>
          <p:cNvSpPr/>
          <p:nvPr/>
        </p:nvSpPr>
        <p:spPr>
          <a:xfrm rot="1098669">
            <a:off x="8059738" y="4257675"/>
            <a:ext cx="809625" cy="508000"/>
          </a:xfrm>
          <a:prstGeom prst="curvedDownArrow">
            <a:avLst>
              <a:gd name="adj1" fmla="val 8680"/>
              <a:gd name="adj2" fmla="val 39691"/>
              <a:gd name="adj3" fmla="val 671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 rot="20394367" flipV="1">
            <a:off x="7602538" y="5527675"/>
            <a:ext cx="1052512" cy="360363"/>
          </a:xfrm>
          <a:prstGeom prst="curvedDownArrow">
            <a:avLst>
              <a:gd name="adj1" fmla="val 9599"/>
              <a:gd name="adj2" fmla="val 41970"/>
              <a:gd name="adj3" fmla="val 804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1403350" y="476250"/>
            <a:ext cx="7313613" cy="1143000"/>
          </a:xfrm>
        </p:spPr>
        <p:txBody>
          <a:bodyPr/>
          <a:lstStyle/>
          <a:p>
            <a:r>
              <a:rPr lang="ru-RU" smtClean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913" y="333375"/>
            <a:ext cx="7313612" cy="46180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геометрии выделяют </a:t>
            </a:r>
            <a:r>
              <a:rPr lang="ru-RU" sz="24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задачи на построение</a:t>
            </a:r>
            <a:r>
              <a:rPr lang="ru-RU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которые можно решить только с помощью двух инструментов: циркуля и линейки без масштабных делений.</a:t>
            </a:r>
          </a:p>
          <a:p>
            <a:pPr>
              <a:buFont typeface="Wingdings" pitchFamily="2" charset="2"/>
              <a:buNone/>
            </a:pPr>
            <a:r>
              <a:rPr lang="ru-RU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Линейка позволяет провести произвольную </a:t>
            </a:r>
          </a:p>
          <a:p>
            <a:pPr>
              <a:buFont typeface="Wingdings" pitchFamily="2" charset="2"/>
              <a:buNone/>
            </a:pPr>
            <a:r>
              <a:rPr lang="ru-RU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прямую, а также построить прямую, проходящую </a:t>
            </a:r>
          </a:p>
          <a:p>
            <a:pPr>
              <a:buFont typeface="Wingdings" pitchFamily="2" charset="2"/>
              <a:buNone/>
            </a:pPr>
            <a:r>
              <a:rPr lang="ru-RU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через две данные точки;</a:t>
            </a:r>
          </a:p>
          <a:p>
            <a:pPr>
              <a:buFont typeface="Wingdings" pitchFamily="2" charset="2"/>
              <a:buNone/>
            </a:pPr>
            <a:r>
              <a:rPr lang="ru-RU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с помощью циркуля можно провести окружность произвольного радиуса, а также окружность с центром в  данной точке и радиусом, равным данному  отрезку</a:t>
            </a:r>
          </a:p>
          <a:p>
            <a:endParaRPr lang="ru-RU" sz="1800" smtClean="0"/>
          </a:p>
        </p:txBody>
      </p:sp>
      <p:sp>
        <p:nvSpPr>
          <p:cNvPr id="10244" name="Freeform 24" descr="Папирус"/>
          <p:cNvSpPr>
            <a:spLocks/>
          </p:cNvSpPr>
          <p:nvPr/>
        </p:nvSpPr>
        <p:spPr bwMode="auto">
          <a:xfrm>
            <a:off x="1331913" y="5805488"/>
            <a:ext cx="5976937" cy="560387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2147483647 h 344"/>
              <a:gd name="T4" fmla="*/ 2147483647 w 3880"/>
              <a:gd name="T5" fmla="*/ 2147483647 h 344"/>
              <a:gd name="T6" fmla="*/ 2147483647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email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1331913" y="6092825"/>
            <a:ext cx="6048375" cy="231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900" b="1">
                <a:solidFill>
                  <a:srgbClr val="000000"/>
                </a:solidFill>
              </a:rPr>
              <a:t> </a:t>
            </a:r>
            <a:r>
              <a:rPr lang="en-US" sz="900" b="1">
                <a:solidFill>
                  <a:srgbClr val="000000"/>
                </a:solidFill>
              </a:rPr>
              <a:t>0    </a:t>
            </a:r>
            <a:r>
              <a:rPr lang="ru-RU" sz="900" b="1">
                <a:solidFill>
                  <a:srgbClr val="000000"/>
                </a:solidFill>
              </a:rPr>
              <a:t> </a:t>
            </a:r>
            <a:r>
              <a:rPr lang="en-US" sz="900" b="1">
                <a:solidFill>
                  <a:srgbClr val="000000"/>
                </a:solidFill>
              </a:rPr>
              <a:t> 1   </a:t>
            </a:r>
            <a:r>
              <a:rPr lang="ru-RU" sz="900" b="1">
                <a:solidFill>
                  <a:srgbClr val="000000"/>
                </a:solidFill>
              </a:rPr>
              <a:t>    </a:t>
            </a:r>
            <a:r>
              <a:rPr lang="en-US" sz="900" b="1">
                <a:solidFill>
                  <a:srgbClr val="000000"/>
                </a:solidFill>
              </a:rPr>
              <a:t>2    </a:t>
            </a:r>
            <a:r>
              <a:rPr lang="ru-RU" sz="900" b="1">
                <a:solidFill>
                  <a:srgbClr val="000000"/>
                </a:solidFill>
              </a:rPr>
              <a:t> </a:t>
            </a:r>
            <a:r>
              <a:rPr lang="en-US" sz="900" b="1">
                <a:solidFill>
                  <a:srgbClr val="000000"/>
                </a:solidFill>
              </a:rPr>
              <a:t>  3     </a:t>
            </a:r>
            <a:r>
              <a:rPr lang="ru-RU" sz="900" b="1">
                <a:solidFill>
                  <a:srgbClr val="000000"/>
                </a:solidFill>
              </a:rPr>
              <a:t>  </a:t>
            </a:r>
            <a:r>
              <a:rPr lang="en-US" sz="900" b="1">
                <a:solidFill>
                  <a:srgbClr val="000000"/>
                </a:solidFill>
              </a:rPr>
              <a:t>4    </a:t>
            </a:r>
            <a:r>
              <a:rPr lang="ru-RU" sz="900" b="1">
                <a:solidFill>
                  <a:srgbClr val="000000"/>
                </a:solidFill>
              </a:rPr>
              <a:t> </a:t>
            </a:r>
            <a:r>
              <a:rPr lang="en-US" sz="900" b="1">
                <a:solidFill>
                  <a:srgbClr val="000000"/>
                </a:solidFill>
              </a:rPr>
              <a:t>   5      </a:t>
            </a:r>
            <a:r>
              <a:rPr lang="ru-RU" sz="900" b="1">
                <a:solidFill>
                  <a:srgbClr val="000000"/>
                </a:solidFill>
              </a:rPr>
              <a:t>  </a:t>
            </a:r>
            <a:r>
              <a:rPr lang="en-US" sz="900" b="1">
                <a:solidFill>
                  <a:srgbClr val="000000"/>
                </a:solidFill>
              </a:rPr>
              <a:t>6      </a:t>
            </a:r>
            <a:r>
              <a:rPr lang="ru-RU" sz="900" b="1">
                <a:solidFill>
                  <a:srgbClr val="000000"/>
                </a:solidFill>
              </a:rPr>
              <a:t> </a:t>
            </a:r>
            <a:r>
              <a:rPr lang="en-US" sz="900" b="1">
                <a:solidFill>
                  <a:srgbClr val="000000"/>
                </a:solidFill>
              </a:rPr>
              <a:t>7     </a:t>
            </a:r>
            <a:r>
              <a:rPr lang="ru-RU" sz="900" b="1">
                <a:solidFill>
                  <a:srgbClr val="000000"/>
                </a:solidFill>
              </a:rPr>
              <a:t> </a:t>
            </a:r>
            <a:r>
              <a:rPr lang="en-US" sz="900" b="1">
                <a:solidFill>
                  <a:srgbClr val="000000"/>
                </a:solidFill>
              </a:rPr>
              <a:t> 8      </a:t>
            </a:r>
            <a:r>
              <a:rPr lang="ru-RU" sz="900" b="1">
                <a:solidFill>
                  <a:srgbClr val="000000"/>
                </a:solidFill>
              </a:rPr>
              <a:t>  </a:t>
            </a:r>
            <a:r>
              <a:rPr lang="en-US" sz="900" b="1">
                <a:solidFill>
                  <a:srgbClr val="000000"/>
                </a:solidFill>
              </a:rPr>
              <a:t>9     10   </a:t>
            </a:r>
            <a:r>
              <a:rPr lang="ru-RU" sz="900" b="1">
                <a:solidFill>
                  <a:srgbClr val="000000"/>
                </a:solidFill>
              </a:rPr>
              <a:t> </a:t>
            </a:r>
            <a:r>
              <a:rPr lang="en-US" sz="900" b="1">
                <a:solidFill>
                  <a:srgbClr val="000000"/>
                </a:solidFill>
              </a:rPr>
              <a:t> 11   </a:t>
            </a:r>
            <a:r>
              <a:rPr lang="ru-RU" sz="900" b="1">
                <a:solidFill>
                  <a:srgbClr val="000000"/>
                </a:solidFill>
              </a:rPr>
              <a:t> </a:t>
            </a:r>
            <a:r>
              <a:rPr lang="en-US" sz="900" b="1">
                <a:solidFill>
                  <a:srgbClr val="000000"/>
                </a:solidFill>
              </a:rPr>
              <a:t> 12 </a:t>
            </a:r>
            <a:r>
              <a:rPr lang="ru-RU" sz="900" b="1">
                <a:solidFill>
                  <a:srgbClr val="000000"/>
                </a:solidFill>
              </a:rPr>
              <a:t> </a:t>
            </a:r>
            <a:r>
              <a:rPr lang="en-US" sz="900" b="1">
                <a:solidFill>
                  <a:srgbClr val="000000"/>
                </a:solidFill>
              </a:rPr>
              <a:t>    13    14 </a:t>
            </a:r>
            <a:r>
              <a:rPr lang="ru-RU" sz="900" b="1">
                <a:solidFill>
                  <a:srgbClr val="000000"/>
                </a:solidFill>
              </a:rPr>
              <a:t>  </a:t>
            </a:r>
            <a:r>
              <a:rPr lang="en-US" sz="900" b="1">
                <a:solidFill>
                  <a:srgbClr val="000000"/>
                </a:solidFill>
              </a:rPr>
              <a:t>15    16   </a:t>
            </a:r>
            <a:endParaRPr lang="ru-RU" sz="900" b="1">
              <a:solidFill>
                <a:srgbClr val="000000"/>
              </a:solidFill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 rot="10800000">
            <a:off x="1116013" y="5805488"/>
            <a:ext cx="6264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8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8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8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8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8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8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900">
                <a:solidFill>
                  <a:srgbClr val="000000"/>
                </a:solidFill>
                <a:latin typeface="Arial" pitchFamily="34" charset="0"/>
              </a:rPr>
              <a:t>IIII</a:t>
            </a:r>
            <a:r>
              <a:rPr lang="en-US" sz="1400">
                <a:solidFill>
                  <a:srgbClr val="000000"/>
                </a:solidFill>
                <a:latin typeface="Arial" pitchFamily="34" charset="0"/>
              </a:rPr>
              <a:t>I</a:t>
            </a:r>
            <a:endParaRPr lang="ru-RU" sz="90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" name="Picture 41" descr="janitor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4213" y="3644900"/>
            <a:ext cx="2744787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3"/>
          <p:cNvGrpSpPr>
            <a:grpSpLocks/>
          </p:cNvGrpSpPr>
          <p:nvPr/>
        </p:nvGrpSpPr>
        <p:grpSpPr bwMode="auto">
          <a:xfrm rot="2995172" flipH="1">
            <a:off x="6963569" y="383382"/>
            <a:ext cx="1352550" cy="2709862"/>
            <a:chOff x="3797" y="754"/>
            <a:chExt cx="852" cy="1931"/>
          </a:xfrm>
        </p:grpSpPr>
        <p:sp>
          <p:nvSpPr>
            <p:cNvPr id="10251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8 h 3125"/>
                <a:gd name="T2" fmla="*/ 33 w 1252"/>
                <a:gd name="T3" fmla="*/ 0 h 3125"/>
                <a:gd name="T4" fmla="*/ 172 w 1252"/>
                <a:gd name="T5" fmla="*/ 216 h 3125"/>
                <a:gd name="T6" fmla="*/ 183 w 1252"/>
                <a:gd name="T7" fmla="*/ 266 h 3125"/>
                <a:gd name="T8" fmla="*/ 139 w 1252"/>
                <a:gd name="T9" fmla="*/ 224 h 3125"/>
                <a:gd name="T10" fmla="*/ 0 w 1252"/>
                <a:gd name="T11" fmla="*/ 8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35"/>
            <p:cNvSpPr>
              <a:spLocks/>
            </p:cNvSpPr>
            <p:nvPr/>
          </p:nvSpPr>
          <p:spPr bwMode="auto">
            <a:xfrm rot="78698">
              <a:off x="4429" y="2311"/>
              <a:ext cx="215" cy="370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253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12 w 121"/>
                <a:gd name="T1" fmla="*/ 0 h 230"/>
                <a:gd name="T2" fmla="*/ 0 w 121"/>
                <a:gd name="T3" fmla="*/ 2 h 230"/>
                <a:gd name="T4" fmla="*/ 18 w 121"/>
                <a:gd name="T5" fmla="*/ 20 h 230"/>
                <a:gd name="T6" fmla="*/ 12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126 w 1094"/>
                <a:gd name="T1" fmla="*/ 222 h 2612"/>
                <a:gd name="T2" fmla="*/ 159 w 1094"/>
                <a:gd name="T3" fmla="*/ 214 h 2612"/>
                <a:gd name="T4" fmla="*/ 148 w 1094"/>
                <a:gd name="T5" fmla="*/ 217 h 2612"/>
                <a:gd name="T6" fmla="*/ 12 w 1094"/>
                <a:gd name="T7" fmla="*/ 0 h 2612"/>
                <a:gd name="T8" fmla="*/ 0 w 1094"/>
                <a:gd name="T9" fmla="*/ 2 h 2612"/>
                <a:gd name="T10" fmla="*/ 137 w 1094"/>
                <a:gd name="T11" fmla="*/ 220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429625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285875" y="5786438"/>
            <a:ext cx="6143625" cy="1587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02 4.18131E-6 L 0.56649 -0.00162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625 0.53988 L 0.16441 0.5398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-357188"/>
            <a:ext cx="7615237" cy="1139826"/>
          </a:xfrm>
        </p:spPr>
        <p:txBody>
          <a:bodyPr/>
          <a:lstStyle/>
          <a:p>
            <a:pPr eaLnBrk="1" hangingPunct="1"/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Основные задачи на построение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5813" y="1000125"/>
            <a:ext cx="5040312" cy="561657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Задача 1.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 данном луче от его начала отложить отрезок, равный данному.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Задача 2.</a:t>
            </a:r>
            <a:r>
              <a:rPr lang="ru-RU" sz="20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Отложить от данного луча угол, равный данному.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Задача 3.</a:t>
            </a:r>
            <a:r>
              <a:rPr lang="ru-RU" sz="20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Построить биссектрису данного угла.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Задача 4.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Построить прямую, проходящую через данную точку и перпендикулярную к прямой, на которой лежит данная точка.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Задача 5</a:t>
            </a:r>
            <a:r>
              <a:rPr lang="ru-RU" sz="2000" b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Построить середину данного отрезка.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Задача 6</a:t>
            </a:r>
            <a:r>
              <a:rPr lang="ru-RU" sz="2000" b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Построить прямую, проходящую через точку. Не лежащую на данной прямой, перпендикулярную этой прямой.</a:t>
            </a:r>
            <a:endParaRPr lang="ru-RU" sz="20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8612" name="Picture 4" descr="4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15140" y="3214686"/>
            <a:ext cx="1509739" cy="1893836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isometricOffAxis2Left"/>
            <a:lightRig rig="threePt" dir="t"/>
          </a:scene3d>
        </p:spPr>
      </p:pic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429625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>
          <a:xfrm>
            <a:off x="1214438" y="500063"/>
            <a:ext cx="7313612" cy="5715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Этапы решения задач на построение</a:t>
            </a:r>
            <a:endParaRPr lang="ru-RU" sz="320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143000" y="1643063"/>
            <a:ext cx="7561263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Анализ.(рисунок искомой фигуры, устанавливающий связи между данными задачи и искомыми элементами. И план построения).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Построение по намеченному плану.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Доказательство, что данная фигура удовлетворяет условиям задачи.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Исследование( при любых ли данных задача имеет решение, и если имеет, то сколько).</a:t>
            </a:r>
          </a:p>
        </p:txBody>
      </p:sp>
      <p:sp>
        <p:nvSpPr>
          <p:cNvPr id="6" name="Управляющая кнопка: далее 5">
            <a:hlinkClick r:id="rId3" action="ppaction://hlinksldjump" highlightClick="1"/>
          </p:cNvPr>
          <p:cNvSpPr/>
          <p:nvPr/>
        </p:nvSpPr>
        <p:spPr>
          <a:xfrm>
            <a:off x="8358188" y="6143625"/>
            <a:ext cx="500062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19"/>
          <p:cNvSpPr>
            <a:spLocks noChangeArrowheads="1"/>
          </p:cNvSpPr>
          <p:nvPr/>
        </p:nvSpPr>
        <p:spPr bwMode="auto">
          <a:xfrm>
            <a:off x="571500" y="928688"/>
            <a:ext cx="4572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ru-RU" sz="25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857250" y="285750"/>
            <a:ext cx="4572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У круга есть одна подруга, </a:t>
            </a:r>
          </a:p>
          <a:p>
            <a:r>
              <a:rPr lang="ru-RU" sz="240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Знакома всем её наружность.</a:t>
            </a:r>
          </a:p>
          <a:p>
            <a:r>
              <a:rPr lang="ru-RU" sz="240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Она идет по краю круга</a:t>
            </a:r>
          </a:p>
          <a:p>
            <a:r>
              <a:rPr lang="ru-RU" sz="240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И называется …</a:t>
            </a:r>
          </a:p>
        </p:txBody>
      </p:sp>
      <p:sp>
        <p:nvSpPr>
          <p:cNvPr id="6" name="Овал 5"/>
          <p:cNvSpPr/>
          <p:nvPr/>
        </p:nvSpPr>
        <p:spPr>
          <a:xfrm>
            <a:off x="6072188" y="285750"/>
            <a:ext cx="2000250" cy="1928813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shape">
              <a:fillToRect l="50000" t="50000" r="50000" b="50000"/>
            </a:path>
          </a:gradFill>
          <a:ln w="92075" cap="rnd">
            <a:solidFill>
              <a:srgbClr val="000099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14500" y="2500313"/>
            <a:ext cx="3081338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Окружность</a:t>
            </a:r>
            <a:endParaRPr lang="ru-RU" sz="4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14313" y="3357563"/>
            <a:ext cx="44291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 – геометрическая фигура, </a:t>
            </a:r>
          </a:p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состоящая  из  всех  точек, расположенных на заданном расстоянии от данной точки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Управляющая кнопка: назад 9">
            <a:hlinkClick r:id="rId3" action="ppaction://hlinksldjump" highlightClick="1"/>
          </p:cNvPr>
          <p:cNvSpPr/>
          <p:nvPr/>
        </p:nvSpPr>
        <p:spPr>
          <a:xfrm>
            <a:off x="8501063" y="2500313"/>
            <a:ext cx="428625" cy="5000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Oval 19"/>
          <p:cNvSpPr>
            <a:spLocks noChangeArrowheads="1"/>
          </p:cNvSpPr>
          <p:nvPr/>
        </p:nvSpPr>
        <p:spPr bwMode="auto">
          <a:xfrm>
            <a:off x="4714875" y="3143250"/>
            <a:ext cx="3571875" cy="346075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 flipV="1">
            <a:off x="6572250" y="3643313"/>
            <a:ext cx="1214438" cy="1214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oval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6129338" y="4300538"/>
            <a:ext cx="52863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О </a:t>
            </a:r>
          </a:p>
        </p:txBody>
      </p: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7786688" y="3071813"/>
            <a:ext cx="571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М </a:t>
            </a:r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8001000" y="4357688"/>
          <a:ext cx="555625" cy="612775"/>
        </p:xfrm>
        <a:graphic>
          <a:graphicData uri="http://schemas.openxmlformats.org/presentationml/2006/ole">
            <p:oleObj spid="_x0000_s2050" name="Формула" r:id="rId4" imgW="75960" imgH="75960" progId="Equation.3">
              <p:embed/>
            </p:oleObj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358188" y="4214813"/>
            <a:ext cx="4937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к</a:t>
            </a:r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6786563" y="928688"/>
          <a:ext cx="582612" cy="642937"/>
        </p:xfrm>
        <a:graphic>
          <a:graphicData uri="http://schemas.openxmlformats.org/presentationml/2006/ole">
            <p:oleObj spid="_x0000_s2051" name="Формула" r:id="rId5" imgW="75960" imgH="75960" progId="Equation.3">
              <p:embed/>
            </p:oleObj>
          </a:graphicData>
        </a:graphic>
      </p:graphicFrame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501063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10" grpId="0" animBg="1"/>
      <p:bldP spid="11" grpId="0" animBg="1"/>
      <p:bldP spid="12" grpId="0" animBg="1"/>
      <p:bldP spid="13" grpId="0"/>
      <p:bldP spid="14" grpId="0"/>
      <p:bldP spid="16" grpId="0"/>
      <p:bldP spid="18" grpId="0" animBg="1"/>
    </p:bldLst>
  </p:timing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1">
        <a:dk1>
          <a:srgbClr val="000000"/>
        </a:dk1>
        <a:lt1>
          <a:srgbClr val="CC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E2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2221</TotalTime>
  <Words>909</Words>
  <Application>Microsoft Office PowerPoint</Application>
  <PresentationFormat>Экран (4:3)</PresentationFormat>
  <Paragraphs>197</Paragraphs>
  <Slides>15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Verdana</vt:lpstr>
      <vt:lpstr>Arial</vt:lpstr>
      <vt:lpstr>Wingdings</vt:lpstr>
      <vt:lpstr>Times New Roman</vt:lpstr>
      <vt:lpstr>Calibri</vt:lpstr>
      <vt:lpstr>+mj-lt</vt:lpstr>
      <vt:lpstr>Затмение</vt:lpstr>
      <vt:lpstr>Формула</vt:lpstr>
      <vt:lpstr>Слайд 1</vt:lpstr>
      <vt:lpstr>Слайд 2</vt:lpstr>
      <vt:lpstr>Слайд 3</vt:lpstr>
      <vt:lpstr>Слайд 4</vt:lpstr>
      <vt:lpstr>Слайд 5</vt:lpstr>
      <vt:lpstr> </vt:lpstr>
      <vt:lpstr>Основные задачи на построение</vt:lpstr>
      <vt:lpstr>Этапы решения задач на построение</vt:lpstr>
      <vt:lpstr>Слайд 9</vt:lpstr>
      <vt:lpstr>Слайд 10</vt:lpstr>
      <vt:lpstr>Слайд 11</vt:lpstr>
      <vt:lpstr>Домашнее задание</vt:lpstr>
      <vt:lpstr>Подведение итогов урока 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Татьяна</dc:creator>
  <cp:lastModifiedBy>re</cp:lastModifiedBy>
  <cp:revision>177</cp:revision>
  <dcterms:created xsi:type="dcterms:W3CDTF">1601-01-01T00:00:00Z</dcterms:created>
  <dcterms:modified xsi:type="dcterms:W3CDTF">2015-04-13T22:40:12Z</dcterms:modified>
</cp:coreProperties>
</file>