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58" r:id="rId4"/>
    <p:sldId id="275" r:id="rId5"/>
    <p:sldId id="259" r:id="rId6"/>
    <p:sldId id="280" r:id="rId7"/>
    <p:sldId id="261" r:id="rId8"/>
    <p:sldId id="262" r:id="rId9"/>
    <p:sldId id="278" r:id="rId10"/>
    <p:sldId id="279" r:id="rId11"/>
    <p:sldId id="268" r:id="rId12"/>
    <p:sldId id="265" r:id="rId13"/>
    <p:sldId id="266" r:id="rId14"/>
    <p:sldId id="267" r:id="rId15"/>
    <p:sldId id="269" r:id="rId16"/>
    <p:sldId id="276" r:id="rId17"/>
    <p:sldId id="277" r:id="rId18"/>
    <p:sldId id="282" r:id="rId19"/>
    <p:sldId id="272" r:id="rId20"/>
    <p:sldId id="274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A72"/>
    <a:srgbClr val="35507B"/>
    <a:srgbClr val="0D579B"/>
    <a:srgbClr val="0D689B"/>
    <a:srgbClr val="541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A2FA7C-BB34-4E46-8318-DAE87FE1258E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38678F-703E-4A0E-A6A7-9BF5D60523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F12322-D6E1-4DC0-ACA0-D61C48D0E976}" type="datetimeFigureOut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ECABBE-F667-41B6-BD46-C0FD3A0B8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FFADD4-4218-46AA-8AE3-1B26B7E6DB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0BB7-356D-4D71-ABEA-512E5A3717DD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D99DB-562C-4D86-ABBD-8CF5371C5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1C67-AEB8-4D2E-A071-1CA32C29198B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3A30-CEAF-46F7-8CF4-8D8450236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D6B0-AA61-48C1-91D4-400DF71C711A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E1BF-E512-45EC-88F8-AD238A70CF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A7B3-DC66-4789-9A76-CCE39F907A71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EDBA8-EF46-4791-983D-2C2F7B1C76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86CF-EFC0-4845-ADFE-AE2ADD8FEDC7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4DE5-1275-44A9-838E-75FCCFEFE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4A34-3E3D-4F3E-A48B-9AB25ADC337D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F3F8-A4F1-455A-96FB-B746297581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BA39-9699-41B5-ABC8-738F2D983A71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AB338-E11A-46D8-A8D5-5BF48B49E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51D8-FD4E-40CA-B0BA-EA5E4FAB12E3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0706-AE63-42A9-9F1E-BAC382BD6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49F6-2C75-4BF4-BD1F-0F73E06A365F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32E2-2E89-4E6F-90C4-D8785D6C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82BB-1777-45F6-81E6-7D9B14383B03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2E39-6C61-4396-BB35-0183BF834A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9AAC-77BC-41C9-BE53-C172A9C240BD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FFAB-691B-4414-9A65-EDA33BDAC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F0C244-AAB9-49F3-A356-3E3FCE370A8B}" type="datetime1">
              <a:rPr lang="ru-RU"/>
              <a:pPr>
                <a:defRPr/>
              </a:pPr>
              <a:t>14.04.2015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DD9B42-C88E-4C09-A254-1648540B9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bookmaps.ru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714752"/>
            <a:ext cx="8458200" cy="1428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Библиотеки  и читальни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572125"/>
            <a:ext cx="8458200" cy="9144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страницам истории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5888" y="428625"/>
            <a:ext cx="6027737" cy="3863975"/>
          </a:xfrm>
          <a:prstGeom prst="rect">
            <a:avLst/>
          </a:prstGeom>
          <a:ln w="571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5507B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ЧЕТВЕРТАЯ ГОРОДСКАЯ БИБЛИОТЕКА</a:t>
            </a:r>
            <a:br>
              <a:rPr lang="ru-RU" sz="2400" b="1" dirty="0" smtClean="0">
                <a:solidFill>
                  <a:srgbClr val="35507B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3550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51327-E836-40A1-94E1-88340F5A2D20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Содержимое 3" descr="IMG_0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1285875"/>
            <a:ext cx="7077075" cy="482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6524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Библиотека  имени А.М.кадомской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>
          <a:xfrm>
            <a:off x="1082675" y="1268413"/>
            <a:ext cx="7212013" cy="4946650"/>
          </a:xfrm>
          <a:ln w="57150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97DE5-5228-47B3-A263-EA9DCDB4C8C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23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Библиотека-читальня  имени  Л.Н. Толстого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971550" y="1341438"/>
            <a:ext cx="7207250" cy="5022850"/>
          </a:xfrm>
          <a:ln w="57150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7045-B84F-4968-A0A7-954FDA7828A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6524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Библиотека-читальня  имени  Н.В. гоголя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2488" y="1214438"/>
            <a:ext cx="7439025" cy="5167312"/>
          </a:xfrm>
          <a:ln w="57150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95AC0-0070-411E-8E1D-9C4869401CC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6524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Библиотека-читальня  имени  А.С. грибоедова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06450" y="1285875"/>
            <a:ext cx="7531100" cy="5167313"/>
          </a:xfrm>
          <a:ln w="57150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1F096-9CD2-4DDC-9639-668F0DA2CF5E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248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Библиотека-читальня  имени  В.О. ключевского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8050" y="1285875"/>
            <a:ext cx="7327900" cy="5143500"/>
          </a:xfrm>
          <a:ln w="57150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ED56C-B395-496E-BAA1-80A546A2E7D3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5929313" y="214313"/>
            <a:ext cx="2928937" cy="4929187"/>
            <a:chOff x="5715008" y="428604"/>
            <a:chExt cx="3000396" cy="5072098"/>
          </a:xfrm>
        </p:grpSpPr>
        <p:pic>
          <p:nvPicPr>
            <p:cNvPr id="4" name="Рисунок 3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8923" y="428604"/>
              <a:ext cx="2286481" cy="3714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5610" name="Группа 7"/>
            <p:cNvGrpSpPr>
              <a:grpSpLocks/>
            </p:cNvGrpSpPr>
            <p:nvPr/>
          </p:nvGrpSpPr>
          <p:grpSpPr bwMode="auto">
            <a:xfrm>
              <a:off x="5715008" y="1214422"/>
              <a:ext cx="2714644" cy="4286280"/>
              <a:chOff x="5715008" y="1214422"/>
              <a:chExt cx="2714644" cy="4286280"/>
            </a:xfrm>
          </p:grpSpPr>
          <p:pic>
            <p:nvPicPr>
              <p:cNvPr id="3" name="Рисунок 2"/>
              <p:cNvPicPr/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144333" y="1214329"/>
                <a:ext cx="2284854" cy="33568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" name="Рисунок 1"/>
              <p:cNvPicPr/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715008" y="2071931"/>
                <a:ext cx="2356408" cy="342877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25603" name="Группа 10"/>
          <p:cNvGrpSpPr>
            <a:grpSpLocks/>
          </p:cNvGrpSpPr>
          <p:nvPr/>
        </p:nvGrpSpPr>
        <p:grpSpPr bwMode="auto">
          <a:xfrm>
            <a:off x="642938" y="928688"/>
            <a:ext cx="4786312" cy="5286375"/>
            <a:chOff x="642910" y="928670"/>
            <a:chExt cx="4786346" cy="5286412"/>
          </a:xfrm>
        </p:grpSpPr>
        <p:pic>
          <p:nvPicPr>
            <p:cNvPr id="5" name="Рисунок 4"/>
            <p:cNvPicPr/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2910" y="928670"/>
              <a:ext cx="4143404" cy="2571768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" name="Рисунок 5"/>
            <p:cNvPicPr/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28662" y="3071810"/>
              <a:ext cx="4500594" cy="3143272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571500" y="214313"/>
            <a:ext cx="4214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5507B"/>
                </a:solidFill>
                <a:latin typeface="Times New Roman" pitchFamily="18" charset="0"/>
                <a:cs typeface="Times New Roman" pitchFamily="18" charset="0"/>
              </a:rPr>
              <a:t>Типовой каталог</a:t>
            </a:r>
          </a:p>
          <a:p>
            <a:pPr algn="ctr"/>
            <a:r>
              <a:rPr lang="ru-RU" b="1">
                <a:solidFill>
                  <a:srgbClr val="35507B"/>
                </a:solidFill>
                <a:latin typeface="Times New Roman" pitchFamily="18" charset="0"/>
                <a:cs typeface="Times New Roman" pitchFamily="18" charset="0"/>
              </a:rPr>
              <a:t> городских библиотек и читален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6000750" y="5286375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24A72"/>
                </a:solidFill>
                <a:latin typeface="Times New Roman" pitchFamily="18" charset="0"/>
                <a:cs typeface="Times New Roman" pitchFamily="18" charset="0"/>
              </a:rPr>
              <a:t>Правила московских городских бесплатных </a:t>
            </a:r>
          </a:p>
          <a:p>
            <a:pPr algn="ctr"/>
            <a:r>
              <a:rPr lang="ru-RU" b="1">
                <a:solidFill>
                  <a:srgbClr val="324A72"/>
                </a:solidFill>
                <a:latin typeface="Times New Roman" pitchFamily="18" charset="0"/>
                <a:cs typeface="Times New Roman" pitchFamily="18" charset="0"/>
              </a:rPr>
              <a:t>библиотек-читален  </a:t>
            </a:r>
          </a:p>
          <a:p>
            <a:pPr algn="ctr"/>
            <a:r>
              <a:rPr lang="ru-RU" b="1">
                <a:solidFill>
                  <a:srgbClr val="324A72"/>
                </a:solidFill>
                <a:latin typeface="Times New Roman" pitchFamily="18" charset="0"/>
                <a:cs typeface="Times New Roman" pitchFamily="18" charset="0"/>
              </a:rPr>
              <a:t>и читален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45B88-BBEC-43BE-8FBB-5B18EF2668C0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428736"/>
            <a:ext cx="3487858" cy="164307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Бланк рекомендации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записи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библиотеку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4863" y="330200"/>
            <a:ext cx="4300537" cy="61483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5A9FE-D4E4-48F6-9031-8325646F9604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Российская государственная библиотека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gb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412875"/>
            <a:ext cx="7543800" cy="4937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4DB5B-178D-4914-8BDE-54DD8B80A431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Всероссийская  государственная  библиотека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иностранной  литературы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5350" y="1268413"/>
            <a:ext cx="7353300" cy="5256212"/>
          </a:xfrm>
          <a:ln w="57150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1B406-5DBD-494C-8483-2ED13E57C2B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572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Библиотеки  Московской  городской  думы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1885 - 1917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7" name="Группа 30"/>
          <p:cNvGrpSpPr>
            <a:grpSpLocks/>
          </p:cNvGrpSpPr>
          <p:nvPr/>
        </p:nvGrpSpPr>
        <p:grpSpPr bwMode="auto">
          <a:xfrm>
            <a:off x="1643063" y="1143000"/>
            <a:ext cx="5802312" cy="5429250"/>
            <a:chOff x="1357290" y="500042"/>
            <a:chExt cx="6445545" cy="5954233"/>
          </a:xfrm>
        </p:grpSpPr>
        <p:pic>
          <p:nvPicPr>
            <p:cNvPr id="3" name="Рисунок 2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57290" y="500042"/>
              <a:ext cx="6445545" cy="5954233"/>
            </a:xfrm>
            <a:prstGeom prst="rect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70" name="Группа 29"/>
            <p:cNvGrpSpPr>
              <a:grpSpLocks/>
            </p:cNvGrpSpPr>
            <p:nvPr/>
          </p:nvGrpSpPr>
          <p:grpSpPr bwMode="auto">
            <a:xfrm>
              <a:off x="3286116" y="1500174"/>
              <a:ext cx="4407350" cy="2983529"/>
              <a:chOff x="3286116" y="1500174"/>
              <a:chExt cx="4407350" cy="2983529"/>
            </a:xfrm>
          </p:grpSpPr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5286339" y="2714599"/>
                <a:ext cx="287448" cy="294230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200" b="1" dirty="0">
                    <a:latin typeface="Calibri" pitchFamily="34" charset="0"/>
                    <a:cs typeface="+mn-cs"/>
                  </a:rPr>
                  <a:t>1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3787375" y="3642554"/>
                <a:ext cx="204564" cy="255927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2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5787169" y="2571836"/>
                <a:ext cx="232780" cy="266374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3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3572230" y="4215344"/>
                <a:ext cx="266286" cy="254187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100" b="1" u="sng" dirty="0">
                    <a:latin typeface="Calibri" pitchFamily="34" charset="0"/>
                    <a:cs typeface="+mn-cs"/>
                  </a:rPr>
                  <a:t>4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4286441" y="1999046"/>
                <a:ext cx="255706" cy="287265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5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5501484" y="3713935"/>
                <a:ext cx="253942" cy="255928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6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7000448" y="1784902"/>
                <a:ext cx="331536" cy="341237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7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4429284" y="4142222"/>
                <a:ext cx="285685" cy="341237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8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3286545" y="3071505"/>
                <a:ext cx="287448" cy="297711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9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9" name="Text Box 25"/>
              <p:cNvSpPr txBox="1">
                <a:spLocks noChangeArrowheads="1"/>
              </p:cNvSpPr>
              <p:nvPr/>
            </p:nvSpPr>
            <p:spPr bwMode="auto">
              <a:xfrm>
                <a:off x="4644430" y="1927665"/>
                <a:ext cx="393257" cy="330791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10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50" name="Text Box 26"/>
              <p:cNvSpPr txBox="1">
                <a:spLocks noChangeArrowheads="1"/>
              </p:cNvSpPr>
              <p:nvPr/>
            </p:nvSpPr>
            <p:spPr bwMode="auto">
              <a:xfrm>
                <a:off x="7215594" y="1499378"/>
                <a:ext cx="477904" cy="372575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11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51" name="Text Box 27"/>
              <p:cNvSpPr txBox="1">
                <a:spLocks noChangeArrowheads="1"/>
              </p:cNvSpPr>
              <p:nvPr/>
            </p:nvSpPr>
            <p:spPr bwMode="auto">
              <a:xfrm>
                <a:off x="5787169" y="3713935"/>
                <a:ext cx="414419" cy="447439"/>
              </a:xfrm>
              <a:prstGeom prst="rect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1200" b="1" u="sng" dirty="0">
                    <a:latin typeface="Calibri" pitchFamily="34" charset="0"/>
                    <a:cs typeface="+mn-cs"/>
                  </a:rPr>
                  <a:t>12</a:t>
                </a:r>
                <a:endParaRPr lang="ru-RU" dirty="0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77D7-3589-4153-813C-C5E66CD9803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405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Российская  государственная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детская  библиотека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6463" y="1241425"/>
            <a:ext cx="7331075" cy="5140325"/>
          </a:xfrm>
          <a:prstGeom prst="rect">
            <a:avLst/>
          </a:prstGeom>
          <a:ln w="571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8410-E885-4033-844B-4C3391900455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10515-5889-491E-94BD-FD981FCDAA98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4" name="Рисунок 3" descr="Clipboard02.jpg">
            <a:hlinkClick r:id="rId2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6388" y="427038"/>
            <a:ext cx="8531225" cy="60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http://www.turgenev.ru/heritage/historyoflib/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http://rsl.ru/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http://leninka.ru/index.php?f=129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http://bookmaps.ru/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http://libfl.ru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http://rgdb.ru/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http://www.travelaloneru.com/art/big_foto3/paschkov_dom.jpg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http://image.slidesharecdn.com/random-131009032942-phpapp01/95/-1-638.jpg?cb=1381312314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http://www.2do2go.ru/uploads/full/6557ba5b2fd4a9285f1f7f82f3f67602_w960_h2048.jpg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335AF-58FC-4F89-94F9-53F14899D26B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723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Читальня  имени  И.С. Тургенева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3625" y="1357313"/>
            <a:ext cx="7016750" cy="48577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2EC38-7AC3-4DBC-9527-EC9E4E98FDD6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285750"/>
            <a:ext cx="5500687" cy="635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B4CD1-9456-49E8-9EEA-080F9824D98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60648"/>
            <a:ext cx="8572560" cy="7858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Читальня  имени А.Н. Островского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8063" y="1412875"/>
            <a:ext cx="7127875" cy="4953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CEC5A-C747-415E-94A4-6E26A2A5ABC1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57813" y="2143125"/>
            <a:ext cx="3571875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Библиотека-читальня  имени А.С. Пушкина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5658-EF42-4370-9901-24473CE445E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Содержимое 3" descr="IMG_0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0388" y="1363663"/>
            <a:ext cx="8174037" cy="50180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6429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Хамовническая  библиотека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88" y="1285875"/>
            <a:ext cx="7550150" cy="5143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EB68B-5A85-42C9-9ABE-2AC0109DA77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15304" cy="10001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городская  библиотека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865188" y="1268413"/>
            <a:ext cx="7413625" cy="51133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1A54E-8790-425B-A53A-BB0A9D473C1C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5507B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ТРЕТЬЯ ГОРОДСКАЯ  БИБЛИОТЕКА</a:t>
            </a:r>
            <a:r>
              <a:rPr lang="ru-RU" sz="2400" b="1" dirty="0" smtClean="0">
                <a:solidFill>
                  <a:srgbClr val="0D579B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D579B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D57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03231-832F-4F6A-A2A8-3EBA439A053F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Содержимое 3" descr="IMG_0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84250" y="1303338"/>
            <a:ext cx="7259638" cy="50053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962</TotalTime>
  <Words>151</Words>
  <Application>Microsoft Office PowerPoint</Application>
  <PresentationFormat>Экран (4:3)</PresentationFormat>
  <Paragraphs>68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Georgia</vt:lpstr>
      <vt:lpstr>Трек</vt:lpstr>
      <vt:lpstr>Москва   Библиотеки  и читальни</vt:lpstr>
      <vt:lpstr>Библиотеки  Московской  городской  думы  1885 - 1917</vt:lpstr>
      <vt:lpstr>Читальня  имени  И.С. Тургенева</vt:lpstr>
      <vt:lpstr>Слайд 4</vt:lpstr>
      <vt:lpstr>Читальня  имени А.Н. Островского</vt:lpstr>
      <vt:lpstr>Библиотека-читальня  имени А.С. Пушкина </vt:lpstr>
      <vt:lpstr>Хамовническая  библиотека</vt:lpstr>
      <vt:lpstr>Первая городская  библиотека</vt:lpstr>
      <vt:lpstr>ТРЕТЬЯ ГОРОДСКАЯ  БИБЛИОТЕКА </vt:lpstr>
      <vt:lpstr>ЧЕТВЕРТАЯ ГОРОДСКАЯ БИБЛИОТЕКА </vt:lpstr>
      <vt:lpstr>Библиотека  имени А.М.кадомской</vt:lpstr>
      <vt:lpstr>Библиотека-читальня  имени  Л.Н. Толстого</vt:lpstr>
      <vt:lpstr>Библиотека-читальня  имени  Н.В. гоголя</vt:lpstr>
      <vt:lpstr>Библиотека-читальня  имени  А.С. грибоедова</vt:lpstr>
      <vt:lpstr>Библиотека-читальня  имени  В.О. ключевского</vt:lpstr>
      <vt:lpstr>Слайд 16</vt:lpstr>
      <vt:lpstr>Бланк рекомендации   для записи   в библиотеку</vt:lpstr>
      <vt:lpstr>Российская государственная библиотека</vt:lpstr>
      <vt:lpstr>Всероссийская  государственная  библиотека  иностранной  литературы</vt:lpstr>
      <vt:lpstr>Российская  государственная   детская  библиотека</vt:lpstr>
      <vt:lpstr>Слайд 21</vt:lpstr>
      <vt:lpstr>Использованные материалы: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Москва. Библиотеки и читальни</dc:title>
  <dc:creator>Короткова</dc:creator>
  <cp:lastModifiedBy>re</cp:lastModifiedBy>
  <cp:revision>108</cp:revision>
  <dcterms:created xsi:type="dcterms:W3CDTF">2011-01-30T20:55:22Z</dcterms:created>
  <dcterms:modified xsi:type="dcterms:W3CDTF">2015-04-13T21:58:04Z</dcterms:modified>
</cp:coreProperties>
</file>