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06C40AB-342C-42C4-A81E-18D57BD33829}" type="datetimeFigureOut">
              <a:rPr lang="ru-RU" smtClean="0"/>
              <a:t>12.03.2015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454896C-5284-4274-B1AF-03F165652B6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C40AB-342C-42C4-A81E-18D57BD33829}" type="datetimeFigureOut">
              <a:rPr lang="ru-RU" smtClean="0"/>
              <a:t>12.03.2015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4896C-5284-4274-B1AF-03F165652B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C40AB-342C-42C4-A81E-18D57BD33829}" type="datetimeFigureOut">
              <a:rPr lang="ru-RU" smtClean="0"/>
              <a:t>12.03.2015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4896C-5284-4274-B1AF-03F165652B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06C40AB-342C-42C4-A81E-18D57BD33829}" type="datetimeFigureOut">
              <a:rPr lang="ru-RU" smtClean="0"/>
              <a:t>12.03.2015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454896C-5284-4274-B1AF-03F165652B6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06C40AB-342C-42C4-A81E-18D57BD33829}" type="datetimeFigureOut">
              <a:rPr lang="ru-RU" smtClean="0"/>
              <a:t>12.03.2015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454896C-5284-4274-B1AF-03F165652B6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C40AB-342C-42C4-A81E-18D57BD33829}" type="datetimeFigureOut">
              <a:rPr lang="ru-RU" smtClean="0"/>
              <a:t>12.03.2015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4896C-5284-4274-B1AF-03F165652B6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C40AB-342C-42C4-A81E-18D57BD33829}" type="datetimeFigureOut">
              <a:rPr lang="ru-RU" smtClean="0"/>
              <a:t>12.03.2015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4896C-5284-4274-B1AF-03F165652B6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06C40AB-342C-42C4-A81E-18D57BD33829}" type="datetimeFigureOut">
              <a:rPr lang="ru-RU" smtClean="0"/>
              <a:t>12.03.2015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454896C-5284-4274-B1AF-03F165652B6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C40AB-342C-42C4-A81E-18D57BD33829}" type="datetimeFigureOut">
              <a:rPr lang="ru-RU" smtClean="0"/>
              <a:t>12.03.2015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4896C-5284-4274-B1AF-03F165652B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06C40AB-342C-42C4-A81E-18D57BD33829}" type="datetimeFigureOut">
              <a:rPr lang="ru-RU" smtClean="0"/>
              <a:t>12.03.2015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454896C-5284-4274-B1AF-03F165652B6E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06C40AB-342C-42C4-A81E-18D57BD33829}" type="datetimeFigureOut">
              <a:rPr lang="ru-RU" smtClean="0"/>
              <a:t>12.03.2015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454896C-5284-4274-B1AF-03F165652B6E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06C40AB-342C-42C4-A81E-18D57BD33829}" type="datetimeFigureOut">
              <a:rPr lang="ru-RU" smtClean="0"/>
              <a:t>12.03.2015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454896C-5284-4274-B1AF-03F165652B6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371219"/>
            <a:ext cx="648072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Квадратные </a:t>
            </a:r>
            <a:endParaRPr lang="en-US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неравенства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91680" y="6005234"/>
            <a:ext cx="52565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Готовимся к ОГЭ</a:t>
            </a:r>
            <a:endParaRPr lang="en-US" sz="32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1" name="Picture 11" descr="2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972" y="2062386"/>
            <a:ext cx="3438525" cy="3942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6764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0761" y="1124744"/>
            <a:ext cx="824120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Какая функция называется квадратичной?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является графиком функции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ax</a:t>
            </a:r>
            <a:r>
              <a:rPr lang="ru-RU" sz="32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bx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 ?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От чего зависит направление ветвей параболы?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Через какую точку проходит ось симметрии параболы?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Как определить координаты вершины параболы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16632"/>
            <a:ext cx="37192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Вопросы: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2501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29355" y="1192362"/>
                <a:ext cx="8280920" cy="39800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lvl="0" indent="-285750">
                  <a:buFont typeface="Arial" pitchFamily="34" charset="0"/>
                  <a:buChar char="•"/>
                </a:pPr>
                <a:r>
                  <a:rPr lang="ru-RU" sz="2800" b="1" dirty="0">
                    <a:latin typeface="Times New Roman" pitchFamily="18" charset="0"/>
                    <a:cs typeface="Times New Roman" pitchFamily="18" charset="0"/>
                  </a:rPr>
                  <a:t>Сколько корней имеет квадратное уравнение, если 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ru-RU" sz="2800" b="1" dirty="0">
                    <a:latin typeface="Times New Roman" pitchFamily="18" charset="0"/>
                    <a:cs typeface="Times New Roman" pitchFamily="18" charset="0"/>
                  </a:rPr>
                  <a:t>&gt;0 </a:t>
                </a: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Сколько корней имеет квадратное уравнение, если D&lt;0 ?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 Сколько корней имеет квадратное уравнение, если D=0 ?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Каков алгоритм построения графика функции y= </a:t>
                </a:r>
                <a:r>
                  <a:rPr lang="ru-RU" sz="2800" b="1" dirty="0" err="1" smtClean="0">
                    <a:latin typeface="Times New Roman" pitchFamily="18" charset="0"/>
                    <a:cs typeface="Times New Roman" pitchFamily="18" charset="0"/>
                  </a:rPr>
                  <a:t>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2800" b="1" i="1" smtClea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+bx+c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Что такое «нули функции»?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355" y="1192362"/>
                <a:ext cx="8280920" cy="3980064"/>
              </a:xfrm>
              <a:prstGeom prst="rect">
                <a:avLst/>
              </a:prstGeom>
              <a:blipFill rotWithShape="0">
                <a:blip r:embed="rId2"/>
                <a:stretch>
                  <a:fillRect l="-1325" t="-1687" b="-35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547936" y="269032"/>
            <a:ext cx="37192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Вопросы: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9649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490066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/>
              <a:t>Пример 1:    -</a:t>
            </a:r>
            <a:r>
              <a:rPr lang="ru-RU" sz="3600" b="1" dirty="0"/>
              <a:t>х</a:t>
            </a:r>
            <a:r>
              <a:rPr lang="ru-RU" sz="3600" b="1" baseline="30000" dirty="0"/>
              <a:t>2</a:t>
            </a:r>
            <a:r>
              <a:rPr lang="ru-RU" sz="3600" b="1" dirty="0"/>
              <a:t> -</a:t>
            </a:r>
            <a:r>
              <a:rPr lang="en-US" sz="3600" b="1" dirty="0"/>
              <a:t> </a:t>
            </a:r>
            <a:r>
              <a:rPr lang="ru-RU" sz="3600" b="1" dirty="0"/>
              <a:t>2</a:t>
            </a:r>
            <a:r>
              <a:rPr lang="en-US" sz="3600" b="1" dirty="0"/>
              <a:t>x</a:t>
            </a:r>
            <a:r>
              <a:rPr lang="ru-RU" sz="3600" b="1" dirty="0"/>
              <a:t> + 3 </a:t>
            </a:r>
            <a:r>
              <a:rPr lang="ru-RU" sz="3600" b="1" dirty="0">
                <a:sym typeface="Symbol"/>
              </a:rPr>
              <a:t> 0</a:t>
            </a:r>
            <a:r>
              <a:rPr lang="ru-RU" sz="3600" b="1" dirty="0" smtClean="0"/>
              <a:t>     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Содержимое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51520" y="836712"/>
                <a:ext cx="8640960" cy="5544616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3200" b="1" dirty="0" smtClean="0">
                    <a:sym typeface="Symbol"/>
                  </a:rPr>
                  <a:t>1. </a:t>
                </a:r>
                <a:r>
                  <a:rPr lang="ru-RU" sz="3200" b="1" dirty="0" smtClean="0">
                    <a:sym typeface="Symbol"/>
                  </a:rPr>
                  <a:t>Пусть у = </a:t>
                </a:r>
                <a:r>
                  <a:rPr lang="ru-RU" sz="3200" b="1" dirty="0" smtClean="0"/>
                  <a:t>-х</a:t>
                </a:r>
                <a:r>
                  <a:rPr lang="ru-RU" sz="3200" b="1" baseline="30000" dirty="0" smtClean="0"/>
                  <a:t>2</a:t>
                </a:r>
                <a:r>
                  <a:rPr lang="ru-RU" sz="3200" b="1" dirty="0" smtClean="0"/>
                  <a:t> -</a:t>
                </a:r>
                <a:r>
                  <a:rPr lang="en-US" sz="3200" b="1" dirty="0" smtClean="0"/>
                  <a:t> </a:t>
                </a:r>
                <a:r>
                  <a:rPr lang="ru-RU" sz="3200" b="1" dirty="0" smtClean="0"/>
                  <a:t>2</a:t>
                </a:r>
                <a:r>
                  <a:rPr lang="en-US" sz="3200" b="1" dirty="0" smtClean="0"/>
                  <a:t>x</a:t>
                </a:r>
                <a:r>
                  <a:rPr lang="ru-RU" sz="3200" b="1" dirty="0" smtClean="0"/>
                  <a:t> + 3.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3200" b="1" dirty="0" smtClean="0"/>
                  <a:t>2. </a:t>
                </a:r>
                <a:r>
                  <a:rPr lang="ru-RU" sz="3200" b="1" dirty="0" smtClean="0"/>
                  <a:t>а = -1 </a:t>
                </a:r>
                <a:r>
                  <a:rPr lang="ru-RU" sz="3200" b="1" dirty="0" smtClean="0">
                    <a:sym typeface="Symbol"/>
                  </a:rPr>
                  <a:t> 0</a:t>
                </a:r>
                <a:r>
                  <a:rPr lang="ru-RU" sz="3200" b="1" dirty="0" smtClean="0"/>
                  <a:t>, ветви направлены вниз.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3200" b="1" dirty="0" smtClean="0"/>
                  <a:t>3. </a:t>
                </a:r>
                <a:r>
                  <a:rPr lang="ru-RU" sz="3200" b="1" dirty="0" smtClean="0"/>
                  <a:t>Решим уравнение -х</a:t>
                </a:r>
                <a:r>
                  <a:rPr lang="ru-RU" sz="3200" b="1" baseline="30000" dirty="0" smtClean="0"/>
                  <a:t>2</a:t>
                </a:r>
                <a:r>
                  <a:rPr lang="ru-RU" sz="3200" b="1" dirty="0" smtClean="0"/>
                  <a:t> -</a:t>
                </a:r>
                <a:r>
                  <a:rPr lang="en-US" sz="3200" b="1" dirty="0" smtClean="0"/>
                  <a:t> </a:t>
                </a:r>
                <a:r>
                  <a:rPr lang="ru-RU" sz="3200" b="1" dirty="0" smtClean="0"/>
                  <a:t>2</a:t>
                </a:r>
                <a:r>
                  <a:rPr lang="en-US" sz="3200" b="1" dirty="0" smtClean="0"/>
                  <a:t>x</a:t>
                </a:r>
                <a:r>
                  <a:rPr lang="ru-RU" sz="3200" b="1" dirty="0" smtClean="0"/>
                  <a:t> + 3 </a:t>
                </a:r>
                <a:r>
                  <a:rPr lang="ru-RU" sz="3200" b="1" dirty="0" smtClean="0">
                    <a:sym typeface="Symbol"/>
                  </a:rPr>
                  <a:t>= 0</a:t>
                </a:r>
                <a:endParaRPr lang="en-US" sz="3200" b="1" dirty="0" smtClean="0">
                  <a:sym typeface="Symbol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endParaRPr lang="ru-RU" sz="3200" b="1" dirty="0" smtClean="0">
                  <a:sym typeface="Symbol"/>
                </a:endParaRPr>
              </a:p>
              <a:p>
                <a:pPr marL="514350" indent="-514350">
                  <a:spcBef>
                    <a:spcPts val="0"/>
                  </a:spcBef>
                  <a:buNone/>
                </a:pPr>
                <a:r>
                  <a:rPr lang="en-US" sz="3200" b="1" dirty="0" smtClean="0">
                    <a:sym typeface="Symbol"/>
                  </a:rPr>
                  <a:t> D=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/>
                            <a:sym typeface="Symbol"/>
                          </a:rPr>
                          <m:t>(−</m:t>
                        </m:r>
                        <m:r>
                          <a:rPr lang="en-US" sz="3200" b="1" i="1" smtClean="0">
                            <a:latin typeface="Cambria Math"/>
                            <a:sym typeface="Symbol"/>
                          </a:rPr>
                          <m:t>𝟐</m:t>
                        </m:r>
                        <m:r>
                          <a:rPr lang="en-US" sz="3200" b="1" i="1" smtClean="0">
                            <a:latin typeface="Cambria Math"/>
                            <a:sym typeface="Symbol"/>
                          </a:rPr>
                          <m:t>)</m:t>
                        </m:r>
                      </m:e>
                      <m:sup>
                        <m:r>
                          <a:rPr lang="en-US" sz="3200" b="1" i="1" smtClean="0">
                            <a:latin typeface="Cambria Math"/>
                            <a:sym typeface="Symbol"/>
                          </a:rPr>
                          <m:t>𝟐</m:t>
                        </m:r>
                      </m:sup>
                    </m:sSup>
                    <m:r>
                      <a:rPr lang="en-US" sz="3200" b="1" i="0" smtClean="0">
                        <a:latin typeface="Cambria Math"/>
                        <a:sym typeface="Symbol"/>
                      </a:rPr>
                      <m:t> −</m:t>
                    </m:r>
                    <m:r>
                      <a:rPr lang="en-US" sz="3200" b="1" i="0" smtClean="0">
                        <a:latin typeface="Cambria Math"/>
                        <a:sym typeface="Symbol"/>
                      </a:rPr>
                      <m:t>𝟒</m:t>
                    </m:r>
                    <m:r>
                      <a:rPr lang="en-US" sz="3200" b="1" i="1" smtClean="0">
                        <a:latin typeface="Cambria Math"/>
                        <a:ea typeface="Cambria Math"/>
                        <a:sym typeface="Symbol"/>
                      </a:rPr>
                      <m:t>∙</m:t>
                    </m:r>
                    <m:d>
                      <m:dPr>
                        <m:ctrlPr>
                          <a:rPr lang="en-US" sz="3200" b="1" i="1" smtClean="0">
                            <a:latin typeface="Cambria Math" panose="02040503050406030204" pitchFamily="18" charset="0"/>
                            <a:ea typeface="Cambria Math"/>
                            <a:sym typeface="Symbol"/>
                          </a:rPr>
                        </m:ctrlPr>
                      </m:dPr>
                      <m:e>
                        <m:r>
                          <a:rPr lang="en-US" sz="3200" b="1" i="1" smtClean="0">
                            <a:latin typeface="Cambria Math"/>
                            <a:ea typeface="Cambria Math"/>
                            <a:sym typeface="Symbol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/>
                            <a:ea typeface="Cambria Math"/>
                            <a:sym typeface="Symbol"/>
                          </a:rPr>
                          <m:t>𝟏</m:t>
                        </m:r>
                      </m:e>
                    </m:d>
                    <m:r>
                      <a:rPr lang="en-US" sz="3200" b="1" i="1" smtClean="0">
                        <a:latin typeface="Cambria Math"/>
                        <a:ea typeface="Cambria Math"/>
                        <a:sym typeface="Symbol"/>
                      </a:rPr>
                      <m:t>∙</m:t>
                    </m:r>
                    <m:r>
                      <a:rPr lang="en-US" sz="3200" b="1" i="1" smtClean="0">
                        <a:latin typeface="Cambria Math"/>
                        <a:ea typeface="Cambria Math"/>
                        <a:sym typeface="Symbol"/>
                      </a:rPr>
                      <m:t>𝟑</m:t>
                    </m:r>
                    <m:r>
                      <a:rPr lang="en-US" sz="3200" b="1" i="1" smtClean="0">
                        <a:latin typeface="Cambria Math"/>
                        <a:ea typeface="Cambria Math"/>
                        <a:sym typeface="Symbol"/>
                      </a:rPr>
                      <m:t>=</m:t>
                    </m:r>
                    <m:r>
                      <a:rPr lang="en-US" sz="3200" b="1" i="1" smtClean="0">
                        <a:latin typeface="Cambria Math"/>
                        <a:ea typeface="Cambria Math"/>
                        <a:sym typeface="Symbol"/>
                      </a:rPr>
                      <m:t>𝟒</m:t>
                    </m:r>
                    <m:r>
                      <a:rPr lang="en-US" sz="3200" b="1" i="1" smtClean="0">
                        <a:latin typeface="Cambria Math"/>
                        <a:ea typeface="Cambria Math"/>
                        <a:sym typeface="Symbol"/>
                      </a:rPr>
                      <m:t>+</m:t>
                    </m:r>
                    <m:r>
                      <a:rPr lang="en-US" sz="3200" b="1" i="1" smtClean="0">
                        <a:latin typeface="Cambria Math"/>
                        <a:ea typeface="Cambria Math"/>
                        <a:sym typeface="Symbol"/>
                      </a:rPr>
                      <m:t>𝟏𝟐</m:t>
                    </m:r>
                    <m:r>
                      <a:rPr lang="en-US" sz="3200" b="1" i="1" smtClean="0">
                        <a:latin typeface="Cambria Math"/>
                        <a:ea typeface="Cambria Math"/>
                        <a:sym typeface="Symbol"/>
                      </a:rPr>
                      <m:t>=</m:t>
                    </m:r>
                    <m:r>
                      <a:rPr lang="en-US" sz="3200" b="1" i="1" smtClean="0">
                        <a:latin typeface="Cambria Math"/>
                        <a:ea typeface="Cambria Math"/>
                        <a:sym typeface="Symbol"/>
                      </a:rPr>
                      <m:t>𝟏𝟔</m:t>
                    </m:r>
                    <m:r>
                      <a:rPr lang="en-US" sz="3200" b="1" i="1" smtClean="0">
                        <a:latin typeface="Cambria Math"/>
                        <a:ea typeface="Cambria Math"/>
                        <a:sym typeface="Symbol"/>
                      </a:rPr>
                      <m:t>, </m:t>
                    </m:r>
                    <m:rad>
                      <m:radPr>
                        <m:degHide m:val="on"/>
                        <m:ctrlPr>
                          <a:rPr lang="en-US" sz="3200" b="1" i="1" smtClean="0">
                            <a:latin typeface="Cambria Math" panose="02040503050406030204" pitchFamily="18" charset="0"/>
                            <a:ea typeface="Cambria Math"/>
                            <a:sym typeface="Symbol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/>
                            <a:ea typeface="Cambria Math"/>
                            <a:sym typeface="Symbol"/>
                          </a:rPr>
                          <m:t>𝑫</m:t>
                        </m:r>
                      </m:e>
                    </m:rad>
                  </m:oMath>
                </a14:m>
                <a:r>
                  <a:rPr lang="en-US" sz="3200" b="1" dirty="0" smtClean="0">
                    <a:ea typeface="Cambria Math"/>
                    <a:sym typeface="Symbol"/>
                  </a:rPr>
                  <a:t>=4</a:t>
                </a:r>
              </a:p>
              <a:p>
                <a:pPr marL="514350" indent="-514350">
                  <a:spcBef>
                    <a:spcPts val="0"/>
                  </a:spcBef>
                  <a:buNone/>
                </a:pPr>
                <a:endParaRPr lang="en-US" sz="3200" b="1" dirty="0" smtClean="0">
                  <a:ea typeface="Cambria Math"/>
                  <a:sym typeface="Symbol"/>
                </a:endParaRPr>
              </a:p>
              <a:p>
                <a:pPr marL="514350" indent="-51435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/>
                        <a:sym typeface="Symbol"/>
                      </a:rPr>
                      <m:t>                      </m:t>
                    </m:r>
                    <m:r>
                      <a:rPr lang="en-US" sz="3200" b="1" i="1" smtClean="0">
                        <a:latin typeface="Cambria Math"/>
                        <a:sym typeface="Symbol"/>
                      </a:rPr>
                      <m:t>𝒙</m:t>
                    </m:r>
                    <m:r>
                      <a:rPr lang="en-US" sz="3200" b="1" i="1" smtClean="0">
                        <a:latin typeface="Cambria Math"/>
                        <a:sym typeface="Symbol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  <a:sym typeface="Symbol"/>
                          </a:rPr>
                          <m:t>𝟐</m:t>
                        </m:r>
                        <m:r>
                          <a:rPr lang="en-US" sz="3200" b="1" i="1" smtClean="0">
                            <a:latin typeface="Cambria Math"/>
                            <a:sym typeface="Symbol"/>
                          </a:rPr>
                          <m:t>+</m:t>
                        </m:r>
                        <m:r>
                          <a:rPr lang="en-US" sz="3200" b="1" i="1" smtClean="0">
                            <a:latin typeface="Cambria Math"/>
                            <a:sym typeface="Symbol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  <a:sym typeface="Symbol"/>
                          </a:rPr>
                          <m:t>𝟐</m:t>
                        </m:r>
                        <m:r>
                          <a:rPr lang="en-US" sz="3200" b="1" i="1" smtClean="0">
                            <a:latin typeface="Cambria Math"/>
                            <a:ea typeface="Cambria Math"/>
                            <a:sym typeface="Symbol"/>
                          </a:rPr>
                          <m:t>∙(−</m:t>
                        </m:r>
                        <m:r>
                          <a:rPr lang="en-US" sz="3200" b="1" i="1" smtClean="0">
                            <a:latin typeface="Cambria Math"/>
                            <a:ea typeface="Cambria Math"/>
                            <a:sym typeface="Symbol"/>
                          </a:rPr>
                          <m:t>𝟏</m:t>
                        </m:r>
                        <m:r>
                          <a:rPr lang="en-US" sz="3200" b="1" i="1" smtClean="0">
                            <a:latin typeface="Cambria Math"/>
                            <a:ea typeface="Cambria Math"/>
                            <a:sym typeface="Symbol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200" b="1" dirty="0" smtClean="0">
                    <a:sym typeface="Symbol"/>
                  </a:rPr>
                  <a:t>=</a:t>
                </a:r>
                <a:r>
                  <a:rPr lang="ru-RU" sz="3200" b="1" dirty="0">
                    <a:sym typeface="Symbol"/>
                  </a:rPr>
                  <a:t> -3</a:t>
                </a:r>
                <a:r>
                  <a:rPr lang="en-US" sz="3200" b="1" dirty="0">
                    <a:sym typeface="Symbol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/>
                        <a:sym typeface="Symbol"/>
                      </a:rPr>
                      <m:t>𝒙</m:t>
                    </m:r>
                    <m:r>
                      <a:rPr lang="en-US" sz="3200" b="1" i="0" smtClean="0">
                        <a:latin typeface="Cambria Math"/>
                        <a:sym typeface="Symbol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  <a:sym typeface="Symbol"/>
                          </a:rPr>
                          <m:t>𝟐</m:t>
                        </m:r>
                        <m:r>
                          <a:rPr lang="en-US" sz="3200" b="1" i="1" smtClean="0">
                            <a:latin typeface="Cambria Math"/>
                            <a:sym typeface="Symbol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/>
                            <a:sym typeface="Symbol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  <a:sym typeface="Symbol"/>
                          </a:rPr>
                          <m:t>𝟐</m:t>
                        </m:r>
                        <m:r>
                          <a:rPr lang="en-US" sz="3200" b="1" i="1" smtClean="0">
                            <a:latin typeface="Cambria Math"/>
                            <a:ea typeface="Cambria Math"/>
                            <a:sym typeface="Symbol"/>
                          </a:rPr>
                          <m:t>∙(−</m:t>
                        </m:r>
                        <m:r>
                          <a:rPr lang="en-US" sz="3200" b="1" i="1" smtClean="0">
                            <a:latin typeface="Cambria Math"/>
                            <a:ea typeface="Cambria Math"/>
                            <a:sym typeface="Symbol"/>
                          </a:rPr>
                          <m:t>𝟏</m:t>
                        </m:r>
                        <m:r>
                          <a:rPr lang="en-US" sz="3200" b="1" i="1" smtClean="0">
                            <a:latin typeface="Cambria Math"/>
                            <a:ea typeface="Cambria Math"/>
                            <a:sym typeface="Symbol"/>
                          </a:rPr>
                          <m:t>)</m:t>
                        </m:r>
                      </m:den>
                    </m:f>
                  </m:oMath>
                </a14:m>
                <a:r>
                  <a:rPr lang="ru-RU" sz="3200" b="1" dirty="0" smtClean="0">
                    <a:sym typeface="Symbol"/>
                  </a:rPr>
                  <a:t> = 1 </a:t>
                </a:r>
                <a:endParaRPr lang="en-US" sz="3200" b="1" dirty="0" smtClean="0">
                  <a:sym typeface="Symbol"/>
                </a:endParaRPr>
              </a:p>
              <a:p>
                <a:pPr marL="514350" indent="-514350">
                  <a:spcBef>
                    <a:spcPts val="0"/>
                  </a:spcBef>
                  <a:buNone/>
                </a:pPr>
                <a:endParaRPr lang="en-US" sz="3200" b="1" dirty="0" smtClean="0">
                  <a:sym typeface="Symbol"/>
                </a:endParaRPr>
              </a:p>
              <a:p>
                <a:pPr marL="514350" indent="-514350">
                  <a:spcBef>
                    <a:spcPts val="0"/>
                  </a:spcBef>
                  <a:buNone/>
                </a:pPr>
                <a:r>
                  <a:rPr lang="ru-RU" sz="3200" b="1" dirty="0" smtClean="0">
                    <a:sym typeface="Symbol"/>
                  </a:rPr>
                  <a:t>4. Отметим числа 1 и -3 на координатной</a:t>
                </a:r>
              </a:p>
              <a:p>
                <a:pPr marL="514350" indent="-514350">
                  <a:spcBef>
                    <a:spcPts val="0"/>
                  </a:spcBef>
                  <a:buNone/>
                </a:pPr>
                <a:r>
                  <a:rPr lang="en-US" sz="3200" b="1" dirty="0" smtClean="0">
                    <a:sym typeface="Symbol"/>
                  </a:rPr>
                  <a:t>    </a:t>
                </a:r>
                <a:r>
                  <a:rPr lang="ru-RU" sz="3200" b="1" dirty="0" smtClean="0">
                    <a:sym typeface="Symbol"/>
                  </a:rPr>
                  <a:t>прямой и построим эскиз графика.</a:t>
                </a:r>
                <a:endParaRPr lang="ru-RU" sz="3200" dirty="0"/>
              </a:p>
            </p:txBody>
          </p:sp>
        </mc:Choice>
        <mc:Fallback xmlns="">
          <p:sp>
            <p:nvSpPr>
              <p:cNvPr id="3" name="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51520" y="836712"/>
                <a:ext cx="8640960" cy="5544616"/>
              </a:xfrm>
              <a:blipFill rotWithShape="1">
                <a:blip r:embed="rId2"/>
                <a:stretch>
                  <a:fillRect l="-1763" t="-24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5598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484"/>
    </mc:Choice>
    <mc:Fallback xmlns="">
      <p:transition advTm="3048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sz="3200" b="1" dirty="0"/>
          </a:p>
          <a:p>
            <a:pPr>
              <a:buNone/>
            </a:pPr>
            <a:r>
              <a:rPr lang="ru-RU" sz="3200" b="1" dirty="0" smtClean="0"/>
              <a:t>5. Т.к. знак неравенства (</a:t>
            </a:r>
            <a:r>
              <a:rPr lang="ru-RU" sz="3200" b="1" dirty="0" smtClean="0">
                <a:sym typeface="Symbol"/>
              </a:rPr>
              <a:t>), то решением</a:t>
            </a:r>
            <a:r>
              <a:rPr lang="en-US" sz="3200" b="1" dirty="0" smtClean="0">
                <a:sym typeface="Symbol"/>
              </a:rPr>
              <a:t>    </a:t>
            </a:r>
            <a:r>
              <a:rPr lang="ru-RU" sz="3200" b="1" dirty="0" smtClean="0"/>
              <a:t>является отрезок </a:t>
            </a:r>
            <a:r>
              <a:rPr lang="ru-RU" sz="3200" b="1" dirty="0" smtClean="0">
                <a:sym typeface="Symbol"/>
              </a:rPr>
              <a:t>-3; 1.</a:t>
            </a:r>
          </a:p>
          <a:p>
            <a:pPr>
              <a:buNone/>
            </a:pPr>
            <a:r>
              <a:rPr lang="en-US" sz="3200" b="1" dirty="0" smtClean="0">
                <a:sym typeface="Symbol"/>
              </a:rPr>
              <a:t>                                                              </a:t>
            </a:r>
          </a:p>
          <a:p>
            <a:pPr algn="r">
              <a:buNone/>
            </a:pPr>
            <a:r>
              <a:rPr lang="en-US" sz="3200" b="1" dirty="0">
                <a:sym typeface="Symbol"/>
              </a:rPr>
              <a:t> </a:t>
            </a:r>
            <a:r>
              <a:rPr lang="en-US" sz="3200" b="1" dirty="0" smtClean="0">
                <a:sym typeface="Symbol"/>
              </a:rPr>
              <a:t>                                                </a:t>
            </a:r>
            <a:r>
              <a:rPr lang="ru-RU" sz="3200" b="1" dirty="0" smtClean="0">
                <a:sym typeface="Symbol"/>
              </a:rPr>
              <a:t>Ответ: -3; 1.</a:t>
            </a:r>
            <a:endParaRPr lang="ru-RU" sz="3200" b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214414" y="1714488"/>
            <a:ext cx="321471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 flipH="1" flipV="1">
            <a:off x="1550158" y="1713694"/>
            <a:ext cx="228601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уга 7"/>
          <p:cNvSpPr/>
          <p:nvPr/>
        </p:nvSpPr>
        <p:spPr>
          <a:xfrm>
            <a:off x="1357290" y="1000108"/>
            <a:ext cx="1772978" cy="2428892"/>
          </a:xfrm>
          <a:prstGeom prst="arc">
            <a:avLst>
              <a:gd name="adj1" fmla="val 10224905"/>
              <a:gd name="adj2" fmla="val 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8662" y="1714488"/>
            <a:ext cx="4780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</a:rPr>
              <a:t>-3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43174" y="428604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</a:rPr>
              <a:t>у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71934" y="1643050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 smtClean="0">
                <a:solidFill>
                  <a:prstClr val="black"/>
                </a:solidFill>
              </a:rPr>
              <a:t>х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71802" y="171448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</a:rPr>
              <a:t>1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13" name="Дуга 12"/>
          <p:cNvSpPr/>
          <p:nvPr/>
        </p:nvSpPr>
        <p:spPr>
          <a:xfrm>
            <a:off x="1357290" y="1000108"/>
            <a:ext cx="1772978" cy="2428892"/>
          </a:xfrm>
          <a:prstGeom prst="arc">
            <a:avLst>
              <a:gd name="adj1" fmla="val 12763349"/>
              <a:gd name="adj2" fmla="val 19601799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428728" y="1714488"/>
            <a:ext cx="1643074" cy="158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>
            <a:off x="1357290" y="1643050"/>
            <a:ext cx="142876" cy="14287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3000364" y="1643050"/>
            <a:ext cx="142876" cy="14287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334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297"/>
    </mc:Choice>
    <mc:Fallback xmlns="">
      <p:transition advTm="3029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88640"/>
            <a:ext cx="84249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Алгоритм решения квадратного </a:t>
            </a:r>
            <a:r>
              <a:rPr lang="ru-RU" sz="2800" b="1" dirty="0" smtClean="0"/>
              <a:t>неравенства</a:t>
            </a:r>
            <a:endParaRPr lang="ru-RU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07504" y="1340768"/>
                <a:ext cx="8856984" cy="3558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/>
                  <a:t>1</a:t>
                </a:r>
                <a:r>
                  <a:rPr lang="en-US" sz="2800" dirty="0" smtClean="0"/>
                  <a:t>. </a:t>
                </a: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Ввести </a:t>
                </a:r>
                <a:r>
                  <a:rPr lang="ru-RU" sz="2800" b="1" dirty="0">
                    <a:latin typeface="Times New Roman" pitchFamily="18" charset="0"/>
                    <a:cs typeface="Times New Roman" pitchFamily="18" charset="0"/>
                  </a:rPr>
                  <a:t>функцию у </a:t>
                </a: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/>
                          </a:rPr>
                          <m:t>𝐚𝐱</m:t>
                        </m:r>
                      </m:e>
                      <m:sup>
                        <m:r>
                          <a:rPr lang="en-US" sz="2800" b="1" i="0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bx+c</a:t>
                </a: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endParaRPr lang="ru-RU" sz="28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2. </a:t>
                </a: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Найти </a:t>
                </a:r>
                <a:r>
                  <a:rPr lang="ru-RU" sz="2800" b="1" dirty="0">
                    <a:latin typeface="Times New Roman" pitchFamily="18" charset="0"/>
                    <a:cs typeface="Times New Roman" pitchFamily="18" charset="0"/>
                  </a:rPr>
                  <a:t>корни квадратного трехчлена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/>
                          </a:rPr>
                          <m:t>𝐚𝐱</m:t>
                        </m:r>
                      </m:e>
                      <m:sup>
                        <m:r>
                          <a:rPr lang="en-US" sz="2800" b="1" i="0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800" b="1" i="0" smtClean="0">
                        <a:latin typeface="Cambria Math"/>
                      </a:rPr>
                      <m:t>+</m:t>
                    </m:r>
                    <m:r>
                      <a:rPr lang="en-US" sz="2800" b="1" i="0" smtClean="0">
                        <a:latin typeface="Cambria Math"/>
                      </a:rPr>
                      <m:t>𝐛𝐱</m:t>
                    </m:r>
                    <m:r>
                      <a:rPr lang="en-US" sz="2800" b="1" i="0" smtClean="0">
                        <a:latin typeface="Cambria Math"/>
                      </a:rPr>
                      <m:t>+</m:t>
                    </m:r>
                    <m:r>
                      <a:rPr lang="en-US" sz="2800" b="1" i="0" smtClean="0">
                        <a:latin typeface="Cambria Math"/>
                      </a:rPr>
                      <m:t>𝐜</m:t>
                    </m:r>
                  </m:oMath>
                </a14:m>
                <a:endParaRPr lang="ru-RU" sz="28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3. </a:t>
                </a: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Отметить </a:t>
                </a:r>
                <a:r>
                  <a:rPr lang="ru-RU" sz="2800" b="1" dirty="0">
                    <a:latin typeface="Times New Roman" pitchFamily="18" charset="0"/>
                    <a:cs typeface="Times New Roman" pitchFamily="18" charset="0"/>
                  </a:rPr>
                  <a:t>найденные корни на оси ОХ. </a:t>
                </a:r>
              </a:p>
              <a:p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4. </a:t>
                </a: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Определить</a:t>
                </a:r>
                <a:r>
                  <a:rPr lang="ru-RU" sz="2800" b="1" dirty="0">
                    <a:latin typeface="Times New Roman" pitchFamily="18" charset="0"/>
                    <a:cs typeface="Times New Roman" pitchFamily="18" charset="0"/>
                  </a:rPr>
                  <a:t>, куда направлены ветви параболы. </a:t>
                </a:r>
              </a:p>
              <a:p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5. </a:t>
                </a: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Сделать </a:t>
                </a:r>
                <a:r>
                  <a:rPr lang="ru-RU" sz="2800" b="1" dirty="0">
                    <a:latin typeface="Times New Roman" pitchFamily="18" charset="0"/>
                    <a:cs typeface="Times New Roman" pitchFamily="18" charset="0"/>
                  </a:rPr>
                  <a:t>набросок графика.</a:t>
                </a:r>
              </a:p>
              <a:p>
                <a:pPr algn="just"/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6. </a:t>
                </a: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Определить</a:t>
                </a:r>
                <a:r>
                  <a:rPr lang="ru-RU" sz="2800" b="1" dirty="0">
                    <a:latin typeface="Times New Roman" pitchFamily="18" charset="0"/>
                    <a:cs typeface="Times New Roman" pitchFamily="18" charset="0"/>
                  </a:rPr>
                  <a:t>, на каких промежутках оси ОХ график </a:t>
                </a: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           находится выше</a:t>
                </a:r>
                <a:r>
                  <a:rPr lang="ru-RU" sz="28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(или </a:t>
                </a:r>
                <a:r>
                  <a:rPr lang="ru-RU" sz="2800" b="1" dirty="0">
                    <a:latin typeface="Times New Roman" pitchFamily="18" charset="0"/>
                    <a:cs typeface="Times New Roman" pitchFamily="18" charset="0"/>
                  </a:rPr>
                  <a:t>ниже) оси ОХ.</a:t>
                </a:r>
              </a:p>
              <a:p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7. </a:t>
                </a: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Включить </a:t>
                </a:r>
                <a:r>
                  <a:rPr lang="ru-RU" sz="2800" b="1" dirty="0">
                    <a:latin typeface="Times New Roman" pitchFamily="18" charset="0"/>
                    <a:cs typeface="Times New Roman" pitchFamily="18" charset="0"/>
                  </a:rPr>
                  <a:t>эти промежутки в ответ.</a:t>
                </a: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340768"/>
                <a:ext cx="8856984" cy="3558923"/>
              </a:xfrm>
              <a:prstGeom prst="rect">
                <a:avLst/>
              </a:prstGeom>
              <a:blipFill rotWithShape="1">
                <a:blip r:embed="rId2"/>
                <a:stretch>
                  <a:fillRect l="-1445" t="-1712" r="-1376" b="-39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334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820891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ВСПОМНИМ:</a:t>
            </a:r>
          </a:p>
          <a:p>
            <a:pPr algn="ctr"/>
            <a:endParaRPr lang="ru-RU" sz="3600" b="1" dirty="0" smtClean="0">
              <a:solidFill>
                <a:srgbClr val="002060"/>
              </a:solidFill>
            </a:endParaRPr>
          </a:p>
          <a:p>
            <a:r>
              <a:rPr lang="ru-RU" sz="3600" b="1" dirty="0" smtClean="0"/>
              <a:t>Если </a:t>
            </a:r>
            <a:r>
              <a:rPr lang="ru-RU" sz="3600" b="1" dirty="0"/>
              <a:t>знак неравенства ≥ или ≤, </a:t>
            </a:r>
            <a:endParaRPr lang="ru-RU" sz="3600" b="1" dirty="0" smtClean="0"/>
          </a:p>
          <a:p>
            <a:r>
              <a:rPr lang="ru-RU" sz="3600" b="1" dirty="0" smtClean="0"/>
              <a:t>то </a:t>
            </a:r>
            <a:r>
              <a:rPr lang="ru-RU" sz="3600" b="1" dirty="0"/>
              <a:t>ответ записывают с помощью скобок – [ ].</a:t>
            </a:r>
          </a:p>
          <a:p>
            <a:pPr>
              <a:buFont typeface="Arial" charset="0"/>
              <a:buNone/>
            </a:pPr>
            <a:endParaRPr lang="ru-RU" sz="3600" b="1" dirty="0"/>
          </a:p>
          <a:p>
            <a:r>
              <a:rPr lang="ru-RU" sz="3600" b="1" dirty="0"/>
              <a:t>Если знак неравенства &gt; или &lt;, </a:t>
            </a:r>
            <a:endParaRPr lang="ru-RU" sz="3600" b="1" dirty="0" smtClean="0"/>
          </a:p>
          <a:p>
            <a:r>
              <a:rPr lang="ru-RU" sz="3600" b="1" dirty="0" smtClean="0"/>
              <a:t>то </a:t>
            </a:r>
            <a:r>
              <a:rPr lang="ru-RU" sz="3600" b="1" dirty="0"/>
              <a:t>ответ записывают с помощью скобок – ( ).</a:t>
            </a:r>
          </a:p>
        </p:txBody>
      </p:sp>
    </p:spTree>
    <p:extLst>
      <p:ext uri="{BB962C8B-B14F-4D97-AF65-F5344CB8AC3E}">
        <p14:creationId xmlns:p14="http://schemas.microsoft.com/office/powerpoint/2010/main" val="417050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5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002060"/>
                </a:solidFill>
              </a:rPr>
              <a:t>Решите </a:t>
            </a:r>
            <a:r>
              <a:rPr lang="ru-RU" sz="5400" b="1" dirty="0" smtClean="0">
                <a:solidFill>
                  <a:srgbClr val="002060"/>
                </a:solidFill>
              </a:rPr>
              <a:t>неравенства:</a:t>
            </a:r>
            <a:endParaRPr lang="ru-RU" sz="54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11560" y="1700808"/>
                <a:ext cx="7920880" cy="34174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54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6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6000" b="1" i="0" smtClean="0">
                            <a:latin typeface="Cambria Math"/>
                          </a:rPr>
                          <m:t>𝟒</m:t>
                        </m:r>
                        <m:r>
                          <a:rPr lang="en-US" sz="6000" b="1" i="0" smtClean="0">
                            <a:latin typeface="Cambria Math"/>
                          </a:rPr>
                          <m:t>𝐱</m:t>
                        </m:r>
                      </m:e>
                      <m:sup>
                        <m:r>
                          <a:rPr lang="en-US" sz="6000" b="1" i="0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6000" b="1" dirty="0" smtClean="0"/>
                  <a:t>+4x </a:t>
                </a:r>
                <a14:m>
                  <m:oMath xmlns:m="http://schemas.openxmlformats.org/officeDocument/2006/math">
                    <m:r>
                      <a:rPr lang="ru-RU" sz="6000" b="1" i="0" smtClean="0">
                        <a:latin typeface="Cambria Math"/>
                        <a:ea typeface="Cambria Math"/>
                      </a:rPr>
                      <m:t>&gt;</m:t>
                    </m:r>
                  </m:oMath>
                </a14:m>
                <a:r>
                  <a:rPr lang="ru-RU" sz="6000" b="1" dirty="0" smtClean="0"/>
                  <a:t> 0</a:t>
                </a:r>
                <a:endParaRPr lang="en-US" sz="6000" b="1" dirty="0" smtClean="0"/>
              </a:p>
              <a:p>
                <a:pPr algn="ctr"/>
                <a:endParaRPr lang="ru-RU" sz="1600" b="1" dirty="0"/>
              </a:p>
              <a:p>
                <a:pPr algn="ctr"/>
                <a:r>
                  <a:rPr lang="ru-RU" sz="6000" b="1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6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000" b="1" i="0" smtClean="0">
                            <a:latin typeface="Cambria Math"/>
                          </a:rPr>
                          <m:t>𝐱</m:t>
                        </m:r>
                      </m:e>
                      <m:sup>
                        <m:r>
                          <a:rPr lang="en-US" sz="6000" b="1" i="0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6000" b="1" dirty="0" smtClean="0"/>
                  <a:t>- 64 </a:t>
                </a:r>
                <a14:m>
                  <m:oMath xmlns:m="http://schemas.openxmlformats.org/officeDocument/2006/math">
                    <m:r>
                      <a:rPr lang="ru-RU" sz="6000" b="1" i="0" smtClean="0">
                        <a:latin typeface="Cambria Math"/>
                        <a:ea typeface="Cambria Math"/>
                      </a:rPr>
                      <m:t>&lt;</m:t>
                    </m:r>
                  </m:oMath>
                </a14:m>
                <a:r>
                  <a:rPr lang="ru-RU" sz="6000" b="1" dirty="0" smtClean="0"/>
                  <a:t> 0</a:t>
                </a:r>
                <a:endParaRPr lang="en-US" sz="6000" b="1" dirty="0" smtClean="0"/>
              </a:p>
              <a:p>
                <a:pPr algn="ctr"/>
                <a:endParaRPr lang="ru-RU" sz="1600" b="1" dirty="0"/>
              </a:p>
              <a:p>
                <a:pPr algn="ctr"/>
                <a:r>
                  <a:rPr lang="ru-RU" sz="6000" b="1" dirty="0"/>
                  <a:t>  </a:t>
                </a:r>
                <a:r>
                  <a:rPr lang="ru-RU" sz="6000" b="1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6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000" b="1" i="0" smtClean="0">
                            <a:latin typeface="Cambria Math"/>
                          </a:rPr>
                          <m:t>𝐱</m:t>
                        </m:r>
                      </m:e>
                      <m:sup>
                        <m:r>
                          <a:rPr lang="en-US" sz="6000" b="1" i="0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6000" b="1" dirty="0" smtClean="0"/>
                  <a:t> </a:t>
                </a:r>
                <a:r>
                  <a:rPr lang="ru-RU" sz="6000" b="1" dirty="0"/>
                  <a:t>– 6х + 5 </a:t>
                </a:r>
                <a14:m>
                  <m:oMath xmlns:m="http://schemas.openxmlformats.org/officeDocument/2006/math">
                    <m:r>
                      <a:rPr lang="ru-RU" sz="6000" b="1" i="0" smtClean="0">
                        <a:latin typeface="Cambria Math"/>
                        <a:ea typeface="Cambria Math"/>
                      </a:rPr>
                      <m:t>≥</m:t>
                    </m:r>
                  </m:oMath>
                </a14:m>
                <a:r>
                  <a:rPr lang="ru-RU" sz="6000" b="1" dirty="0" smtClean="0"/>
                  <a:t> </a:t>
                </a:r>
                <a:r>
                  <a:rPr lang="ru-RU" sz="6000" b="1" dirty="0"/>
                  <a:t>0</a:t>
                </a: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700808"/>
                <a:ext cx="7920880" cy="3417474"/>
              </a:xfrm>
              <a:prstGeom prst="rect">
                <a:avLst/>
              </a:prstGeom>
              <a:blipFill rotWithShape="0">
                <a:blip r:embed="rId2"/>
                <a:stretch>
                  <a:fillRect t="-4813" b="-108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487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467600" cy="562074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916832"/>
            <a:ext cx="799288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 2.5, 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 уровень  -  №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294(г, д, е),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295(д, е, ж, з)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 уровень  -  № 297, №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298(г, д, е)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54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261</Words>
  <Application>Microsoft Office PowerPoint</Application>
  <PresentationFormat>Экран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Cambria Math</vt:lpstr>
      <vt:lpstr>Century Schoolbook</vt:lpstr>
      <vt:lpstr>Symbol</vt:lpstr>
      <vt:lpstr>Times New Roman</vt:lpstr>
      <vt:lpstr>Wingdings</vt:lpstr>
      <vt:lpstr>Wingdings 2</vt:lpstr>
      <vt:lpstr>Эркер</vt:lpstr>
      <vt:lpstr>Презентация PowerPoint</vt:lpstr>
      <vt:lpstr>Презентация PowerPoint</vt:lpstr>
      <vt:lpstr>Презентация PowerPoint</vt:lpstr>
      <vt:lpstr>Пример 1:    -х2 - 2x + 3  0     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</cp:revision>
  <dcterms:created xsi:type="dcterms:W3CDTF">2014-11-11T15:34:36Z</dcterms:created>
  <dcterms:modified xsi:type="dcterms:W3CDTF">2015-03-12T04:59:25Z</dcterms:modified>
</cp:coreProperties>
</file>