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7" r:id="rId18"/>
    <p:sldId id="272" r:id="rId19"/>
    <p:sldId id="273" r:id="rId20"/>
    <p:sldId id="274" r:id="rId21"/>
    <p:sldId id="275" r:id="rId22"/>
    <p:sldId id="276" r:id="rId23"/>
    <p:sldId id="278" r:id="rId24"/>
    <p:sldId id="279" r:id="rId25"/>
    <p:sldId id="280" r:id="rId26"/>
    <p:sldId id="28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12.03.2015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12.03.2015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12.03.2015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12.03.2015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371600"/>
            <a:ext cx="8039128" cy="1057268"/>
          </a:xfrm>
        </p:spPr>
        <p:txBody>
          <a:bodyPr/>
          <a:lstStyle/>
          <a:p>
            <a:r>
              <a:rPr lang="ru-RU" dirty="0" smtClean="0">
                <a:latin typeface="Times New Roman" pitchFamily="18" charset="0"/>
                <a:cs typeface="Times New Roman" pitchFamily="18" charset="0"/>
              </a:rPr>
              <a:t>Услышь голос совести…</a:t>
            </a:r>
            <a:endParaRPr lang="ru-RU"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r>
              <a:rPr lang="ru-RU" dirty="0" smtClean="0"/>
              <a:t>По сказке А.Погорельского </a:t>
            </a:r>
          </a:p>
          <a:p>
            <a:r>
              <a:rPr lang="ru-RU" dirty="0" smtClean="0"/>
              <a:t>«Черная курица, или подземные жители»</a:t>
            </a:r>
          </a:p>
          <a:p>
            <a:endParaRPr lang="ru-RU" dirty="0"/>
          </a:p>
        </p:txBody>
      </p:sp>
      <p:sp>
        <p:nvSpPr>
          <p:cNvPr id="6" name="TextBox 5"/>
          <p:cNvSpPr txBox="1"/>
          <p:nvPr/>
        </p:nvSpPr>
        <p:spPr>
          <a:xfrm>
            <a:off x="5072066" y="5072074"/>
            <a:ext cx="3786214" cy="1477328"/>
          </a:xfrm>
          <a:prstGeom prst="rect">
            <a:avLst/>
          </a:prstGeom>
          <a:noFill/>
        </p:spPr>
        <p:txBody>
          <a:bodyPr wrap="square" rtlCol="0">
            <a:spAutoFit/>
          </a:bodyPr>
          <a:lstStyle/>
          <a:p>
            <a:r>
              <a:rPr lang="ru-RU" dirty="0" smtClean="0"/>
              <a:t>Выполнила:  педагог – библиотекарь </a:t>
            </a:r>
          </a:p>
          <a:p>
            <a:r>
              <a:rPr lang="ru-RU" dirty="0" smtClean="0"/>
              <a:t>МБОУ – СОШ №14 г. </a:t>
            </a:r>
            <a:r>
              <a:rPr lang="ru-RU" dirty="0" err="1" smtClean="0"/>
              <a:t>Искитима</a:t>
            </a:r>
            <a:r>
              <a:rPr lang="ru-RU" dirty="0" smtClean="0"/>
              <a:t> </a:t>
            </a:r>
          </a:p>
          <a:p>
            <a:r>
              <a:rPr lang="ru-RU" dirty="0" smtClean="0"/>
              <a:t>Новосибирской области </a:t>
            </a:r>
          </a:p>
          <a:p>
            <a:r>
              <a:rPr lang="ru-RU" dirty="0" smtClean="0"/>
              <a:t>Русакова Евгения Александровна</a:t>
            </a:r>
            <a:endParaRPr lang="ru-RU" dirty="0"/>
          </a:p>
        </p:txBody>
      </p:sp>
      <p:sp>
        <p:nvSpPr>
          <p:cNvPr id="7" name="TextBox 6"/>
          <p:cNvSpPr txBox="1"/>
          <p:nvPr/>
        </p:nvSpPr>
        <p:spPr>
          <a:xfrm>
            <a:off x="3786182" y="500042"/>
            <a:ext cx="1357322" cy="369332"/>
          </a:xfrm>
          <a:prstGeom prst="rect">
            <a:avLst/>
          </a:prstGeom>
          <a:noFill/>
        </p:spPr>
        <p:txBody>
          <a:bodyPr wrap="square" rtlCol="0">
            <a:spAutoFit/>
          </a:bodyPr>
          <a:lstStyle/>
          <a:p>
            <a:r>
              <a:rPr lang="ru-RU" dirty="0" smtClean="0"/>
              <a:t>2015 год</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85794"/>
            <a:ext cx="8229600" cy="5109091"/>
          </a:xfrm>
        </p:spPr>
        <p:txBody>
          <a:bodyPr>
            <a:noAutofit/>
          </a:bodyPr>
          <a:lstStyle/>
          <a:p>
            <a:pPr lvl="0">
              <a:buNone/>
            </a:pPr>
            <a:r>
              <a:rPr lang="ru-RU" dirty="0" smtClean="0"/>
              <a:t>   </a:t>
            </a:r>
            <a:r>
              <a:rPr lang="ru-RU" b="1" dirty="0" smtClean="0"/>
              <a:t>Какое у Алеши было любимое развлечение?</a:t>
            </a:r>
          </a:p>
          <a:p>
            <a:pPr>
              <a:buNone/>
            </a:pPr>
            <a:r>
              <a:rPr lang="ru-RU" sz="2000" dirty="0" smtClean="0"/>
              <a:t>   </a:t>
            </a:r>
            <a:r>
              <a:rPr lang="ru-RU" sz="2400" dirty="0" smtClean="0"/>
              <a:t>Смотреть в круглые дырочки забора, ограждавшего двор пансиона:</a:t>
            </a:r>
            <a:r>
              <a:rPr lang="ru-RU" sz="2400" i="1" dirty="0" smtClean="0"/>
              <a:t> «Алеша не знал, что дырочки эти происходили от деревянных гвоздей, и ему казалось, что какая-нибудь добрая волшебница нарочно для него провертела эти дырочки. Он все ожидал, что когда-нибудь эта волшебница явиться в переулке и сквозь дырочку подаст ему игрушку, или талисман, или письмецо от папеньки или маменьки, от которых не получал он давно никакого известия. Но, к крайнему его сожалению, не являлся никто даже похожий на волшебницу».</a:t>
            </a:r>
            <a:endParaRPr lang="ru-RU" sz="2400" dirty="0" smtClean="0"/>
          </a:p>
          <a:p>
            <a:pP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642918"/>
            <a:ext cx="8229600" cy="5681682"/>
          </a:xfrm>
        </p:spPr>
        <p:txBody>
          <a:bodyPr/>
          <a:lstStyle/>
          <a:p>
            <a:pPr lvl="0">
              <a:buNone/>
            </a:pPr>
            <a:r>
              <a:rPr lang="ru-RU" sz="3200" dirty="0" smtClean="0"/>
              <a:t>   </a:t>
            </a:r>
            <a:r>
              <a:rPr lang="ru-RU" sz="3200" b="1" dirty="0" smtClean="0"/>
              <a:t>Почему Чернушка, подобно собачке, ходила за Алешей и кудахтала?</a:t>
            </a:r>
          </a:p>
          <a:p>
            <a:pPr>
              <a:buNone/>
            </a:pPr>
            <a:r>
              <a:rPr lang="ru-RU" sz="3200" dirty="0" smtClean="0"/>
              <a:t>   Алеша спас Чернушку от смерти – эта курочка была его любимицей </a:t>
            </a:r>
          </a:p>
          <a:p>
            <a:pPr lvl="0">
              <a:buNone/>
            </a:pPr>
            <a:endParaRPr lang="ru-RU" dirty="0"/>
          </a:p>
        </p:txBody>
      </p:sp>
      <p:pic>
        <p:nvPicPr>
          <p:cNvPr id="4" name="Рисунок 3" descr="2421784.jpg"/>
          <p:cNvPicPr>
            <a:picLocks noChangeAspect="1"/>
          </p:cNvPicPr>
          <p:nvPr/>
        </p:nvPicPr>
        <p:blipFill>
          <a:blip r:embed="rId2" cstate="print"/>
          <a:stretch>
            <a:fillRect/>
          </a:stretch>
        </p:blipFill>
        <p:spPr>
          <a:xfrm>
            <a:off x="3286116" y="2928934"/>
            <a:ext cx="2705384" cy="3571900"/>
          </a:xfrm>
          <a:prstGeom prst="rect">
            <a:avLst/>
          </a:prstGeom>
          <a:effectLst>
            <a:innerShdw blurRad="63500" dist="50800" dir="18900000">
              <a:prstClr val="black">
                <a:alpha val="50000"/>
              </a:prstClr>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14356"/>
            <a:ext cx="8229600" cy="5610244"/>
          </a:xfrm>
        </p:spPr>
        <p:txBody>
          <a:bodyPr/>
          <a:lstStyle/>
          <a:p>
            <a:pPr lvl="0">
              <a:buNone/>
            </a:pPr>
            <a:r>
              <a:rPr lang="ru-RU" sz="3200" dirty="0" smtClean="0"/>
              <a:t>    </a:t>
            </a:r>
            <a:r>
              <a:rPr lang="ru-RU" sz="3200" b="1" dirty="0" smtClean="0"/>
              <a:t>Алеша так жаждал чуда, волшебства. Сбылись ли его ожидания?</a:t>
            </a:r>
          </a:p>
          <a:p>
            <a:pPr>
              <a:buNone/>
            </a:pPr>
            <a:r>
              <a:rPr lang="ru-RU" sz="3200" dirty="0" smtClean="0"/>
              <a:t>    Он не встретил волшебницу, однако познакомился с Чернушкой, которая могла разговаривать</a:t>
            </a:r>
          </a:p>
          <a:p>
            <a:endParaRPr lang="ru-RU" dirty="0"/>
          </a:p>
        </p:txBody>
      </p:sp>
      <p:pic>
        <p:nvPicPr>
          <p:cNvPr id="4" name="Рисунок 3" descr="i.jpg"/>
          <p:cNvPicPr>
            <a:picLocks noChangeAspect="1"/>
          </p:cNvPicPr>
          <p:nvPr/>
        </p:nvPicPr>
        <p:blipFill>
          <a:blip r:embed="rId2" cstate="print"/>
          <a:stretch>
            <a:fillRect/>
          </a:stretch>
        </p:blipFill>
        <p:spPr>
          <a:xfrm>
            <a:off x="2500298" y="3393281"/>
            <a:ext cx="3357586" cy="2678925"/>
          </a:xfrm>
          <a:prstGeom prst="rect">
            <a:avLst/>
          </a:prstGeom>
          <a:effectLst>
            <a:innerShdw blurRad="63500" dist="50800" dir="18900000">
              <a:prstClr val="black">
                <a:alpha val="50000"/>
              </a:prstClr>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928670"/>
            <a:ext cx="8229600" cy="5395930"/>
          </a:xfrm>
        </p:spPr>
        <p:txBody>
          <a:bodyPr/>
          <a:lstStyle/>
          <a:p>
            <a:pPr lvl="0">
              <a:buNone/>
            </a:pPr>
            <a:r>
              <a:rPr lang="ru-RU" dirty="0" smtClean="0"/>
              <a:t>    </a:t>
            </a:r>
            <a:r>
              <a:rPr lang="ru-RU" b="1" dirty="0" smtClean="0"/>
              <a:t>Какая тайна открылась Алеше?</a:t>
            </a:r>
          </a:p>
          <a:p>
            <a:pPr>
              <a:buNone/>
            </a:pPr>
            <a:r>
              <a:rPr lang="ru-RU" dirty="0" smtClean="0"/>
              <a:t>    Он узнал о неведомом подземном мире, со своим народцем и королем и, что Чернушка не просто красивая курочка, она главный министр подземного королевства</a:t>
            </a:r>
          </a:p>
          <a:p>
            <a:pPr lvl="0"/>
            <a:endParaRPr lang="ru-RU" dirty="0"/>
          </a:p>
        </p:txBody>
      </p:sp>
      <p:pic>
        <p:nvPicPr>
          <p:cNvPr id="4" name="Рисунок 3" descr="e299869f799ce4fe1deac8a52155ef7e.jpeg"/>
          <p:cNvPicPr>
            <a:picLocks noChangeAspect="1"/>
          </p:cNvPicPr>
          <p:nvPr/>
        </p:nvPicPr>
        <p:blipFill>
          <a:blip r:embed="rId2" cstate="print"/>
          <a:stretch>
            <a:fillRect/>
          </a:stretch>
        </p:blipFill>
        <p:spPr>
          <a:xfrm>
            <a:off x="2714612" y="3178735"/>
            <a:ext cx="2500330" cy="3329057"/>
          </a:xfrm>
          <a:prstGeom prst="rect">
            <a:avLst/>
          </a:prstGeom>
          <a:effectLst>
            <a:innerShdw blurRad="63500" dist="50800" dir="18900000">
              <a:prstClr val="black">
                <a:alpha val="50000"/>
              </a:prstClr>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642918"/>
            <a:ext cx="8229600" cy="5681682"/>
          </a:xfrm>
        </p:spPr>
        <p:txBody>
          <a:bodyPr/>
          <a:lstStyle/>
          <a:p>
            <a:pPr lvl="0">
              <a:buNone/>
            </a:pPr>
            <a:r>
              <a:rPr lang="ru-RU" dirty="0" smtClean="0"/>
              <a:t>   </a:t>
            </a:r>
            <a:r>
              <a:rPr lang="ru-RU" sz="3200" b="1" dirty="0" smtClean="0"/>
              <a:t>Почему Чернушка доверилась Алеше?</a:t>
            </a:r>
          </a:p>
          <a:p>
            <a:pPr>
              <a:buNone/>
            </a:pPr>
            <a:r>
              <a:rPr lang="ru-RU" sz="3200" dirty="0" smtClean="0"/>
              <a:t>   Она верила в его порядочность, что он сдержит слово</a:t>
            </a:r>
          </a:p>
          <a:p>
            <a:pPr lvl="0">
              <a:buNone/>
            </a:pPr>
            <a:r>
              <a:rPr lang="ru-RU" sz="3200" dirty="0" smtClean="0"/>
              <a:t>   </a:t>
            </a:r>
            <a:r>
              <a:rPr lang="ru-RU" sz="3200" b="1" dirty="0" smtClean="0"/>
              <a:t>Что получил в качестве награды Алеша?</a:t>
            </a:r>
          </a:p>
          <a:p>
            <a:pPr>
              <a:buNone/>
            </a:pPr>
            <a:r>
              <a:rPr lang="ru-RU" sz="3200" dirty="0" smtClean="0"/>
              <a:t>    За спасение министра он получил от короля конопляное семечко, которое позволяло Алеше всегда знать уроки, не уча их</a:t>
            </a:r>
          </a:p>
          <a:p>
            <a:pPr lvl="0">
              <a:buNone/>
            </a:pPr>
            <a:endParaRPr lang="ru-RU" sz="3200" dirty="0" smtClean="0"/>
          </a:p>
          <a:p>
            <a:pPr>
              <a:buNone/>
            </a:pPr>
            <a:endParaRPr lang="ru-RU" sz="3200" dirty="0" smtClean="0"/>
          </a:p>
          <a:p>
            <a:endParaRPr lang="ru-RU" dirty="0"/>
          </a:p>
        </p:txBody>
      </p:sp>
      <p:pic>
        <p:nvPicPr>
          <p:cNvPr id="4" name="Рисунок 3" descr="i (1).jpg"/>
          <p:cNvPicPr>
            <a:picLocks noChangeAspect="1"/>
          </p:cNvPicPr>
          <p:nvPr/>
        </p:nvPicPr>
        <p:blipFill>
          <a:blip r:embed="rId2" cstate="print"/>
          <a:stretch>
            <a:fillRect/>
          </a:stretch>
        </p:blipFill>
        <p:spPr>
          <a:xfrm>
            <a:off x="5214942" y="4929174"/>
            <a:ext cx="3433309" cy="19288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lvl="0">
              <a:buNone/>
            </a:pPr>
            <a:r>
              <a:rPr lang="ru-RU" dirty="0" smtClean="0"/>
              <a:t>    </a:t>
            </a:r>
            <a:r>
              <a:rPr lang="ru-RU" b="1" dirty="0" smtClean="0"/>
              <a:t>Но при этом было одно условие. Какое?</a:t>
            </a:r>
          </a:p>
          <a:p>
            <a:pPr>
              <a:buNone/>
            </a:pPr>
            <a:r>
              <a:rPr lang="ru-RU" i="1" dirty="0" smtClean="0"/>
              <a:t>   «Ни под каким предлогом никому не сказывать ни одного слова о том,  что увидел или увидишь. Малейшая нескромность лишит навсегда милостей, и наделает множество хлопот и неприятностей</a:t>
            </a:r>
            <a:r>
              <a:rPr lang="ru-RU" dirty="0" smtClean="0"/>
              <a:t>» подземным жителям, они будут вынуждены оставить эти земли и искать новое пристанище.</a:t>
            </a:r>
          </a:p>
          <a:p>
            <a:pPr lvl="0"/>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857232"/>
            <a:ext cx="8229600" cy="5467368"/>
          </a:xfrm>
        </p:spPr>
        <p:txBody>
          <a:bodyPr>
            <a:normAutofit/>
          </a:bodyPr>
          <a:lstStyle/>
          <a:p>
            <a:pPr lvl="0">
              <a:buNone/>
            </a:pPr>
            <a:r>
              <a:rPr lang="ru-RU" dirty="0" smtClean="0"/>
              <a:t>    </a:t>
            </a:r>
            <a:r>
              <a:rPr lang="ru-RU" b="1" dirty="0" smtClean="0"/>
              <a:t>Действовало ли конопляное семечко?</a:t>
            </a:r>
          </a:p>
          <a:p>
            <a:pPr>
              <a:buNone/>
            </a:pPr>
            <a:r>
              <a:rPr lang="ru-RU" dirty="0" smtClean="0"/>
              <a:t>    Да, он не выучил урок по истории, а когда его спросили, он ответил безошибочно</a:t>
            </a:r>
          </a:p>
          <a:p>
            <a:pPr>
              <a:buNone/>
            </a:pPr>
            <a:endParaRPr lang="ru-RU" dirty="0" smtClean="0"/>
          </a:p>
          <a:p>
            <a:pPr>
              <a:buNone/>
            </a:pPr>
            <a:endParaRPr lang="ru-RU" dirty="0" smtClean="0"/>
          </a:p>
          <a:p>
            <a:pPr>
              <a:buNone/>
            </a:pPr>
            <a:endParaRPr lang="ru-RU" dirty="0" smtClean="0"/>
          </a:p>
          <a:p>
            <a:pPr>
              <a:buNone/>
            </a:pPr>
            <a:endParaRPr lang="ru-RU" dirty="0" smtClean="0"/>
          </a:p>
          <a:p>
            <a:pPr lvl="0">
              <a:buNone/>
            </a:pPr>
            <a:endParaRPr lang="ru-RU" dirty="0" smtClean="0"/>
          </a:p>
          <a:p>
            <a:pPr>
              <a:buNone/>
            </a:pPr>
            <a:endParaRPr lang="ru-RU" dirty="0" smtClean="0"/>
          </a:p>
          <a:p>
            <a:pPr lvl="0"/>
            <a:endParaRPr lang="ru-RU" dirty="0"/>
          </a:p>
        </p:txBody>
      </p:sp>
      <p:pic>
        <p:nvPicPr>
          <p:cNvPr id="4" name="Рисунок 3" descr="04labkedo1227550425.jpg"/>
          <p:cNvPicPr>
            <a:picLocks noChangeAspect="1"/>
          </p:cNvPicPr>
          <p:nvPr/>
        </p:nvPicPr>
        <p:blipFill>
          <a:blip r:embed="rId2" cstate="print"/>
          <a:srcRect l="4060" t="4066" r="6091" b="6410"/>
          <a:stretch>
            <a:fillRect/>
          </a:stretch>
        </p:blipFill>
        <p:spPr>
          <a:xfrm>
            <a:off x="1428728" y="2357430"/>
            <a:ext cx="4214842" cy="38576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85794"/>
            <a:ext cx="8229600" cy="5538806"/>
          </a:xfrm>
        </p:spPr>
        <p:txBody>
          <a:bodyPr>
            <a:normAutofit/>
          </a:bodyPr>
          <a:lstStyle/>
          <a:p>
            <a:pPr lvl="0">
              <a:buNone/>
            </a:pPr>
            <a:r>
              <a:rPr lang="ru-RU" b="1" dirty="0" smtClean="0"/>
              <a:t> Алеше теперь не надо было зубрить уроки, часами просиживая над учебниками. И учителя хвалили его. Чего еще можно желать? Какие чувства испытывал при этом мальчик?</a:t>
            </a:r>
          </a:p>
          <a:p>
            <a:pPr>
              <a:buNone/>
            </a:pPr>
            <a:r>
              <a:rPr lang="ru-RU" dirty="0" smtClean="0"/>
              <a:t>    </a:t>
            </a:r>
            <a:r>
              <a:rPr lang="ru-RU" i="1" dirty="0" smtClean="0"/>
              <a:t>«Внутренний голос ему говорил, что он не заслуживает этой похвалы, потому что урок этот не стоит ему никакого труда»</a:t>
            </a:r>
            <a:endParaRPr lang="ru-RU" dirty="0" smtClean="0"/>
          </a:p>
          <a:p>
            <a:pPr>
              <a:buNone/>
            </a:pPr>
            <a:r>
              <a:rPr lang="ru-RU" dirty="0" smtClean="0"/>
              <a:t>    На других уроках Алеша отвечал так же безукоризненно.</a:t>
            </a:r>
          </a:p>
          <a:p>
            <a:pPr>
              <a:buNone/>
            </a:pPr>
            <a:r>
              <a:rPr lang="ru-RU" i="1" dirty="0" smtClean="0"/>
              <a:t>    «Алеша внутренне стыдился этих похвал: ему </a:t>
            </a:r>
            <a:r>
              <a:rPr lang="ru-RU" b="1" i="1" dirty="0" smtClean="0"/>
              <a:t>совестно</a:t>
            </a:r>
            <a:r>
              <a:rPr lang="ru-RU" i="1" dirty="0" smtClean="0"/>
              <a:t> было. Что ставили его в пример товарищам, тогда как он вовсе этого не заслуживал»</a:t>
            </a:r>
            <a:endParaRPr lang="ru-RU" dirty="0" smtClean="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85794"/>
            <a:ext cx="8229600" cy="5538806"/>
          </a:xfrm>
        </p:spPr>
        <p:txBody>
          <a:bodyPr/>
          <a:lstStyle/>
          <a:p>
            <a:pPr lvl="0">
              <a:buNone/>
            </a:pPr>
            <a:r>
              <a:rPr lang="ru-RU" dirty="0" smtClean="0"/>
              <a:t>    </a:t>
            </a:r>
            <a:r>
              <a:rPr lang="ru-RU" b="1" dirty="0" smtClean="0"/>
              <a:t>Изменился ли Алеша?</a:t>
            </a:r>
          </a:p>
          <a:p>
            <a:pPr>
              <a:buNone/>
            </a:pPr>
            <a:r>
              <a:rPr lang="ru-RU" dirty="0" smtClean="0"/>
              <a:t>    Это уже был совсем другой мальчик. И чем дольше шло время, «похвалы так его заняли, он стал к ним привыкать». Он стал важничать, вообразил себе, что лучше и умнее всех ребят, стал шалить. </a:t>
            </a:r>
            <a:r>
              <a:rPr lang="ru-RU" i="1" dirty="0" smtClean="0"/>
              <a:t>«Нрав Алешин испортился: из доброго, милого и послушного мальчика он сделался гордым и непослушным». </a:t>
            </a:r>
            <a:r>
              <a:rPr lang="ru-RU" dirty="0" smtClean="0"/>
              <a:t>Внутренний голос говорил ему, что он должен исправиться. Не гордится своей уникальностью. Но голос </a:t>
            </a:r>
            <a:r>
              <a:rPr lang="ru-RU" b="1" dirty="0" smtClean="0"/>
              <a:t>совести</a:t>
            </a:r>
            <a:r>
              <a:rPr lang="ru-RU" dirty="0" smtClean="0"/>
              <a:t> не был услышан.</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142984"/>
            <a:ext cx="8229600" cy="5181616"/>
          </a:xfrm>
        </p:spPr>
        <p:txBody>
          <a:bodyPr/>
          <a:lstStyle/>
          <a:p>
            <a:pPr lvl="0">
              <a:buNone/>
            </a:pPr>
            <a:r>
              <a:rPr lang="ru-RU" dirty="0" smtClean="0"/>
              <a:t>   </a:t>
            </a:r>
            <a:r>
              <a:rPr lang="ru-RU" b="1" dirty="0" smtClean="0"/>
              <a:t>Но однажды Алеша не смог ответить на урок. Почему?</a:t>
            </a:r>
          </a:p>
          <a:p>
            <a:pPr>
              <a:buNone/>
            </a:pPr>
            <a:r>
              <a:rPr lang="ru-RU" dirty="0" smtClean="0"/>
              <a:t>    Алеша потерял семечко. Он был наказан. И ребята не жалели его, теперь на него никто не обращал внимания.</a:t>
            </a:r>
          </a:p>
          <a:p>
            <a:pPr>
              <a:buNone/>
            </a:pPr>
            <a:endParaRPr lang="ru-RU" dirty="0" smtClean="0"/>
          </a:p>
          <a:p>
            <a:endParaRPr lang="ru-RU" dirty="0"/>
          </a:p>
        </p:txBody>
      </p:sp>
      <p:pic>
        <p:nvPicPr>
          <p:cNvPr id="5" name="Рисунок 4" descr="504156_original.jpg"/>
          <p:cNvPicPr>
            <a:picLocks noChangeAspect="1"/>
          </p:cNvPicPr>
          <p:nvPr/>
        </p:nvPicPr>
        <p:blipFill>
          <a:blip r:embed="rId2" cstate="print"/>
          <a:stretch>
            <a:fillRect/>
          </a:stretch>
        </p:blipFill>
        <p:spPr>
          <a:xfrm>
            <a:off x="5643570" y="3286124"/>
            <a:ext cx="2384809" cy="30620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1071546"/>
            <a:ext cx="8229600" cy="5253054"/>
          </a:xfrm>
        </p:spPr>
        <p:txBody>
          <a:bodyPr/>
          <a:lstStyle/>
          <a:p>
            <a:pPr>
              <a:buNone/>
            </a:pPr>
            <a:r>
              <a:rPr lang="ru-RU" dirty="0" smtClean="0"/>
              <a:t>    </a:t>
            </a:r>
            <a:r>
              <a:rPr lang="ru-RU" sz="2800" dirty="0" err="1" smtClean="0"/>
              <a:t>Антуан</a:t>
            </a:r>
            <a:r>
              <a:rPr lang="ru-RU" sz="2800" dirty="0" smtClean="0"/>
              <a:t> де </a:t>
            </a:r>
            <a:r>
              <a:rPr lang="ru-RU" sz="2800" dirty="0" err="1" smtClean="0"/>
              <a:t>Сент</a:t>
            </a:r>
            <a:r>
              <a:rPr lang="ru-RU" sz="2800" dirty="0" smtClean="0"/>
              <a:t> – </a:t>
            </a:r>
            <a:r>
              <a:rPr lang="ru-RU" sz="2800" dirty="0" err="1" smtClean="0"/>
              <a:t>Экзюпери</a:t>
            </a:r>
            <a:r>
              <a:rPr lang="ru-RU" sz="2800" dirty="0" smtClean="0"/>
              <a:t>: «Отчего человеку так больно расти? Может быть, оттого, что привычки окружающих, стиль жизни. В которой главную роль  играет стремление к удобству,  к благам, тянут молодую душу назад, заражают ее эгоизмом, тщеславием,  собсвенничеством? И живая душа, противясь ветхости привычного окружения, причиняет сознанию боль».</a:t>
            </a:r>
            <a:endParaRPr lang="ru-RU"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928670"/>
            <a:ext cx="8229600" cy="5395930"/>
          </a:xfrm>
        </p:spPr>
        <p:txBody>
          <a:bodyPr>
            <a:normAutofit/>
          </a:bodyPr>
          <a:lstStyle/>
          <a:p>
            <a:pPr lvl="0">
              <a:buNone/>
            </a:pPr>
            <a:r>
              <a:rPr lang="ru-RU" dirty="0" smtClean="0"/>
              <a:t>    </a:t>
            </a:r>
            <a:r>
              <a:rPr lang="ru-RU" b="1" dirty="0" smtClean="0"/>
              <a:t>Чернушка пожалела Алешу, вернув ему семечко. Но ее что-то беспокоило. Что?</a:t>
            </a:r>
          </a:p>
          <a:p>
            <a:pPr>
              <a:buNone/>
            </a:pPr>
            <a:r>
              <a:rPr lang="ru-RU" dirty="0" smtClean="0"/>
              <a:t>    Она жалела, что Алеша сильно изменился, давала ему наставления, упрашивала измениться. Она вернула ему семечко и напомнила, что он дал честное слово хранить в тайне о подземном народе. Чернушка боялась, что Алеша будет неблагодарным. Но мальчик ее заверил, что исправится. Чернушка сомневалась: </a:t>
            </a:r>
            <a:r>
              <a:rPr lang="ru-RU" i="1" dirty="0" smtClean="0"/>
              <a:t>«Не полагай, что так легко избавиться от пороков, когда они уже взяли над нами верх. Порок  обыкновенно входят в дверь, а выходят в щелочку»</a:t>
            </a:r>
            <a:endParaRPr lang="ru-RU" dirty="0" smtClean="0"/>
          </a:p>
          <a:p>
            <a:pPr lvl="0"/>
            <a:endParaRPr lang="ru-RU" dirty="0" smtClean="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857232"/>
            <a:ext cx="8229600" cy="5467368"/>
          </a:xfrm>
        </p:spPr>
        <p:txBody>
          <a:bodyPr/>
          <a:lstStyle/>
          <a:p>
            <a:pPr lvl="0">
              <a:buNone/>
            </a:pPr>
            <a:r>
              <a:rPr lang="ru-RU" dirty="0" smtClean="0"/>
              <a:t>   </a:t>
            </a:r>
            <a:r>
              <a:rPr lang="ru-RU" b="1" dirty="0" smtClean="0"/>
              <a:t>Что требовалось Алеше, чтобы исправиться, измениться, стать тем добрым и чутким мальчиком, каким он был раньше?</a:t>
            </a:r>
          </a:p>
          <a:p>
            <a:pPr>
              <a:buNone/>
            </a:pPr>
            <a:r>
              <a:rPr lang="ru-RU" dirty="0" smtClean="0"/>
              <a:t>    Для исправления надо откинуть самолюбие и излишнюю самонадеянность и вспомнить о </a:t>
            </a:r>
            <a:r>
              <a:rPr lang="ru-RU" b="1" dirty="0" smtClean="0"/>
              <a:t>совести</a:t>
            </a:r>
            <a:r>
              <a:rPr lang="ru-RU" dirty="0" smtClean="0"/>
              <a:t>, которая является мерилом наших поступков</a:t>
            </a:r>
          </a:p>
          <a:p>
            <a:endParaRPr lang="ru-RU" dirty="0"/>
          </a:p>
        </p:txBody>
      </p:sp>
      <p:pic>
        <p:nvPicPr>
          <p:cNvPr id="4" name="Рисунок 3" descr="255612_t.jpg"/>
          <p:cNvPicPr>
            <a:picLocks noChangeAspect="1"/>
          </p:cNvPicPr>
          <p:nvPr/>
        </p:nvPicPr>
        <p:blipFill>
          <a:blip r:embed="rId2" cstate="print"/>
          <a:stretch>
            <a:fillRect/>
          </a:stretch>
        </p:blipFill>
        <p:spPr>
          <a:xfrm>
            <a:off x="3714744" y="4071942"/>
            <a:ext cx="33528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928670"/>
            <a:ext cx="8229600" cy="5395930"/>
          </a:xfrm>
        </p:spPr>
        <p:txBody>
          <a:bodyPr/>
          <a:lstStyle/>
          <a:p>
            <a:pPr lvl="0">
              <a:buNone/>
            </a:pPr>
            <a:r>
              <a:rPr lang="ru-RU" b="1" dirty="0" smtClean="0"/>
              <a:t>    Чернушка дала Алеше еще один шанс исправиться. Выдержал ли он этот экзамен?</a:t>
            </a:r>
          </a:p>
          <a:p>
            <a:pPr>
              <a:buNone/>
            </a:pPr>
            <a:r>
              <a:rPr lang="ru-RU" dirty="0" smtClean="0"/>
              <a:t>    На следующий день волшебное семечко сделало свое дело, Алеша знал 20 страниц заданного текста, за упрямство учитель велел выпороть его розгами. Одно могло спасти его от унижения, рассказать, как ему удалось выучить урок.</a:t>
            </a:r>
          </a:p>
          <a:p>
            <a:endParaRPr lang="ru-RU" dirty="0"/>
          </a:p>
        </p:txBody>
      </p:sp>
      <p:pic>
        <p:nvPicPr>
          <p:cNvPr id="4" name="Рисунок 3" descr="48369_original.jpg"/>
          <p:cNvPicPr>
            <a:picLocks noChangeAspect="1"/>
          </p:cNvPicPr>
          <p:nvPr/>
        </p:nvPicPr>
        <p:blipFill>
          <a:blip r:embed="rId2" cstate="print"/>
          <a:stretch>
            <a:fillRect/>
          </a:stretch>
        </p:blipFill>
        <p:spPr>
          <a:xfrm>
            <a:off x="5286380" y="3929066"/>
            <a:ext cx="3429000" cy="23225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85794"/>
            <a:ext cx="8229600" cy="5538806"/>
          </a:xfrm>
        </p:spPr>
        <p:txBody>
          <a:bodyPr>
            <a:normAutofit/>
          </a:bodyPr>
          <a:lstStyle/>
          <a:p>
            <a:pPr lvl="0">
              <a:buNone/>
            </a:pPr>
            <a:r>
              <a:rPr lang="ru-RU" dirty="0" smtClean="0"/>
              <a:t>    </a:t>
            </a:r>
            <a:r>
              <a:rPr lang="ru-RU" b="1" dirty="0" smtClean="0"/>
              <a:t>О чем забыл Алеша, о каком своем обещании Чернушке? И как его поступок отразился на жителях подземного мира?</a:t>
            </a:r>
          </a:p>
          <a:p>
            <a:pPr>
              <a:buNone/>
            </a:pPr>
            <a:r>
              <a:rPr lang="ru-RU" dirty="0" smtClean="0"/>
              <a:t>    Мальчик совершает предательство, раскрыв в классе тайну подземного царства. Король со своим народом должен перебраться в другое место. Чернушку заковали в цепи, виной этому была нескромность Алеши. Но учитель не поверил Алеше. За обман его высекли. А ночью Чернушка пришла проститься.. на </a:t>
            </a:r>
            <a:r>
              <a:rPr lang="ru-RU" dirty="0" err="1" smtClean="0"/>
              <a:t>прощние</a:t>
            </a:r>
            <a:r>
              <a:rPr lang="ru-RU" dirty="0" smtClean="0"/>
              <a:t> чернушка попросила Алешу, чтобы он стал таким, как прежде, добрым</a:t>
            </a:r>
          </a:p>
          <a:p>
            <a:pPr lvl="0">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lvl="0">
              <a:buNone/>
            </a:pPr>
            <a:r>
              <a:rPr lang="ru-RU" dirty="0" smtClean="0"/>
              <a:t>   </a:t>
            </a:r>
            <a:r>
              <a:rPr lang="ru-RU" b="1" dirty="0" smtClean="0"/>
              <a:t>Как повлияло расставание с Чернушкой на Алешу, то, что он не сдержал слова и раскрыл тайну?</a:t>
            </a:r>
          </a:p>
          <a:p>
            <a:pPr>
              <a:buNone/>
            </a:pPr>
            <a:r>
              <a:rPr lang="ru-RU" dirty="0" smtClean="0"/>
              <a:t>    Он заболел, но, выздоровев, стал послушным, добрым, скромным и прилежным. И его снова все полюбили.</a:t>
            </a:r>
          </a:p>
          <a:p>
            <a:endParaRPr lang="ru-RU" dirty="0"/>
          </a:p>
        </p:txBody>
      </p:sp>
      <p:pic>
        <p:nvPicPr>
          <p:cNvPr id="4" name="Рисунок 3" descr="41110_original.jpg"/>
          <p:cNvPicPr>
            <a:picLocks noChangeAspect="1"/>
          </p:cNvPicPr>
          <p:nvPr/>
        </p:nvPicPr>
        <p:blipFill>
          <a:blip r:embed="rId2" cstate="print"/>
          <a:stretch>
            <a:fillRect/>
          </a:stretch>
        </p:blipFill>
        <p:spPr>
          <a:xfrm>
            <a:off x="5036331" y="4429132"/>
            <a:ext cx="2893239" cy="192882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lvl="0">
              <a:buNone/>
            </a:pPr>
            <a:r>
              <a:rPr lang="ru-RU" dirty="0" smtClean="0"/>
              <a:t>   </a:t>
            </a:r>
            <a:r>
              <a:rPr lang="ru-RU" b="1" dirty="0" smtClean="0"/>
              <a:t>Какая основная мысль этого произведения?</a:t>
            </a:r>
          </a:p>
          <a:p>
            <a:pPr>
              <a:buNone/>
            </a:pPr>
            <a:r>
              <a:rPr lang="ru-RU" dirty="0" smtClean="0"/>
              <a:t>   Человек должен быть честным, безнравственно добиваться успеха чужими руками. Обманом, нельзя предавать своих друзей, ужасно совершать поступки, от которых может пострадать много людей, не давай возможности порокам взять верх над тобой,  подчинить  тебя себе, потому что от них очень трудно будет избавляться, болезненно.</a:t>
            </a:r>
          </a:p>
          <a:p>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000108"/>
            <a:ext cx="8229600" cy="5324492"/>
          </a:xfrm>
        </p:spPr>
        <p:txBody>
          <a:bodyPr/>
          <a:lstStyle/>
          <a:p>
            <a:pPr>
              <a:buNone/>
            </a:pPr>
            <a:r>
              <a:rPr lang="ru-RU" dirty="0" smtClean="0"/>
              <a:t>   </a:t>
            </a:r>
            <a:r>
              <a:rPr lang="ru-RU" sz="3600" b="1" dirty="0" smtClean="0"/>
              <a:t>Таким образом, Алеше преподали хороший урок: он вдруг понял, как это плохо – жить бездумно и желать все получить  даром,  не трудясь…</a:t>
            </a:r>
          </a:p>
          <a:p>
            <a:pPr>
              <a:buNone/>
            </a:pP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Documents and Settings\библиотекарь.MICROSOF-F8D592\Рабочий стол\для конкурса\roma-perovskij.jpg"/>
          <p:cNvPicPr>
            <a:picLocks noGrp="1" noChangeAspect="1" noChangeArrowheads="1"/>
          </p:cNvPicPr>
          <p:nvPr>
            <p:ph idx="1"/>
          </p:nvPr>
        </p:nvPicPr>
        <p:blipFill>
          <a:blip r:embed="rId2" cstate="print"/>
          <a:srcRect/>
          <a:stretch>
            <a:fillRect/>
          </a:stretch>
        </p:blipFill>
        <p:spPr bwMode="auto">
          <a:xfrm>
            <a:off x="500034" y="928670"/>
            <a:ext cx="3343275" cy="3981450"/>
          </a:xfrm>
          <a:prstGeom prst="rect">
            <a:avLst/>
          </a:prstGeom>
          <a:noFill/>
        </p:spPr>
      </p:pic>
      <p:sp>
        <p:nvSpPr>
          <p:cNvPr id="6" name="TextBox 5"/>
          <p:cNvSpPr txBox="1"/>
          <p:nvPr/>
        </p:nvSpPr>
        <p:spPr>
          <a:xfrm>
            <a:off x="4000496" y="1714488"/>
            <a:ext cx="4652994" cy="1384995"/>
          </a:xfrm>
          <a:prstGeom prst="rect">
            <a:avLst/>
          </a:prstGeom>
          <a:noFill/>
        </p:spPr>
        <p:txBody>
          <a:bodyPr wrap="square" rtlCol="0">
            <a:spAutoFit/>
          </a:bodyPr>
          <a:lstStyle/>
          <a:p>
            <a:r>
              <a:rPr lang="ru-RU" sz="2800" b="1" dirty="0" smtClean="0"/>
              <a:t>Погорельский Антоний </a:t>
            </a:r>
          </a:p>
          <a:p>
            <a:r>
              <a:rPr lang="ru-RU" sz="2800" dirty="0" smtClean="0"/>
              <a:t>– псевдоним Алексея Алексеевича Перовского</a:t>
            </a:r>
            <a:endParaRPr lang="ru-RU" sz="2800" dirty="0"/>
          </a:p>
        </p:txBody>
      </p:sp>
      <p:sp>
        <p:nvSpPr>
          <p:cNvPr id="7" name="TextBox 6"/>
          <p:cNvSpPr txBox="1"/>
          <p:nvPr/>
        </p:nvSpPr>
        <p:spPr>
          <a:xfrm>
            <a:off x="642910" y="5357826"/>
            <a:ext cx="3214710" cy="369332"/>
          </a:xfrm>
          <a:prstGeom prst="rect">
            <a:avLst/>
          </a:prstGeom>
          <a:noFill/>
        </p:spPr>
        <p:txBody>
          <a:bodyPr wrap="square" rtlCol="0">
            <a:spAutoFit/>
          </a:bodyPr>
          <a:lstStyle/>
          <a:p>
            <a:pPr algn="ctr"/>
            <a:r>
              <a:rPr lang="ru-RU" dirty="0" smtClean="0"/>
              <a:t>1787-1836 </a:t>
            </a:r>
            <a:r>
              <a:rPr lang="ru-RU" dirty="0" smtClean="0"/>
              <a:t>гг.</a:t>
            </a:r>
            <a:endParaRPr lang="ru-RU"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285860"/>
            <a:ext cx="8229600" cy="5038740"/>
          </a:xfrm>
        </p:spPr>
        <p:txBody>
          <a:bodyPr>
            <a:normAutofit/>
          </a:bodyPr>
          <a:lstStyle/>
          <a:p>
            <a:pPr>
              <a:buNone/>
            </a:pPr>
            <a:r>
              <a:rPr lang="ru-RU" sz="2800" dirty="0" smtClean="0"/>
              <a:t>   </a:t>
            </a:r>
            <a:r>
              <a:rPr lang="ru-RU" sz="3200" dirty="0" smtClean="0"/>
              <a:t>Самое главное для героев Погорельского – нравственный выбор. Именно от нравственного выбора зависит, что в конечном итоге восторжествует.</a:t>
            </a:r>
            <a:endParaRPr lang="ru-RU"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857232"/>
            <a:ext cx="8229600" cy="5467368"/>
          </a:xfrm>
        </p:spPr>
        <p:txBody>
          <a:bodyPr/>
          <a:lstStyle/>
          <a:p>
            <a:pPr>
              <a:buNone/>
            </a:pPr>
            <a:r>
              <a:rPr lang="ru-RU" dirty="0" smtClean="0"/>
              <a:t>   Волшебная повесть «Черная курица, или подземные жители» (1829г. ) – первая русская </a:t>
            </a:r>
            <a:r>
              <a:rPr lang="ru-RU" b="1" dirty="0" smtClean="0"/>
              <a:t>авторская</a:t>
            </a:r>
            <a:r>
              <a:rPr lang="ru-RU" dirty="0" smtClean="0"/>
              <a:t> сказка для детей – была придумана писателем для своего племянника тогда, когда Алеше было не более 9 или 10 лет, как и герою сказки</a:t>
            </a:r>
            <a:endParaRPr lang="ru-RU" dirty="0"/>
          </a:p>
        </p:txBody>
      </p:sp>
      <p:pic>
        <p:nvPicPr>
          <p:cNvPr id="4" name="Рисунок 3" descr="2088.jpg"/>
          <p:cNvPicPr>
            <a:picLocks noChangeAspect="1"/>
          </p:cNvPicPr>
          <p:nvPr/>
        </p:nvPicPr>
        <p:blipFill>
          <a:blip r:embed="rId2" cstate="print"/>
          <a:stretch>
            <a:fillRect/>
          </a:stretch>
        </p:blipFill>
        <p:spPr>
          <a:xfrm>
            <a:off x="5572132" y="2928934"/>
            <a:ext cx="2643206" cy="366475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857232"/>
            <a:ext cx="8229600" cy="5467368"/>
          </a:xfrm>
        </p:spPr>
        <p:txBody>
          <a:bodyPr/>
          <a:lstStyle/>
          <a:p>
            <a:pPr>
              <a:buNone/>
            </a:pPr>
            <a:r>
              <a:rPr lang="ru-RU" dirty="0" smtClean="0"/>
              <a:t>    Последние годы жизни А. Погорельский отдал воспитанию племянника</a:t>
            </a:r>
          </a:p>
          <a:p>
            <a:pPr>
              <a:buNone/>
            </a:pPr>
            <a:r>
              <a:rPr lang="ru-RU" dirty="0" smtClean="0"/>
              <a:t>   Племянник Погорельского, повзрослев, сам стал замечательным и знаменитым писателем. </a:t>
            </a:r>
          </a:p>
          <a:p>
            <a:pPr>
              <a:buNone/>
            </a:pPr>
            <a:r>
              <a:rPr lang="ru-RU" dirty="0" smtClean="0"/>
              <a:t>     Это Алексей Константинович Толстой</a:t>
            </a:r>
          </a:p>
          <a:p>
            <a:endParaRPr lang="ru-RU" dirty="0"/>
          </a:p>
        </p:txBody>
      </p:sp>
      <p:pic>
        <p:nvPicPr>
          <p:cNvPr id="4" name="Рисунок 3" descr="Brullov_AKTolstoy.jpg"/>
          <p:cNvPicPr>
            <a:picLocks noChangeAspect="1"/>
          </p:cNvPicPr>
          <p:nvPr/>
        </p:nvPicPr>
        <p:blipFill>
          <a:blip r:embed="rId2" cstate="print"/>
          <a:stretch>
            <a:fillRect/>
          </a:stretch>
        </p:blipFill>
        <p:spPr>
          <a:xfrm>
            <a:off x="2928926" y="3143248"/>
            <a:ext cx="3689900" cy="318253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Викторина:</a:t>
            </a:r>
            <a:endParaRPr lang="ru-RU" dirty="0"/>
          </a:p>
        </p:txBody>
      </p:sp>
      <p:sp>
        <p:nvSpPr>
          <p:cNvPr id="3" name="Содержимое 2"/>
          <p:cNvSpPr>
            <a:spLocks noGrp="1"/>
          </p:cNvSpPr>
          <p:nvPr>
            <p:ph idx="1"/>
          </p:nvPr>
        </p:nvSpPr>
        <p:spPr/>
        <p:txBody>
          <a:bodyPr/>
          <a:lstStyle/>
          <a:p>
            <a:pPr lvl="0">
              <a:buNone/>
            </a:pPr>
            <a:r>
              <a:rPr lang="ru-RU" sz="3200" dirty="0" smtClean="0"/>
              <a:t>   </a:t>
            </a:r>
            <a:r>
              <a:rPr lang="ru-RU" sz="3200" b="1" dirty="0" smtClean="0"/>
              <a:t>В какое время и где происходят события в сказочной повести?</a:t>
            </a:r>
          </a:p>
          <a:p>
            <a:pPr>
              <a:buNone/>
            </a:pPr>
            <a:r>
              <a:rPr lang="ru-RU" sz="3200" dirty="0" smtClean="0"/>
              <a:t>   80-е годы 19 века. На окраине Петербурга, пансион.</a:t>
            </a:r>
          </a:p>
          <a:p>
            <a:pPr>
              <a:buNone/>
            </a:pPr>
            <a:endParaRPr lang="ru-RU" sz="3200" dirty="0"/>
          </a:p>
        </p:txBody>
      </p:sp>
      <p:pic>
        <p:nvPicPr>
          <p:cNvPr id="4" name="Рисунок 3" descr="img020.jpg"/>
          <p:cNvPicPr>
            <a:picLocks noChangeAspect="1"/>
          </p:cNvPicPr>
          <p:nvPr/>
        </p:nvPicPr>
        <p:blipFill>
          <a:blip r:embed="rId2" cstate="print"/>
          <a:stretch>
            <a:fillRect/>
          </a:stretch>
        </p:blipFill>
        <p:spPr>
          <a:xfrm>
            <a:off x="6643702" y="3643314"/>
            <a:ext cx="2189528" cy="2857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85794"/>
            <a:ext cx="8229600" cy="5538806"/>
          </a:xfrm>
        </p:spPr>
        <p:txBody>
          <a:bodyPr/>
          <a:lstStyle/>
          <a:p>
            <a:pPr lvl="0">
              <a:buNone/>
            </a:pPr>
            <a:r>
              <a:rPr lang="ru-RU" sz="3200" dirty="0" smtClean="0"/>
              <a:t>   </a:t>
            </a:r>
            <a:r>
              <a:rPr lang="ru-RU" sz="3200" b="1" dirty="0" smtClean="0"/>
              <a:t>Почему главному герою было одиноко здесь?</a:t>
            </a:r>
          </a:p>
          <a:p>
            <a:pPr>
              <a:buNone/>
            </a:pPr>
            <a:r>
              <a:rPr lang="ru-RU" sz="3200" dirty="0" smtClean="0"/>
              <a:t>   На выходные и праздники его одноклассники уезжали к родным, а Алеша оставался в пансионе</a:t>
            </a:r>
          </a:p>
          <a:p>
            <a:pPr>
              <a:buNone/>
            </a:pPr>
            <a:endParaRPr lang="ru-RU" dirty="0"/>
          </a:p>
        </p:txBody>
      </p:sp>
      <p:pic>
        <p:nvPicPr>
          <p:cNvPr id="4" name="Рисунок 3" descr="i (2).jpg"/>
          <p:cNvPicPr>
            <a:picLocks noChangeAspect="1"/>
          </p:cNvPicPr>
          <p:nvPr/>
        </p:nvPicPr>
        <p:blipFill>
          <a:blip r:embed="rId2" cstate="print"/>
          <a:stretch>
            <a:fillRect/>
          </a:stretch>
        </p:blipFill>
        <p:spPr>
          <a:xfrm>
            <a:off x="6500826" y="3429000"/>
            <a:ext cx="2238387" cy="30523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85794"/>
            <a:ext cx="8229600" cy="5538806"/>
          </a:xfrm>
        </p:spPr>
        <p:txBody>
          <a:bodyPr/>
          <a:lstStyle/>
          <a:p>
            <a:pPr lvl="0">
              <a:buNone/>
            </a:pPr>
            <a:r>
              <a:rPr lang="ru-RU" dirty="0" smtClean="0"/>
              <a:t>   </a:t>
            </a:r>
            <a:r>
              <a:rPr lang="ru-RU" sz="3200" b="1" dirty="0" smtClean="0"/>
              <a:t>Чем он занимался в свободное время?</a:t>
            </a:r>
          </a:p>
          <a:p>
            <a:pPr>
              <a:buNone/>
            </a:pPr>
            <a:r>
              <a:rPr lang="ru-RU" sz="3200" dirty="0" smtClean="0"/>
              <a:t>   Читал книги о доблестных рыцарях и кормил курочек</a:t>
            </a:r>
          </a:p>
          <a:p>
            <a:pPr>
              <a:buNone/>
            </a:pPr>
            <a:endParaRPr lang="ru-RU" sz="3200" dirty="0" smtClean="0"/>
          </a:p>
          <a:p>
            <a:endParaRPr lang="ru-RU" dirty="0"/>
          </a:p>
        </p:txBody>
      </p:sp>
      <p:pic>
        <p:nvPicPr>
          <p:cNvPr id="4" name="Рисунок 3" descr="1621.970x0.jpg"/>
          <p:cNvPicPr>
            <a:picLocks noChangeAspect="1"/>
          </p:cNvPicPr>
          <p:nvPr/>
        </p:nvPicPr>
        <p:blipFill>
          <a:blip r:embed="rId2" cstate="print"/>
          <a:srcRect l="14365" t="5584" b="35220"/>
          <a:stretch>
            <a:fillRect/>
          </a:stretch>
        </p:blipFill>
        <p:spPr>
          <a:xfrm>
            <a:off x="642910" y="2714620"/>
            <a:ext cx="3380207" cy="31893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TM01972873[[fn=Лето]]</Template>
  <TotalTime>410</TotalTime>
  <Words>1212</Words>
  <Application>Microsoft Office PowerPoint</Application>
  <PresentationFormat>Экран (4:3)</PresentationFormat>
  <Paragraphs>67</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Поток</vt:lpstr>
      <vt:lpstr>Услышь голос совести…</vt:lpstr>
      <vt:lpstr>Презентация PowerPoint</vt:lpstr>
      <vt:lpstr>Презентация PowerPoint</vt:lpstr>
      <vt:lpstr>Презентация PowerPoint</vt:lpstr>
      <vt:lpstr>Презентация PowerPoint</vt:lpstr>
      <vt:lpstr>Презентация PowerPoint</vt:lpstr>
      <vt:lpstr>Викторина: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Володя</cp:lastModifiedBy>
  <cp:revision>39</cp:revision>
  <dcterms:modified xsi:type="dcterms:W3CDTF">2015-03-12T11:41:49Z</dcterms:modified>
</cp:coreProperties>
</file>