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0080625" cy="7559675"/>
  <p:notesSz cx="7559675" cy="10691813"/>
  <p:defaultTextStyle>
    <a:defPPr>
      <a:defRPr lang="en-GB"/>
    </a:defPPr>
    <a:lvl1pPr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719138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4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71913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9650" y="117475"/>
            <a:ext cx="2205038" cy="686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5887" cy="686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325" y="2138363"/>
            <a:ext cx="4132263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6988" y="2138363"/>
            <a:ext cx="4132262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700088"/>
            <a:ext cx="2151062" cy="6199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700088"/>
            <a:ext cx="6302375" cy="6199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FB9E81-07FD-49C8-A5DB-961D000732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0C9704-0DAC-4A7B-A417-6CF8BD058B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BA1B64-257C-4889-812E-7D73E408E1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2184400"/>
            <a:ext cx="4206875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2184400"/>
            <a:ext cx="4206875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B6C18D-E931-4A61-A3B3-5BF62B9084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59F71E-9CEE-4CD3-AC4B-F956E0A939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2425" cy="476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1E9736-AEF9-448F-B6E8-6AB0BC6E67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F77DE8-A74C-431F-905C-E5F060939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A2D60C-1A2A-4D4D-B2E3-453A43633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125E6C-9F49-4D85-8DAC-86B3A288DA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D231C8-1B10-43C7-938F-321FCF23C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671513"/>
            <a:ext cx="2141537" cy="6046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671513"/>
            <a:ext cx="6272213" cy="6046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1AED84-B410-42A7-9787-B2B0D8376F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583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5663" cy="4760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7375" y="6215063"/>
            <a:ext cx="1968500" cy="1057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2pPr>
      <a:lvl3pPr marL="1143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3pPr>
      <a:lvl4pPr marL="1600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4pPr>
      <a:lvl5pPr marL="20574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E6E6E6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700088"/>
            <a:ext cx="860583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2138363"/>
            <a:ext cx="8416925" cy="47609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2pPr>
      <a:lvl3pPr marL="1143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3pPr>
      <a:lvl4pPr marL="1600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4pPr>
      <a:lvl5pPr marL="20574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 i="1">
          <a:solidFill>
            <a:srgbClr val="99284C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6" r:id="rId12"/>
  </p:sldLayoutIdLst>
  <p:txStyles>
    <p:titleStyle>
      <a:lvl1pPr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2pPr>
      <a:lvl3pPr marL="1143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3pPr>
      <a:lvl4pPr marL="1600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4pPr>
      <a:lvl5pPr marL="20574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5pPr>
      <a:lvl6pPr marL="25146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6pPr>
      <a:lvl7pPr marL="29718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7pPr>
      <a:lvl8pPr marL="34290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8pPr>
      <a:lvl9pPr marL="3886200" indent="-228600" algn="ctr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71913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FFFF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71513"/>
            <a:ext cx="8566150" cy="1258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84400"/>
            <a:ext cx="8566150" cy="4533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55650" y="6888163"/>
            <a:ext cx="2100263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43288" y="6888163"/>
            <a:ext cx="3192462" cy="503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6888163"/>
            <a:ext cx="2098675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hangingPunct="1">
              <a:lnSpc>
                <a:spcPct val="100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defRPr>
            </a:lvl1pPr>
          </a:lstStyle>
          <a:p>
            <a:fld id="{5003ED54-8FD3-4009-99C6-A6B02BB215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marL="11430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marL="16002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marL="20574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7191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719138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719138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</a:defRPr>
      </a:lvl2pPr>
      <a:lvl3pPr marL="1143000" indent="-228600" algn="l" defTabSz="719138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3pPr>
      <a:lvl4pPr marL="1600200" indent="-228600" algn="l" defTabSz="719138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4pPr>
      <a:lvl5pPr marL="2057400" indent="-228600" algn="l" defTabSz="719138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5pPr>
      <a:lvl6pPr marL="2514600" indent="-228600" algn="l" defTabSz="719138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6pPr>
      <a:lvl7pPr marL="2971800" indent="-228600" algn="l" defTabSz="719138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7pPr>
      <a:lvl8pPr marL="3429000" indent="-228600" algn="l" defTabSz="719138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8pPr>
      <a:lvl9pPr marL="3886200" indent="-228600" algn="l" defTabSz="719138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doc4web.ru/" TargetMode="External"/><Relationship Id="rId4" Type="http://schemas.openxmlformats.org/officeDocument/2006/relationships/hyperlink" Target="http://easyen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700088"/>
            <a:ext cx="8607425" cy="1262062"/>
          </a:xfrm>
          <a:ln/>
        </p:spPr>
        <p:txBody>
          <a:bodyPr tIns="2116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Виды алгоритмов.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63600" y="6191250"/>
            <a:ext cx="8477250" cy="1152525"/>
          </a:xfrm>
          <a:ln/>
        </p:spPr>
        <p:txBody>
          <a:bodyPr tIns="12600" anchor="ctr"/>
          <a:lstStyle/>
          <a:p>
            <a:pPr marL="0" indent="0"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000">
                <a:latin typeface="Times New Roman" pitchFamily="16" charset="0"/>
              </a:rPr>
              <a:t>МБОУ Гимназия №17 г.Королев 2015г</a:t>
            </a:r>
          </a:p>
          <a:p>
            <a:pPr marL="0" indent="0"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latin typeface="Times New Roman" pitchFamily="16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27650" y="2663825"/>
            <a:ext cx="4248150" cy="1360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333333"/>
                </a:solidFill>
                <a:ea typeface="msmincho" charset="0"/>
                <a:cs typeface="msmincho" charset="0"/>
              </a:rPr>
              <a:t>Выполнила: Исаева П.Т.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333333"/>
                </a:solidFill>
                <a:ea typeface="msmincho" charset="0"/>
                <a:cs typeface="msmincho" charset="0"/>
              </a:rPr>
              <a:t>Учитель информатики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333333"/>
                </a:solidFill>
                <a:ea typeface="msmincho" charset="0"/>
                <a:cs typeface="msmincho" charset="0"/>
              </a:rPr>
              <a:t>МБОУ Гимназии №17 г.Королев Московской обл.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92163" y="166688"/>
            <a:ext cx="8609012" cy="347662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Пример письменной формы записи алгоритмов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15021" t="5019" r="15021" b="5019"/>
          <a:stretch>
            <a:fillRect/>
          </a:stretch>
        </p:blipFill>
        <p:spPr bwMode="auto">
          <a:xfrm>
            <a:off x="1295400" y="815975"/>
            <a:ext cx="8258175" cy="631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55625"/>
            <a:ext cx="8609012" cy="1262063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Пример графической записи разветвляющихся алгоритмов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800225"/>
            <a:ext cx="6551613" cy="5184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92163" y="166688"/>
            <a:ext cx="8609012" cy="912812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Геометрические фигуры для построения блок-схем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269875" y="1870075"/>
          <a:ext cx="9712325" cy="5689602"/>
        </p:xfrm>
        <a:graphic>
          <a:graphicData uri="http://schemas.openxmlformats.org/drawingml/2006/table">
            <a:tbl>
              <a:tblPr/>
              <a:tblGrid>
                <a:gridCol w="4841875"/>
                <a:gridCol w="4870450"/>
              </a:tblGrid>
              <a:tr h="1560513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mincho" charset="0"/>
                        <a:cs typeface="msmincho" charset="0"/>
                      </a:endParaRP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19138" rtl="0" eaLnBrk="1" fontAlgn="base" latinLnBrk="0" hangingPunct="0">
                        <a:lnSpc>
                          <a:spcPct val="101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16" charset="0"/>
                          <a:cs typeface="Times New Roman" pitchFamily="16" charset="0"/>
                        </a:rPr>
                        <a:t>Начало алгоритма</a:t>
                      </a:r>
                    </a:p>
                    <a:p>
                      <a:pPr marL="0" marR="0" lvl="0" indent="0" algn="just" defTabSz="719138" rtl="0" eaLnBrk="1" fontAlgn="base" latinLnBrk="0" hangingPunct="0">
                        <a:lnSpc>
                          <a:spcPct val="101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16" charset="0"/>
                          <a:cs typeface="Times New Roman" pitchFamily="16" charset="0"/>
                        </a:rPr>
                        <a:t>Конец алгоритма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560513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mincho" charset="0"/>
                        <a:cs typeface="msmincho" charset="0"/>
                      </a:endParaRP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19138" rtl="0" eaLnBrk="1" fontAlgn="base" latinLnBrk="0" hangingPunct="0">
                        <a:lnSpc>
                          <a:spcPct val="101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16" charset="0"/>
                          <a:cs typeface="Times New Roman" pitchFamily="16" charset="0"/>
                        </a:rPr>
                        <a:t>Ввод данных</a:t>
                      </a:r>
                    </a:p>
                    <a:p>
                      <a:pPr marL="0" marR="0" lvl="0" indent="0" algn="just" defTabSz="719138" rtl="0" eaLnBrk="1" fontAlgn="base" latinLnBrk="0" hangingPunct="0">
                        <a:lnSpc>
                          <a:spcPct val="101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16" charset="0"/>
                          <a:cs typeface="Times New Roman" pitchFamily="16" charset="0"/>
                        </a:rPr>
                        <a:t>Вывод данных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mincho" charset="0"/>
                        <a:cs typeface="msmincho" charset="0"/>
                      </a:endParaRP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19138" rtl="0" eaLnBrk="1" fontAlgn="base" latinLnBrk="0" hangingPunct="0">
                        <a:lnSpc>
                          <a:spcPct val="101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16" charset="0"/>
                          <a:cs typeface="Times New Roman" pitchFamily="16" charset="0"/>
                        </a:rPr>
                        <a:t>Выполнение действия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719138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mincho" charset="0"/>
                        <a:cs typeface="msmincho" charset="0"/>
                      </a:endParaRPr>
                    </a:p>
                  </a:txBody>
                  <a:tcPr marL="90000" marR="90000" marT="67968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719138" rtl="0" eaLnBrk="1" fontAlgn="base" latinLnBrk="0" hangingPunct="0">
                        <a:lnSpc>
                          <a:spcPct val="101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16" charset="0"/>
                          <a:cs typeface="Times New Roman" pitchFamily="16" charset="0"/>
                        </a:rPr>
                        <a:t>Условие, блок выбора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1295400" y="2087563"/>
            <a:ext cx="3240088" cy="852487"/>
          </a:xfrm>
          <a:prstGeom prst="ellipse">
            <a:avLst/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863600" y="5184775"/>
            <a:ext cx="3671888" cy="792163"/>
          </a:xfrm>
          <a:prstGeom prst="roundRect">
            <a:avLst>
              <a:gd name="adj" fmla="val 199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792163" y="6408738"/>
            <a:ext cx="3816350" cy="1079500"/>
          </a:xfrm>
          <a:prstGeom prst="diamond">
            <a:avLst/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792163" y="3743325"/>
            <a:ext cx="4176712" cy="576263"/>
          </a:xfrm>
          <a:prstGeom prst="parallelogram">
            <a:avLst>
              <a:gd name="adj" fmla="val 181198"/>
            </a:avLst>
          </a:prstGeom>
          <a:solidFill>
            <a:srgbClr val="00B8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92163" y="71438"/>
            <a:ext cx="8609012" cy="1262062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Задание на компьютере (5-7 мин)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1306513"/>
            <a:ext cx="7620000" cy="438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08063" y="5759450"/>
            <a:ext cx="8064500" cy="1019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333333"/>
                </a:solidFill>
                <a:ea typeface="msmincho" charset="0"/>
                <a:cs typeface="msmincho" charset="0"/>
              </a:rPr>
              <a:t>Размер листа: ширина 800, высота 500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333333"/>
                </a:solidFill>
                <a:ea typeface="msmincho" charset="0"/>
                <a:cs typeface="msmincho" charset="0"/>
              </a:rPr>
              <a:t>При рисовании круга и линий используем клавишу Shift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>
              <a:solidFill>
                <a:srgbClr val="333333"/>
              </a:solidFill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55625"/>
            <a:ext cx="8609012" cy="1262063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Домашнее задание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89025" y="2224088"/>
            <a:ext cx="8477250" cy="4762500"/>
          </a:xfrm>
          <a:ln/>
        </p:spPr>
        <p:txBody>
          <a:bodyPr/>
          <a:lstStyle/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§ 16читать Т. №2 С. 29 – 31 № 5, 8,9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Ваше домашнее задание – составить алгоритм, а какой - выберите сами.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“Собираюсь в школу”;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“Собираюсь на рыбалку”;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“Как построить скворечник”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“Как решить задачу по математике”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“Как сделать уборку дома”.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55625"/>
            <a:ext cx="8609012" cy="1262063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Использованные материалы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52525" y="2303463"/>
            <a:ext cx="7920038" cy="248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8820" rIns="0" bIns="0"/>
          <a:lstStyle/>
          <a:p>
            <a:pPr>
              <a:lnSpc>
                <a:spcPct val="95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rPr>
              <a:t>Информатика. УМК для начальной школы: 2-4 классы. Методическое пособие для учителя Авторы: Полежаева О. А. 2013г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rPr>
              <a:t>Учебник “Информатика” 4 класс часть 2 Н.В.Матвеева Е.Н.Челак  и др. Изд-во Бином. Лаборатория знаний 2013г</a:t>
            </a:r>
          </a:p>
          <a:p>
            <a:pPr>
              <a:lnSpc>
                <a:spcPct val="95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rPr>
              <a:t>Рабочая тетрадь для 4 класса часть 2  Н.В.Матвеева Е.Н.Челак и др. Изд-во Бином. Лаборатория знаний 2013г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>
                <a:solidFill>
                  <a:srgbClr val="FFFFFF"/>
                </a:solidFill>
                <a:ea typeface="msmincho" charset="0"/>
                <a:cs typeface="msmincho" charset="0"/>
                <a:hlinkClick r:id="rId3"/>
              </a:rPr>
              <a:t>http://festival.1september.ru/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>
                <a:solidFill>
                  <a:srgbClr val="FFFFFF"/>
                </a:solidFill>
                <a:ea typeface="msmincho" charset="0"/>
                <a:cs typeface="msmincho" charset="0"/>
                <a:hlinkClick r:id="rId4"/>
              </a:rPr>
              <a:t>http://easyen.ru/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1400">
                <a:solidFill>
                  <a:srgbClr val="FFFFFF"/>
                </a:solidFill>
                <a:ea typeface="msmincho" charset="0"/>
                <a:cs typeface="msmincho" charset="0"/>
                <a:hlinkClick r:id="rId5"/>
              </a:rPr>
              <a:t>http://doc4web.ru/</a:t>
            </a:r>
          </a:p>
          <a:p>
            <a:pPr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sz="2200">
              <a:solidFill>
                <a:srgbClr val="FFFFFF"/>
              </a:solidFill>
              <a:ea typeface="msmincho" charset="0"/>
              <a:cs typeface="msmincho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700088"/>
            <a:ext cx="8607425" cy="1262062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Вопросы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89025" y="2224088"/>
            <a:ext cx="8477250" cy="4762500"/>
          </a:xfrm>
          <a:ln/>
        </p:spPr>
        <p:txBody>
          <a:bodyPr/>
          <a:lstStyle/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Что такое модель?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 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Что такое алгоритм? 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Перечислите свойства алгоритма.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Зачем  нужны алгоритмы? 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Приведите примеры использования алгоритмов в жизни.</a:t>
            </a:r>
            <a:r>
              <a:rPr lang="en-US" sz="1000">
                <a:solidFill>
                  <a:srgbClr val="333333"/>
                </a:solidFill>
                <a:cs typeface="Arial" charset="0"/>
              </a:rPr>
              <a:t/>
            </a:r>
            <a:br>
              <a:rPr lang="en-US" sz="1000">
                <a:solidFill>
                  <a:srgbClr val="333333"/>
                </a:solidFill>
                <a:cs typeface="Arial" charset="0"/>
              </a:rPr>
            </a:br>
            <a:endParaRPr lang="en-US" sz="1000">
              <a:solidFill>
                <a:srgbClr val="333333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6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700088"/>
            <a:ext cx="8607425" cy="1262062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Пример применения алгоритма в математике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89025" y="2076450"/>
            <a:ext cx="8477250" cy="4762500"/>
          </a:xfrm>
          <a:ln/>
        </p:spPr>
        <p:txBody>
          <a:bodyPr/>
          <a:lstStyle/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        4            1      3          2      6            5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 725 х (25 800:200 – 4 380:60) + 75 300 : 300=40 851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1) 25 800:200=129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2) 4 380:60=73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3) 129 – 73=56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4) 725х56=40 600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5) 75 300:300=251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6) 251 + 40 600=40 851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635000"/>
            <a:ext cx="9215437" cy="1390650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/>
            </a:r>
            <a:br>
              <a:rPr lang="en-US"/>
            </a:br>
            <a:r>
              <a:rPr lang="en-US"/>
              <a:t>Виды алгоритмов: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89025" y="2224088"/>
            <a:ext cx="8477250" cy="4762500"/>
          </a:xfrm>
          <a:ln/>
        </p:spPr>
        <p:txBody>
          <a:bodyPr/>
          <a:lstStyle/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1. Линейный алгоритм (описание действий, которые выполняются однократно в заданном порядке);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2. Разветвляющийся алгоритм (алгоритм, в котором в зависимости от условия выполняется либо одна, либо другая последовательность действий).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3. Циклический алгоритм (описание действий, которые должны повторятся указанное число раз или пока не выполнено заданное условие);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71438"/>
            <a:ext cx="9504362" cy="1390650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Алгоритм – описание последовательности действий (план), строгое исполнение которых приводит к решению поставленной задачи за конечное число шагов.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5021" t="5019" r="15021" b="5019"/>
          <a:stretch>
            <a:fillRect/>
          </a:stretch>
        </p:blipFill>
        <p:spPr bwMode="auto">
          <a:xfrm>
            <a:off x="1146175" y="1368425"/>
            <a:ext cx="8501063" cy="590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15021" t="15059" r="15021" b="10043"/>
          <a:stretch>
            <a:fillRect/>
          </a:stretch>
        </p:blipFill>
        <p:spPr bwMode="auto">
          <a:xfrm>
            <a:off x="160338" y="1252538"/>
            <a:ext cx="9831387" cy="5918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-34925"/>
            <a:ext cx="9215437" cy="695325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/>
            </a:r>
            <a:br>
              <a:rPr lang="en-US"/>
            </a:br>
            <a:r>
              <a:rPr lang="en-US"/>
              <a:t>Линейный алгоритм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15021" t="5019" r="15021" b="5019"/>
          <a:stretch>
            <a:fillRect/>
          </a:stretch>
        </p:blipFill>
        <p:spPr bwMode="auto">
          <a:xfrm>
            <a:off x="1295400" y="1152525"/>
            <a:ext cx="8567738" cy="6264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338" y="215900"/>
            <a:ext cx="9215437" cy="695325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/>
            </a:r>
            <a:br>
              <a:rPr lang="en-US"/>
            </a:br>
            <a:r>
              <a:rPr lang="en-US"/>
              <a:t>Разветвляющийся алгоритм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249238"/>
            <a:ext cx="8609013" cy="685800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Циклический алгоритм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15021" t="10043" r="15021" b="5019"/>
          <a:stretch>
            <a:fillRect/>
          </a:stretch>
        </p:blipFill>
        <p:spPr bwMode="auto">
          <a:xfrm>
            <a:off x="863600" y="1266825"/>
            <a:ext cx="8496300" cy="6003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635000"/>
            <a:ext cx="9215437" cy="1390650"/>
          </a:xfrm>
          <a:ln/>
        </p:spPr>
        <p:txBody>
          <a:bodyPr tIns="21168"/>
          <a:lstStyle/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/>
            </a:r>
            <a:br>
              <a:rPr lang="en-US"/>
            </a:br>
            <a:r>
              <a:rPr lang="en-US" sz="2800">
                <a:latin typeface="Times New Roman" pitchFamily="16" charset="0"/>
              </a:rPr>
              <a:t>Формы представления алгоритмов: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2224088"/>
            <a:ext cx="8999537" cy="4762500"/>
          </a:xfrm>
          <a:ln/>
        </p:spPr>
        <p:txBody>
          <a:bodyPr/>
          <a:lstStyle/>
          <a:p>
            <a:pPr marL="0" indent="1079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/>
          </a:p>
          <a:p>
            <a:pPr marL="0" indent="107950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latin typeface="Times New Roman" pitchFamily="16" charset="0"/>
                <a:ea typeface="Verdana" pitchFamily="16" charset="0"/>
                <a:cs typeface="Verdana" pitchFamily="16" charset="0"/>
              </a:rPr>
              <a:t>  </a:t>
            </a:r>
          </a:p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latin typeface="Times New Roman" pitchFamily="16" charset="0"/>
                <a:ea typeface="Verdana" pitchFamily="16" charset="0"/>
                <a:cs typeface="Verdana" pitchFamily="16" charset="0"/>
              </a:rPr>
              <a:t>В устной форме.</a:t>
            </a:r>
          </a:p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latin typeface="Times New Roman" pitchFamily="16" charset="0"/>
              <a:ea typeface="Verdana" pitchFamily="16" charset="0"/>
              <a:cs typeface="Verdana" pitchFamily="16" charset="0"/>
            </a:endParaRPr>
          </a:p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latin typeface="Times New Roman" pitchFamily="16" charset="0"/>
                <a:ea typeface="Verdana" pitchFamily="16" charset="0"/>
                <a:cs typeface="Verdana" pitchFamily="16" charset="0"/>
              </a:rPr>
              <a:t>В письменной форме на естественном языке.</a:t>
            </a:r>
          </a:p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>
              <a:latin typeface="Times New Roman" pitchFamily="16" charset="0"/>
              <a:ea typeface="Verdana" pitchFamily="16" charset="0"/>
              <a:cs typeface="Verdana" pitchFamily="16" charset="0"/>
            </a:endParaRPr>
          </a:p>
          <a:p>
            <a:pPr marL="431800" indent="-323850">
              <a:lnSpc>
                <a:spcPct val="95000"/>
              </a:lnSpc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latin typeface="Times New Roman" pitchFamily="16" charset="0"/>
                <a:ea typeface="Verdana" pitchFamily="16" charset="0"/>
                <a:cs typeface="Verdana" pitchFamily="16" charset="0"/>
              </a:rPr>
              <a:t>В графической форме в виде блок-схемы составленной из стандартных графических объектов.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mincho"/>
        <a:cs typeface="msmincho"/>
      </a:majorFont>
      <a:minorFont>
        <a:latin typeface="Arial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19138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Предложение стратегии</Template>
  <TotalTime>418</TotalTime>
  <Words>369</Words>
  <Application>Microsoft Office PowerPoint</Application>
  <PresentationFormat>Произвольный</PresentationFormat>
  <Paragraphs>76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Times New Roman</vt:lpstr>
      <vt:lpstr>Arial</vt:lpstr>
      <vt:lpstr>msmincho</vt:lpstr>
      <vt:lpstr>Microsoft YaHei</vt:lpstr>
      <vt:lpstr>Wingdings</vt:lpstr>
      <vt:lpstr>Verdana</vt:lpstr>
      <vt:lpstr>Тема Office</vt:lpstr>
      <vt:lpstr>Тема Office</vt:lpstr>
      <vt:lpstr>Тема Office</vt:lpstr>
      <vt:lpstr>Тема Office</vt:lpstr>
      <vt:lpstr>Виды алгоритмов.</vt:lpstr>
      <vt:lpstr>Вопросы</vt:lpstr>
      <vt:lpstr>Пример применения алгоритма в математике</vt:lpstr>
      <vt:lpstr> Виды алгоритмов:</vt:lpstr>
      <vt:lpstr>Алгоритм – описание последовательности действий (план), строгое исполнение которых приводит к решению поставленной задачи за конечное число шагов. </vt:lpstr>
      <vt:lpstr> Линейный алгоритм</vt:lpstr>
      <vt:lpstr> Разветвляющийся алгоритм</vt:lpstr>
      <vt:lpstr>Циклический алгоритм</vt:lpstr>
      <vt:lpstr> Формы представления алгоритмов:</vt:lpstr>
      <vt:lpstr>Пример письменной формы записи алгоритмов</vt:lpstr>
      <vt:lpstr>Пример графической записи разветвляющихся алгоритмов</vt:lpstr>
      <vt:lpstr>Геометрические фигуры для построения блок-схем</vt:lpstr>
      <vt:lpstr>Задание на компьютере (5-7 мин)</vt:lpstr>
      <vt:lpstr>Домашнее задание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Пери Исаева</dc:creator>
  <dc:description>Предложение пути развития и альтернатив, рекомендации по использованию той или другой стратегии</dc:description>
  <cp:lastModifiedBy>re</cp:lastModifiedBy>
  <cp:revision>5</cp:revision>
  <cp:lastPrinted>1601-01-01T00:00:00Z</cp:lastPrinted>
  <dcterms:created xsi:type="dcterms:W3CDTF">2015-02-05T14:27:47Z</dcterms:created>
  <dcterms:modified xsi:type="dcterms:W3CDTF">2015-04-13T16:16:15Z</dcterms:modified>
</cp:coreProperties>
</file>