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80" autoAdjust="0"/>
    <p:restoredTop sz="49143" autoAdjust="0"/>
  </p:normalViewPr>
  <p:slideViewPr>
    <p:cSldViewPr>
      <p:cViewPr varScale="1">
        <p:scale>
          <a:sx n="50" d="100"/>
          <a:sy n="50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8933A-7D28-48C2-9ACE-B8396FF7B905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0C633-21FA-4AAF-80AC-7E2EC21B7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0C633-21FA-4AAF-80AC-7E2EC21B7B5D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0C633-21FA-4AAF-80AC-7E2EC21B7B5D}" type="slidenum">
              <a:rPr lang="ru-RU" smtClean="0"/>
              <a:pPr/>
              <a:t>60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5F3E-E63B-4230-A6F3-726F0EABAB85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B7FD2A-344E-4797-9200-7E5ADA9BED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5F3E-E63B-4230-A6F3-726F0EABAB85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FD2A-344E-4797-9200-7E5ADA9BE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5F3E-E63B-4230-A6F3-726F0EABAB85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FD2A-344E-4797-9200-7E5ADA9BE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C925F3E-E63B-4230-A6F3-726F0EABAB85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EB7FD2A-344E-4797-9200-7E5ADA9BED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5F3E-E63B-4230-A6F3-726F0EABAB85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FD2A-344E-4797-9200-7E5ADA9BED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5F3E-E63B-4230-A6F3-726F0EABAB85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FD2A-344E-4797-9200-7E5ADA9BED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FD2A-344E-4797-9200-7E5ADA9BED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5F3E-E63B-4230-A6F3-726F0EABAB85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5F3E-E63B-4230-A6F3-726F0EABAB85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FD2A-344E-4797-9200-7E5ADA9BED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5F3E-E63B-4230-A6F3-726F0EABAB85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FD2A-344E-4797-9200-7E5ADA9BE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C925F3E-E63B-4230-A6F3-726F0EABAB85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EB7FD2A-344E-4797-9200-7E5ADA9BED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5F3E-E63B-4230-A6F3-726F0EABAB85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B7FD2A-344E-4797-9200-7E5ADA9BED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C925F3E-E63B-4230-A6F3-726F0EABAB85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EB7FD2A-344E-4797-9200-7E5ADA9BED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medizin.uni-tuebingen.de/uktmedia/EINRICHTUNGEN/Verwaltung/GbIT/Bild_Archiv/Schulungszentrum/R%C3%A4ume/Namensgeber+Lovelace-width-294-height-400.jpeg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daddyclaxton.com/wordpress/wp-content/uploads/2010/12/blaise-pascal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spielwaren-kontor24.de/media/image/f0f83430c8a136fd620062589b199d32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37.xml"/><Relationship Id="rId18" Type="http://schemas.openxmlformats.org/officeDocument/2006/relationships/slide" Target="slide32.xml"/><Relationship Id="rId26" Type="http://schemas.openxmlformats.org/officeDocument/2006/relationships/slide" Target="slide34.xml"/><Relationship Id="rId39" Type="http://schemas.openxmlformats.org/officeDocument/2006/relationships/slide" Target="slide51.xml"/><Relationship Id="rId3" Type="http://schemas.openxmlformats.org/officeDocument/2006/relationships/slide" Target="slide4.xml"/><Relationship Id="rId21" Type="http://schemas.openxmlformats.org/officeDocument/2006/relationships/slide" Target="slide39.xml"/><Relationship Id="rId34" Type="http://schemas.openxmlformats.org/officeDocument/2006/relationships/slide" Target="slide35.xml"/><Relationship Id="rId42" Type="http://schemas.openxmlformats.org/officeDocument/2006/relationships/slide" Target="slide8.xml"/><Relationship Id="rId7" Type="http://schemas.openxmlformats.org/officeDocument/2006/relationships/slide" Target="slide22.xml"/><Relationship Id="rId12" Type="http://schemas.openxmlformats.org/officeDocument/2006/relationships/slide" Target="slide31.xml"/><Relationship Id="rId17" Type="http://schemas.openxmlformats.org/officeDocument/2006/relationships/slide" Target="slide29.xml"/><Relationship Id="rId25" Type="http://schemas.openxmlformats.org/officeDocument/2006/relationships/slide" Target="slide28.xml"/><Relationship Id="rId33" Type="http://schemas.openxmlformats.org/officeDocument/2006/relationships/slide" Target="slide27.xml"/><Relationship Id="rId38" Type="http://schemas.openxmlformats.org/officeDocument/2006/relationships/slide" Target="slide47.xml"/><Relationship Id="rId2" Type="http://schemas.openxmlformats.org/officeDocument/2006/relationships/slide" Target="slide19.xml"/><Relationship Id="rId16" Type="http://schemas.openxmlformats.org/officeDocument/2006/relationships/slide" Target="slide24.xml"/><Relationship Id="rId20" Type="http://schemas.openxmlformats.org/officeDocument/2006/relationships/slide" Target="slide38.xml"/><Relationship Id="rId29" Type="http://schemas.openxmlformats.org/officeDocument/2006/relationships/slide" Target="slide45.xml"/><Relationship Id="rId41" Type="http://schemas.openxmlformats.org/officeDocument/2006/relationships/slide" Target="slide5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11" Type="http://schemas.openxmlformats.org/officeDocument/2006/relationships/slide" Target="slide17.xml"/><Relationship Id="rId24" Type="http://schemas.openxmlformats.org/officeDocument/2006/relationships/slide" Target="slide26.xml"/><Relationship Id="rId32" Type="http://schemas.openxmlformats.org/officeDocument/2006/relationships/slide" Target="slide55.xml"/><Relationship Id="rId37" Type="http://schemas.openxmlformats.org/officeDocument/2006/relationships/slide" Target="slide46.xml"/><Relationship Id="rId40" Type="http://schemas.openxmlformats.org/officeDocument/2006/relationships/slide" Target="slide52.xml"/><Relationship Id="rId45" Type="http://schemas.openxmlformats.org/officeDocument/2006/relationships/slide" Target="slide61.xml"/><Relationship Id="rId5" Type="http://schemas.openxmlformats.org/officeDocument/2006/relationships/slide" Target="slide20.xml"/><Relationship Id="rId15" Type="http://schemas.openxmlformats.org/officeDocument/2006/relationships/slide" Target="slide21.xml"/><Relationship Id="rId23" Type="http://schemas.openxmlformats.org/officeDocument/2006/relationships/slide" Target="slide48.xml"/><Relationship Id="rId28" Type="http://schemas.openxmlformats.org/officeDocument/2006/relationships/slide" Target="slide44.xml"/><Relationship Id="rId36" Type="http://schemas.openxmlformats.org/officeDocument/2006/relationships/slide" Target="slide41.xml"/><Relationship Id="rId10" Type="http://schemas.openxmlformats.org/officeDocument/2006/relationships/slide" Target="slide30.xml"/><Relationship Id="rId19" Type="http://schemas.openxmlformats.org/officeDocument/2006/relationships/slide" Target="slide33.xml"/><Relationship Id="rId31" Type="http://schemas.openxmlformats.org/officeDocument/2006/relationships/slide" Target="slide50.xml"/><Relationship Id="rId44" Type="http://schemas.openxmlformats.org/officeDocument/2006/relationships/slide" Target="slide14.xml"/><Relationship Id="rId4" Type="http://schemas.openxmlformats.org/officeDocument/2006/relationships/slide" Target="slide16.xml"/><Relationship Id="rId9" Type="http://schemas.openxmlformats.org/officeDocument/2006/relationships/slide" Target="slide25.xml"/><Relationship Id="rId14" Type="http://schemas.openxmlformats.org/officeDocument/2006/relationships/slide" Target="slide42.xml"/><Relationship Id="rId22" Type="http://schemas.openxmlformats.org/officeDocument/2006/relationships/slide" Target="slide43.xml"/><Relationship Id="rId27" Type="http://schemas.openxmlformats.org/officeDocument/2006/relationships/slide" Target="slide40.xml"/><Relationship Id="rId30" Type="http://schemas.openxmlformats.org/officeDocument/2006/relationships/slide" Target="slide49.xml"/><Relationship Id="rId35" Type="http://schemas.openxmlformats.org/officeDocument/2006/relationships/slide" Target="slide36.xml"/><Relationship Id="rId43" Type="http://schemas.openxmlformats.org/officeDocument/2006/relationships/slide" Target="slide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54.xml"/><Relationship Id="rId7" Type="http://schemas.openxmlformats.org/officeDocument/2006/relationships/slide" Target="slide60.xml"/><Relationship Id="rId2" Type="http://schemas.openxmlformats.org/officeDocument/2006/relationships/slide" Target="slide5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9.xml"/><Relationship Id="rId5" Type="http://schemas.openxmlformats.org/officeDocument/2006/relationships/slide" Target="slide58.xml"/><Relationship Id="rId10" Type="http://schemas.openxmlformats.org/officeDocument/2006/relationships/slide" Target="slide11.xml"/><Relationship Id="rId4" Type="http://schemas.openxmlformats.org/officeDocument/2006/relationships/slide" Target="slide57.xml"/><Relationship Id="rId9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1785926"/>
            <a:ext cx="65008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ПОЛЕ ЧУДЕС В СТРАНЕ</a:t>
            </a:r>
          </a:p>
          <a:p>
            <a:pPr algn="ctr"/>
            <a:r>
              <a:rPr lang="ru-RU" sz="4800" dirty="0" smtClean="0"/>
              <a:t> « ИНФОРМАТИКА»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548680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образовательное учреждение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средняя общеобразовательная школа № 1 р.п. Лунино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имени Артамонова Н.С.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4365104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(ВНЕКЛАССНОЕ МЕРОПРИЯИЕ ПО ИНФОРМАТИКЕ)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5085184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 : учитель математики, информатики МОУ СОШ №1 р.п. Лунино имени Артамонова Н.С.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Красильникова В.В.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714356"/>
            <a:ext cx="41434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Третий тур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2500306"/>
            <a:ext cx="75724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</a:rPr>
              <a:t>Название одного из языков программирования</a:t>
            </a:r>
            <a:endParaRPr lang="ru-RU" sz="5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08" y="714356"/>
          <a:ext cx="8001056" cy="2214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1143008"/>
                <a:gridCol w="1143008"/>
                <a:gridCol w="1143008"/>
                <a:gridCol w="1143008"/>
                <a:gridCol w="1143008"/>
                <a:gridCol w="1143008"/>
              </a:tblGrid>
              <a:tr h="2214578"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/>
                        <a:t>Ф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/>
                        <a:t>О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/>
                        <a:t>Р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/>
                        <a:t>Т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/>
                        <a:t>Р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/>
                        <a:t>А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/>
                        <a:t>Н</a:t>
                      </a:r>
                      <a:endParaRPr lang="ru-RU" sz="7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42910" y="714356"/>
            <a:ext cx="1143008" cy="2214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714356"/>
            <a:ext cx="1143008" cy="2214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714356"/>
            <a:ext cx="1143008" cy="2214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714356"/>
            <a:ext cx="1143008" cy="2214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714356"/>
            <a:ext cx="1143008" cy="2214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714356"/>
            <a:ext cx="1143008" cy="2214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500958" y="714356"/>
            <a:ext cx="1143008" cy="2214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85918" y="4572008"/>
            <a:ext cx="1157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computerhistory.org/fellowawards/media/img/fellows/1997_john_back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857232"/>
            <a:ext cx="3571900" cy="4464875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43438" y="416560"/>
          <a:ext cx="4275690" cy="5457909"/>
        </p:xfrm>
        <a:graphic>
          <a:graphicData uri="http://schemas.openxmlformats.org/drawingml/2006/table">
            <a:tbl>
              <a:tblPr/>
              <a:tblGrid>
                <a:gridCol w="2016794"/>
                <a:gridCol w="2258896"/>
              </a:tblGrid>
              <a:tr h="340020"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Дата рождения:</a:t>
                      </a:r>
                    </a:p>
                  </a:txBody>
                  <a:tcPr marL="81280" marR="81280" marT="40640" marB="4064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</a:rPr>
                        <a:t>3 декабря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 </a:t>
                      </a: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</a:rPr>
                        <a:t>1924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L="81280" marR="81280" marT="40640" marB="4064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876893"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Место рождения:</a:t>
                      </a:r>
                    </a:p>
                  </a:txBody>
                  <a:tcPr marL="81280" marR="81280" marT="40640" marB="4064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</a:rPr>
                        <a:t>Филадельфия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, 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      </a:t>
                      </a:r>
                      <a:r>
                        <a:rPr lang="ru-RU" sz="1800" u="none" strike="noStrike" dirty="0" smtClean="0">
                          <a:solidFill>
                            <a:schemeClr val="bg1"/>
                          </a:solidFill>
                        </a:rPr>
                        <a:t>Пенсильвания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,  </a:t>
                      </a:r>
                      <a:r>
                        <a:rPr lang="ru-RU" sz="1800" u="none" strike="noStrike" dirty="0" smtClean="0">
                          <a:solidFill>
                            <a:schemeClr val="bg1"/>
                          </a:solidFill>
                        </a:rPr>
                        <a:t>США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L="81280" marR="81280" marT="40640" marB="4064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08456"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Дата смерти:</a:t>
                      </a:r>
                    </a:p>
                  </a:txBody>
                  <a:tcPr marL="81280" marR="81280" marT="40640" marB="4064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</a:rPr>
                        <a:t>17 марта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 </a:t>
                      </a: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</a:rPr>
                        <a:t>2007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 </a:t>
                      </a:r>
                    </a:p>
                  </a:txBody>
                  <a:tcPr marL="81280" marR="81280" marT="40640" marB="4064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40020"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Страна:</a:t>
                      </a:r>
                    </a:p>
                  </a:txBody>
                  <a:tcPr marL="81280" marR="81280" marT="40640" marB="4064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 </a:t>
                      </a: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</a:rPr>
                        <a:t>США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L="81280" marR="81280" marT="40640" marB="4064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40020"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Научная сфера:</a:t>
                      </a:r>
                    </a:p>
                  </a:txBody>
                  <a:tcPr marL="81280" marR="81280" marT="40640" marB="4064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</a:rPr>
                        <a:t>Информатика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L="81280" marR="81280" marT="40640" marB="4064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08456">
                <a:tc>
                  <a:txBody>
                    <a:bodyPr/>
                    <a:lstStyle/>
                    <a:p>
                      <a:pPr fontAlgn="t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</a:rPr>
                        <a:t>Альма-матер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:</a:t>
                      </a:r>
                    </a:p>
                  </a:txBody>
                  <a:tcPr marL="81280" marR="81280" marT="40640" marB="4064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</a:rPr>
                        <a:t>Колумбийский университет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L="81280" marR="81280" marT="40640" marB="4064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219076"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Известен как:</a:t>
                      </a:r>
                    </a:p>
                  </a:txBody>
                  <a:tcPr marL="81280" marR="81280" marT="40640" marB="4064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Руководитель команды, разработавшей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первый </a:t>
                      </a:r>
                      <a:r>
                        <a:rPr lang="ru-RU" sz="1800" u="none" strike="noStrike" dirty="0" smtClean="0">
                          <a:solidFill>
                            <a:schemeClr val="bg1"/>
                          </a:solidFill>
                        </a:rPr>
                        <a:t>высокоуровневый </a:t>
                      </a: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</a:rPr>
                        <a:t>язык программирования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 </a:t>
                      </a:r>
                      <a:r>
                        <a:rPr lang="ru-RU" sz="1800" u="none" strike="noStrike" dirty="0" smtClean="0">
                          <a:solidFill>
                            <a:schemeClr val="bg1"/>
                          </a:solidFill>
                        </a:rPr>
                        <a:t>ФОРТРАН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L="81280" marR="81280" marT="40640" marB="4064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7584" y="580526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Джон Бэкус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571480"/>
            <a:ext cx="6072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ФИНАЛЬНЫЙ ТУР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2428868"/>
            <a:ext cx="7143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Руководитель проекта по созданию первого советского компьютера.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00097" y="500042"/>
          <a:ext cx="7786744" cy="2357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392"/>
                <a:gridCol w="1112392"/>
                <a:gridCol w="1112392"/>
                <a:gridCol w="1112392"/>
                <a:gridCol w="1112392"/>
                <a:gridCol w="1112392"/>
                <a:gridCol w="1112392"/>
              </a:tblGrid>
              <a:tr h="2357454"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/>
                        <a:t>Л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/>
                        <a:t>Е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/>
                        <a:t>Б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/>
                        <a:t>Е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/>
                        <a:t>Д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/>
                        <a:t>Е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/>
                        <a:t>В</a:t>
                      </a:r>
                      <a:endParaRPr lang="ru-RU" sz="7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71538" y="500042"/>
            <a:ext cx="1071570" cy="2357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500042"/>
            <a:ext cx="1071570" cy="2357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500042"/>
            <a:ext cx="1071570" cy="2357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500042"/>
            <a:ext cx="1071570" cy="2357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500042"/>
            <a:ext cx="1071570" cy="2357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572264" y="500042"/>
            <a:ext cx="1071570" cy="2357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715272" y="500042"/>
            <a:ext cx="1071570" cy="2357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85918" y="4572008"/>
            <a:ext cx="1157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marsiada.ru/files/mesm_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5869962" cy="4429156"/>
          </a:xfrm>
          <a:prstGeom prst="rect">
            <a:avLst/>
          </a:prstGeom>
          <a:noFill/>
        </p:spPr>
      </p:pic>
      <p:pic>
        <p:nvPicPr>
          <p:cNvPr id="24580" name="Picture 4" descr="http://school.xvatit.com/images/f/f7/Informatika_9_268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28604"/>
            <a:ext cx="2567005" cy="31432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67351" y="3786190"/>
            <a:ext cx="26949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/>
              <a:t>Сергей</a:t>
            </a:r>
            <a:r>
              <a:rPr lang="ru-RU" sz="2400" dirty="0"/>
              <a:t> </a:t>
            </a:r>
            <a:r>
              <a:rPr lang="ru-RU" sz="2400" dirty="0" smtClean="0"/>
              <a:t>Алексеевич</a:t>
            </a:r>
          </a:p>
          <a:p>
            <a:pPr algn="ctr"/>
            <a:r>
              <a:rPr lang="ru-RU" sz="2400" dirty="0"/>
              <a:t> </a:t>
            </a:r>
            <a:r>
              <a:rPr lang="ru-RU" sz="2400" b="1" dirty="0"/>
              <a:t>Лебедев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103674"/>
            <a:ext cx="5357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Малая электронная счетная машина </a:t>
            </a:r>
            <a:r>
              <a:rPr lang="ru-RU" sz="3600" b="1" dirty="0"/>
              <a:t>(МЭСМ)</a:t>
            </a:r>
            <a:r>
              <a:rPr lang="ru-RU" sz="36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143116"/>
            <a:ext cx="654531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ПЕРЕХОД  ХОДА</a:t>
            </a:r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1214414" y="3643314"/>
            <a:ext cx="114300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>
            <a:off x="3143240" y="3714752"/>
            <a:ext cx="135732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4857752" y="3714752"/>
            <a:ext cx="135732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rId6" action="ppaction://hlinksldjump"/>
          </p:cNvPr>
          <p:cNvSpPr/>
          <p:nvPr/>
        </p:nvSpPr>
        <p:spPr>
          <a:xfrm>
            <a:off x="6786578" y="3714752"/>
            <a:ext cx="1285884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1071546"/>
            <a:ext cx="4853651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endParaRPr lang="ru-RU" sz="20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1214414" y="3643314"/>
            <a:ext cx="114300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>
            <a:off x="3143240" y="3714752"/>
            <a:ext cx="135732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4857752" y="3714752"/>
            <a:ext cx="135732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6" action="ppaction://hlinksldjump"/>
          </p:cNvPr>
          <p:cNvSpPr/>
          <p:nvPr/>
        </p:nvSpPr>
        <p:spPr>
          <a:xfrm>
            <a:off x="6786578" y="3786190"/>
            <a:ext cx="1285884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1785926"/>
            <a:ext cx="48061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СОВЕТ ДРУГА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1214414" y="3643314"/>
            <a:ext cx="114300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>
            <a:off x="3143240" y="3714752"/>
            <a:ext cx="135732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4857752" y="3714752"/>
            <a:ext cx="135732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6" action="ppaction://hlinksldjump"/>
          </p:cNvPr>
          <p:cNvSpPr/>
          <p:nvPr/>
        </p:nvSpPr>
        <p:spPr>
          <a:xfrm>
            <a:off x="6786578" y="3786190"/>
            <a:ext cx="1285884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857232"/>
            <a:ext cx="68580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7030A0"/>
                </a:solidFill>
              </a:rPr>
              <a:t>ПОЧЕМУ КОШКИ ЛЮБЯТ ЛИЗАТЬ РУКИ ПРОГРАММИСТАМ?</a:t>
            </a:r>
            <a:endParaRPr lang="ru-RU" sz="5400" dirty="0">
              <a:solidFill>
                <a:srgbClr val="7030A0"/>
              </a:solidFill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85786" y="5429264"/>
            <a:ext cx="114300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285728"/>
            <a:ext cx="5761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Отборочный тур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1" y="1397001"/>
          <a:ext cx="6477024" cy="424657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159008"/>
                <a:gridCol w="2159008"/>
                <a:gridCol w="2159008"/>
              </a:tblGrid>
              <a:tr h="141552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</a:t>
                      </a:r>
                    </a:p>
                    <a:p>
                      <a:pPr algn="ctr"/>
                      <a:r>
                        <a:rPr lang="ru-RU" sz="3200" b="1" dirty="0" smtClean="0"/>
                        <a:t>АБВГ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2</a:t>
                      </a:r>
                    </a:p>
                    <a:p>
                      <a:pPr algn="ctr"/>
                      <a:r>
                        <a:rPr lang="ru-RU" sz="3200" b="1" dirty="0" smtClean="0"/>
                        <a:t>ДЕЖЗ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3</a:t>
                      </a:r>
                    </a:p>
                    <a:p>
                      <a:pPr algn="ctr"/>
                      <a:r>
                        <a:rPr lang="ru-RU" sz="3200" b="1" dirty="0" smtClean="0"/>
                        <a:t>ИКЛМ</a:t>
                      </a:r>
                      <a:endParaRPr lang="ru-RU" sz="3200" b="1" dirty="0"/>
                    </a:p>
                  </a:txBody>
                  <a:tcPr/>
                </a:tc>
              </a:tr>
              <a:tr h="141552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4</a:t>
                      </a:r>
                    </a:p>
                    <a:p>
                      <a:pPr algn="ctr"/>
                      <a:r>
                        <a:rPr lang="ru-RU" sz="3200" b="1" dirty="0" smtClean="0"/>
                        <a:t>НОП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5</a:t>
                      </a:r>
                    </a:p>
                    <a:p>
                      <a:pPr algn="ctr"/>
                      <a:r>
                        <a:rPr lang="ru-RU" sz="3200" b="1" dirty="0" smtClean="0"/>
                        <a:t>РСТУ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6</a:t>
                      </a:r>
                    </a:p>
                    <a:p>
                      <a:pPr algn="ctr"/>
                      <a:r>
                        <a:rPr lang="ru-RU" sz="3200" b="1" dirty="0" smtClean="0"/>
                        <a:t>ФХЦ</a:t>
                      </a:r>
                      <a:endParaRPr lang="ru-RU" sz="3200" b="1" dirty="0"/>
                    </a:p>
                  </a:txBody>
                  <a:tcPr/>
                </a:tc>
              </a:tr>
              <a:tr h="141552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7</a:t>
                      </a:r>
                    </a:p>
                    <a:p>
                      <a:pPr algn="ctr"/>
                      <a:r>
                        <a:rPr lang="ru-RU" sz="3200" b="1" dirty="0" smtClean="0"/>
                        <a:t>ЧШЩ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8</a:t>
                      </a:r>
                    </a:p>
                    <a:p>
                      <a:pPr algn="ctr"/>
                      <a:r>
                        <a:rPr lang="ru-RU" sz="3200" b="1" dirty="0" smtClean="0"/>
                        <a:t>ЬЫЪ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9</a:t>
                      </a:r>
                    </a:p>
                    <a:p>
                      <a:pPr algn="ctr"/>
                      <a:r>
                        <a:rPr lang="ru-RU" sz="3200" b="1" dirty="0" smtClean="0"/>
                        <a:t>ЭЮЯ</a:t>
                      </a:r>
                      <a:endParaRPr lang="ru-RU" sz="3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57422" y="5657671"/>
            <a:ext cx="557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/>
              <a:t>2353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643050"/>
            <a:ext cx="69294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7030A0"/>
                </a:solidFill>
              </a:rPr>
              <a:t>ЧТО ТАКОЕ ПОДМЫШКА?</a:t>
            </a:r>
            <a:endParaRPr lang="ru-RU" sz="6000" dirty="0">
              <a:solidFill>
                <a:srgbClr val="7030A0"/>
              </a:solidFill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1142976" y="4786322"/>
            <a:ext cx="114300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500174"/>
            <a:ext cx="70723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7030A0"/>
                </a:solidFill>
              </a:rPr>
              <a:t>В каждой современной школе должно быть как минимум три выхода : главный, запасной и …..</a:t>
            </a:r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3000364" y="5000636"/>
            <a:ext cx="135732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\Panasonic\elite Panaboard\elite Panaboard software\Gallery\Equipment\015_Cooler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142984"/>
            <a:ext cx="3622697" cy="3922589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857224" y="5357826"/>
            <a:ext cx="114300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Program Files\Panasonic\elite Panaboard\elite Panaboard software\Gallery\Equipment\002_Monitor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6450" y="755650"/>
            <a:ext cx="4991100" cy="5346700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857224" y="5500702"/>
            <a:ext cx="114300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Program Files\Panasonic\elite Panaboard\elite Panaboard software\Gallery\Equipment\008_Diskette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3950" y="1155700"/>
            <a:ext cx="4356100" cy="4546600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500034" y="5572140"/>
            <a:ext cx="135732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medizin.uni-tuebingen.de/uktmedia/EINRICHTUNGEN/Verwaltung/GbIT/Bild_Archiv/Schulungszentrum/R%C3%A4ume/Namensgeber+Lovelace-width-294-height-400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928670"/>
            <a:ext cx="3286148" cy="4470950"/>
          </a:xfrm>
          <a:prstGeom prst="rect">
            <a:avLst/>
          </a:prstGeom>
          <a:noFill/>
        </p:spPr>
      </p:pic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>
            <a:off x="1000100" y="5786454"/>
            <a:ext cx="114300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daddyclaxton.com/wordpress/wp-content/uploads/2010/12/blaise-pasca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571479"/>
            <a:ext cx="3714776" cy="5054117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rId4" action="ppaction://hlinksldjump"/>
          </p:cNvPr>
          <p:cNvSpPr/>
          <p:nvPr/>
        </p:nvSpPr>
        <p:spPr>
          <a:xfrm>
            <a:off x="1142976" y="5715016"/>
            <a:ext cx="135732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spielwaren-kontor24.de/media/image/f0f83430c8a136fd620062589b199d3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857232"/>
            <a:ext cx="4643470" cy="4643470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rId4" action="ppaction://hlinksldjump"/>
          </p:cNvPr>
          <p:cNvSpPr/>
          <p:nvPr/>
        </p:nvSpPr>
        <p:spPr>
          <a:xfrm>
            <a:off x="1000100" y="5786454"/>
            <a:ext cx="1285884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85786" y="5643578"/>
            <a:ext cx="135732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85852" y="1500174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Сколько бит в одном байте?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kolyan.net/uploads/forum/images/1262196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8643998" cy="2500330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1000100" y="5214950"/>
            <a:ext cx="135732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857232"/>
            <a:ext cx="403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ПЕРВЫЙ ТУР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2285992"/>
            <a:ext cx="7143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Как называлось первое счётное устройство в истории человечества?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14348" y="5500702"/>
            <a:ext cx="114300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42976" y="1357298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Переведите  2 </a:t>
            </a:r>
            <a:r>
              <a:rPr lang="ru-RU" sz="3600" dirty="0" err="1" smtClean="0"/>
              <a:t>Кбайта</a:t>
            </a:r>
            <a:r>
              <a:rPr lang="ru-RU" sz="3600" dirty="0" smtClean="0"/>
              <a:t> в байты.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allforchildren.ru/rebus/rebus11/11-0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214422"/>
            <a:ext cx="6019486" cy="3214710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1000100" y="5500702"/>
            <a:ext cx="114300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allforchildren.ru/rebus/rebus11/11-0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928670"/>
            <a:ext cx="6220601" cy="3143272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1714480" y="5214950"/>
            <a:ext cx="135732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928662" y="5357826"/>
            <a:ext cx="135732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28728" y="1571612"/>
            <a:ext cx="6000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Назовите основные цвета палитры </a:t>
            </a:r>
            <a:r>
              <a:rPr lang="en-US" sz="3600" dirty="0" smtClean="0"/>
              <a:t>RGB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allforchildren.ru/rebus/rebus11/11-00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928670"/>
            <a:ext cx="5900150" cy="3500462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785786" y="5572140"/>
            <a:ext cx="135732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allforchildren.ru/rebus/rebus11/11-00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571612"/>
            <a:ext cx="6081946" cy="2428892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1857356" y="5357826"/>
            <a:ext cx="1285884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1571604" y="5429264"/>
            <a:ext cx="1285884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571604" y="2143116"/>
            <a:ext cx="628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Какова глубина цвета , если число цветов в палитре 64.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142984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Компьютер </a:t>
            </a:r>
            <a:r>
              <a:rPr lang="ru-RU" sz="4000" b="1" dirty="0" smtClean="0">
                <a:solidFill>
                  <a:srgbClr val="7030A0"/>
                </a:solidFill>
              </a:rPr>
              <a:t>–</a:t>
            </a:r>
            <a:r>
              <a:rPr lang="ru-RU" sz="4000" dirty="0" smtClean="0">
                <a:solidFill>
                  <a:srgbClr val="7030A0"/>
                </a:solidFill>
              </a:rPr>
              <a:t> лучший друг.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1214414" y="3643314"/>
            <a:ext cx="114300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785926"/>
            <a:ext cx="778674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7030A0"/>
                </a:solidFill>
              </a:rPr>
              <a:t>Не смейся над старыми компьютерами, и твой будет стар.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1357290" y="4929198"/>
            <a:ext cx="135732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357430"/>
            <a:ext cx="79757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Компьютер памятью не испортишь.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1000100" y="4786322"/>
            <a:ext cx="135732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14414" y="357166"/>
          <a:ext cx="6619900" cy="2532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975"/>
                <a:gridCol w="1654975"/>
                <a:gridCol w="1654975"/>
                <a:gridCol w="1654975"/>
              </a:tblGrid>
              <a:tr h="2532066"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/>
                        <a:t>А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/>
                        <a:t>Б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/>
                        <a:t>А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/>
                        <a:t>К</a:t>
                      </a:r>
                      <a:endParaRPr lang="ru-RU" sz="7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59632" y="404664"/>
            <a:ext cx="1643074" cy="2500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404664"/>
            <a:ext cx="1643074" cy="2500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357166"/>
            <a:ext cx="1643074" cy="2567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86512" y="357166"/>
            <a:ext cx="1643074" cy="2567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929190" y="414338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428868"/>
            <a:ext cx="76438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Мал микропроцессор , да дорог.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500034" y="5500702"/>
            <a:ext cx="135732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285992"/>
            <a:ext cx="75009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Дарёному компьютеру в системный блок не заглядывают.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85786" y="5072074"/>
            <a:ext cx="1285884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1500174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7030A0"/>
                </a:solidFill>
              </a:rPr>
              <a:t>Информация –это …….</a:t>
            </a:r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1428728" y="4500570"/>
            <a:ext cx="114300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571612"/>
            <a:ext cx="6786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Алгоритм – это……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1428728" y="4786322"/>
            <a:ext cx="135732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285860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Назовите одну из единиц измерения информации.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1357290" y="4929198"/>
            <a:ext cx="135732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928802"/>
            <a:ext cx="70723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7030A0"/>
                </a:solidFill>
              </a:rPr>
              <a:t>Назовите один из типов алгоритмов.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1500166" y="4929198"/>
            <a:ext cx="135732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500174"/>
            <a:ext cx="7715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7030A0"/>
                </a:solidFill>
              </a:rPr>
              <a:t>Назовите одно из устройств ввода информации.</a:t>
            </a:r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857224" y="5286388"/>
            <a:ext cx="1285884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1500174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</a:rPr>
              <a:t>К какому виду устройств компьютера  относятся колонки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1214414" y="4500570"/>
            <a:ext cx="1285884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1785926"/>
            <a:ext cx="42901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 smtClean="0">
                <a:solidFill>
                  <a:srgbClr val="7030A0"/>
                </a:solidFill>
              </a:rPr>
              <a:t>ВИКЛУРАТА</a:t>
            </a: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928662" y="5000636"/>
            <a:ext cx="135732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2214554"/>
            <a:ext cx="40719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ТАКЕДИС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1285852" y="4857760"/>
            <a:ext cx="135732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85852" y="571480"/>
          <a:ext cx="6858051" cy="5286416"/>
        </p:xfrm>
        <a:graphic>
          <a:graphicData uri="http://schemas.openxmlformats.org/drawingml/2006/table">
            <a:tbl>
              <a:tblPr firstRow="1" bandRow="1"/>
              <a:tblGrid>
                <a:gridCol w="918489"/>
                <a:gridCol w="989927"/>
                <a:gridCol w="989927"/>
                <a:gridCol w="989927"/>
                <a:gridCol w="989927"/>
                <a:gridCol w="989927"/>
                <a:gridCol w="989927"/>
              </a:tblGrid>
              <a:tr h="66080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hlinkClick r:id="rId2" action="ppaction://hlinksldjump"/>
                        </a:rPr>
                        <a:t>1</a:t>
                      </a:r>
                      <a:endParaRPr lang="ru-RU" sz="2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hlinkClick r:id="rId3" action="ppaction://hlinksldjump"/>
                        </a:rPr>
                        <a:t>2</a:t>
                      </a:r>
                      <a:endParaRPr lang="ru-RU" sz="2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hlinkClick r:id="rId4" action="ppaction://hlinksldjump"/>
                        </a:rPr>
                        <a:t>3</a:t>
                      </a:r>
                      <a:endParaRPr lang="ru-RU" sz="2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hlinkClick r:id="rId5" action="ppaction://hlinksldjump"/>
                        </a:rPr>
                        <a:t>4</a:t>
                      </a:r>
                      <a:endParaRPr lang="ru-RU" sz="2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hlinkClick r:id="rId6" action="ppaction://hlinksldjump"/>
                        </a:rPr>
                        <a:t>5</a:t>
                      </a:r>
                      <a:endParaRPr lang="ru-RU" sz="2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hlinkClick r:id="rId7" action="ppaction://hlinksldjump"/>
                        </a:rPr>
                        <a:t>6</a:t>
                      </a:r>
                      <a:endParaRPr lang="ru-RU" sz="2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hlinkClick r:id="rId8" action="ppaction://hlinksldjump"/>
                        </a:rPr>
                        <a:t>7</a:t>
                      </a:r>
                      <a:endParaRPr lang="ru-RU" sz="2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6080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hlinkClick r:id="rId9" action="ppaction://hlinksldjump"/>
                        </a:rPr>
                        <a:t>8</a:t>
                      </a:r>
                      <a:endParaRPr lang="ru-RU" sz="2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hlinkClick r:id="rId10" action="ppaction://hlinksldjump"/>
                        </a:rPr>
                        <a:t>9</a:t>
                      </a:r>
                      <a:endParaRPr lang="ru-RU" sz="2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hlinkClick r:id="rId11" action="ppaction://hlinksldjump"/>
                        </a:rPr>
                        <a:t>10</a:t>
                      </a:r>
                      <a:endParaRPr lang="ru-RU" sz="2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hlinkClick r:id="rId12" action="ppaction://hlinksldjump"/>
                        </a:rPr>
                        <a:t>11</a:t>
                      </a:r>
                      <a:endParaRPr lang="ru-RU" sz="2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hlinkClick r:id="rId13" action="ppaction://hlinksldjump"/>
                        </a:rPr>
                        <a:t>12</a:t>
                      </a:r>
                      <a:endParaRPr lang="ru-RU" sz="2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hlinkClick r:id="rId4" action="ppaction://hlinksldjump"/>
                        </a:rPr>
                        <a:t>13</a:t>
                      </a:r>
                      <a:endParaRPr lang="ru-RU" sz="2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hlinkClick r:id="rId14" action="ppaction://hlinksldjump"/>
                        </a:rPr>
                        <a:t>14</a:t>
                      </a:r>
                      <a:endParaRPr lang="ru-RU" sz="2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6080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hlinkClick r:id="rId15" action="ppaction://hlinksldjump"/>
                        </a:rPr>
                        <a:t>15</a:t>
                      </a:r>
                      <a:endParaRPr lang="ru-RU" sz="2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hlinkClick r:id="rId16" action="ppaction://hlinksldjump"/>
                        </a:rPr>
                        <a:t>16</a:t>
                      </a:r>
                      <a:endParaRPr lang="ru-RU" sz="2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hlinkClick r:id="rId4" action="ppaction://hlinksldjump"/>
                        </a:rPr>
                        <a:t>17</a:t>
                      </a:r>
                      <a:endParaRPr lang="ru-RU" sz="2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hlinkClick r:id="rId17" action="ppaction://hlinksldjump"/>
                        </a:rPr>
                        <a:t>18</a:t>
                      </a:r>
                      <a:endParaRPr lang="ru-RU" sz="2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hlinkClick r:id="rId11" action="ppaction://hlinksldjump"/>
                        </a:rPr>
                        <a:t>19</a:t>
                      </a:r>
                      <a:endParaRPr lang="ru-RU" sz="2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hlinkClick r:id="rId18" action="ppaction://hlinksldjump"/>
                        </a:rPr>
                        <a:t>20</a:t>
                      </a:r>
                      <a:endParaRPr lang="ru-RU" sz="2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hlinkClick r:id="rId19" action="ppaction://hlinksldjump"/>
                        </a:rPr>
                        <a:t>21</a:t>
                      </a:r>
                      <a:endParaRPr lang="ru-RU" sz="2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6080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hlinkClick r:id="rId11" action="ppaction://hlinksldjump"/>
                        </a:rPr>
                        <a:t>22</a:t>
                      </a:r>
                      <a:endParaRPr lang="ru-RU" sz="2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hlinkClick r:id="rId20" action="ppaction://hlinksldjump"/>
                        </a:rPr>
                        <a:t>23</a:t>
                      </a:r>
                      <a:endParaRPr lang="ru-RU" sz="2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hlinkClick r:id="rId6" action="ppaction://hlinksldjump"/>
                        </a:rPr>
                        <a:t>24</a:t>
                      </a:r>
                      <a:endParaRPr lang="ru-RU" sz="2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hlinkClick r:id="rId21" action="ppaction://hlinksldjump"/>
                        </a:rPr>
                        <a:t>25</a:t>
                      </a:r>
                      <a:endParaRPr lang="ru-RU" sz="2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hlinkClick r:id="rId22" action="ppaction://hlinksldjump"/>
                        </a:rPr>
                        <a:t>26</a:t>
                      </a:r>
                      <a:endParaRPr lang="ru-RU" sz="2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hlinkClick r:id="rId4" action="ppaction://hlinksldjump"/>
                        </a:rPr>
                        <a:t>27</a:t>
                      </a:r>
                      <a:endParaRPr lang="ru-RU" sz="2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hlinkClick r:id="rId23" action="ppaction://hlinksldjump"/>
                        </a:rPr>
                        <a:t>28</a:t>
                      </a:r>
                      <a:endParaRPr lang="ru-RU" sz="2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6080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hlinkClick r:id="rId24" action="ppaction://hlinksldjump"/>
                        </a:rPr>
                        <a:t>29</a:t>
                      </a:r>
                      <a:endParaRPr lang="ru-RU" sz="2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hlinkClick r:id="rId25" action="ppaction://hlinksldjump"/>
                        </a:rPr>
                        <a:t>30</a:t>
                      </a:r>
                      <a:endParaRPr lang="ru-RU" sz="2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hlinkClick r:id="rId26" action="ppaction://hlinksldjump"/>
                        </a:rPr>
                        <a:t>31</a:t>
                      </a:r>
                      <a:endParaRPr lang="ru-RU" sz="2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hlinkClick r:id="rId4" action="ppaction://hlinksldjump"/>
                        </a:rPr>
                        <a:t>32</a:t>
                      </a:r>
                      <a:endParaRPr lang="ru-RU" sz="2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hlinkClick r:id="rId27" action="ppaction://hlinksldjump"/>
                        </a:rPr>
                        <a:t>33</a:t>
                      </a:r>
                      <a:endParaRPr lang="ru-RU" sz="2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hlinkClick r:id="rId28" action="ppaction://hlinksldjump"/>
                        </a:rPr>
                        <a:t>34</a:t>
                      </a:r>
                      <a:endParaRPr lang="ru-RU" sz="2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hlinkClick r:id="rId11" action="ppaction://hlinksldjump"/>
                        </a:rPr>
                        <a:t>35</a:t>
                      </a:r>
                      <a:endParaRPr lang="ru-RU" sz="2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66080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hlinkClick r:id="rId29" action="ppaction://hlinksldjump"/>
                        </a:rPr>
                        <a:t>36</a:t>
                      </a:r>
                      <a:endParaRPr lang="ru-RU" sz="2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hlinkClick r:id="rId11" action="ppaction://hlinksldjump"/>
                        </a:rPr>
                        <a:t>37</a:t>
                      </a:r>
                      <a:endParaRPr lang="ru-RU" sz="2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hlinkClick r:id="rId30" action="ppaction://hlinksldjump"/>
                        </a:rPr>
                        <a:t>38</a:t>
                      </a:r>
                      <a:endParaRPr lang="ru-RU" sz="2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hlinkClick r:id="rId6" action="ppaction://hlinksldjump"/>
                        </a:rPr>
                        <a:t>39</a:t>
                      </a:r>
                      <a:endParaRPr lang="ru-RU" sz="2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hlinkClick r:id="rId31" action="ppaction://hlinksldjump"/>
                        </a:rPr>
                        <a:t>40</a:t>
                      </a:r>
                      <a:endParaRPr lang="ru-RU" sz="2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hlinkClick r:id="rId4" action="ppaction://hlinksldjump"/>
                        </a:rPr>
                        <a:t>41</a:t>
                      </a:r>
                      <a:endParaRPr lang="ru-RU" sz="2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hlinkClick r:id="rId32" action="ppaction://hlinksldjump"/>
                        </a:rPr>
                        <a:t>42</a:t>
                      </a:r>
                      <a:endParaRPr lang="ru-RU" sz="2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66080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hlinkClick r:id="rId33" action="ppaction://hlinksldjump"/>
                        </a:rPr>
                        <a:t>43</a:t>
                      </a:r>
                      <a:endParaRPr lang="ru-RU" sz="2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hlinkClick r:id="rId4" action="ppaction://hlinksldjump"/>
                        </a:rPr>
                        <a:t>44</a:t>
                      </a:r>
                      <a:endParaRPr lang="ru-RU" sz="2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hlinkClick r:id="rId34" action="ppaction://hlinksldjump"/>
                        </a:rPr>
                        <a:t>45</a:t>
                      </a:r>
                      <a:endParaRPr lang="ru-RU" sz="2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hlinkClick r:id="rId35" action="ppaction://hlinksldjump"/>
                        </a:rPr>
                        <a:t>46</a:t>
                      </a:r>
                      <a:endParaRPr lang="ru-RU" sz="2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hlinkClick r:id="rId11" action="ppaction://hlinksldjump"/>
                        </a:rPr>
                        <a:t>47</a:t>
                      </a:r>
                      <a:endParaRPr lang="ru-RU" sz="2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hlinkClick r:id="rId36" action="ppaction://hlinksldjump"/>
                        </a:rPr>
                        <a:t>48</a:t>
                      </a:r>
                      <a:endParaRPr lang="ru-RU" sz="2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hlinkClick r:id="rId37" action="ppaction://hlinksldjump"/>
                        </a:rPr>
                        <a:t>49</a:t>
                      </a:r>
                      <a:endParaRPr lang="ru-RU" sz="2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6080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hlinkClick r:id="rId38" action="ppaction://hlinksldjump"/>
                        </a:rPr>
                        <a:t>50</a:t>
                      </a:r>
                      <a:endParaRPr lang="ru-RU" sz="2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hlinkClick r:id="rId39" action="ppaction://hlinksldjump"/>
                        </a:rPr>
                        <a:t>51</a:t>
                      </a:r>
                      <a:endParaRPr lang="ru-RU" sz="2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hlinkClick r:id="rId40" action="ppaction://hlinksldjump"/>
                        </a:rPr>
                        <a:t>52</a:t>
                      </a:r>
                      <a:endParaRPr lang="ru-RU" sz="2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hlinkClick r:id="rId11" action="ppaction://hlinksldjump"/>
                        </a:rPr>
                        <a:t>53</a:t>
                      </a:r>
                      <a:endParaRPr lang="ru-RU" sz="2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hlinkClick r:id="rId40" action="ppaction://hlinksldjump"/>
                        </a:rPr>
                        <a:t>54</a:t>
                      </a:r>
                      <a:endParaRPr lang="ru-RU" sz="2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hlinkClick r:id="rId6" action="ppaction://hlinksldjump"/>
                        </a:rPr>
                        <a:t>55</a:t>
                      </a:r>
                      <a:endParaRPr lang="ru-RU" sz="2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hlinkClick r:id="rId41" action="ppaction://hlinksldjump"/>
                        </a:rPr>
                        <a:t>56</a:t>
                      </a:r>
                      <a:endParaRPr lang="ru-RU" sz="2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5949280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3" action="ppaction://hlinksldjump"/>
              </a:rPr>
              <a:t>Первый тур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5949280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42" action="ppaction://hlinksldjump"/>
              </a:rPr>
              <a:t>Второй </a:t>
            </a:r>
          </a:p>
          <a:p>
            <a:pPr algn="ctr"/>
            <a:r>
              <a:rPr lang="ru-RU" dirty="0" smtClean="0">
                <a:hlinkClick r:id="rId42" action="ppaction://hlinksldjump"/>
              </a:rPr>
              <a:t>тур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635896" y="5949280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43" action="ppaction://hlinksldjump"/>
              </a:rPr>
              <a:t>Третий тур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436096" y="602128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4" action="ppaction://hlinksldjump"/>
              </a:rPr>
              <a:t>ФИНАЛ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092280" y="602128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5" action="ppaction://hlinksldjump"/>
              </a:rPr>
              <a:t>ДОП 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54" y="2214554"/>
            <a:ext cx="29254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ММЕДО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571472" y="5143512"/>
            <a:ext cx="135732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1357298"/>
            <a:ext cx="56460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Перечислите основные 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свойства алгоритма.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1357290" y="4929198"/>
            <a:ext cx="1285884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2285992"/>
            <a:ext cx="42069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СОРЦЕСПРО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1428728" y="4857760"/>
            <a:ext cx="1285884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000240"/>
            <a:ext cx="803752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Найдите мощность алфавита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В котором информационный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 вес одного символа равен 5 битам.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1428728" y="4572008"/>
            <a:ext cx="1714512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20002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ТЕРПНИР.  </a:t>
            </a:r>
            <a:br>
              <a:rPr lang="ru-RU" sz="6000" b="1" dirty="0" smtClean="0">
                <a:solidFill>
                  <a:srgbClr val="7030A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1428728" y="4572008"/>
            <a:ext cx="1714512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071546"/>
            <a:ext cx="65008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7030A0"/>
                </a:solidFill>
              </a:rPr>
              <a:t>Главный компьютер в сети</a:t>
            </a:r>
            <a:endParaRPr lang="ru-RU" sz="6000" dirty="0">
              <a:solidFill>
                <a:srgbClr val="7030A0"/>
              </a:solidFill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642910" y="5786454"/>
            <a:ext cx="135732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071546"/>
            <a:ext cx="7715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7030A0"/>
                </a:solidFill>
              </a:rPr>
              <a:t>Печатающее устройство</a:t>
            </a:r>
            <a:endParaRPr lang="ru-RU" sz="6000" dirty="0">
              <a:solidFill>
                <a:srgbClr val="7030A0"/>
              </a:solidFill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1785918" y="5072074"/>
            <a:ext cx="1285884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1428736"/>
            <a:ext cx="6429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Область экрана в которой происходит работа с приложениями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1428728" y="4572008"/>
            <a:ext cx="1714512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928802"/>
            <a:ext cx="64294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7030A0"/>
                </a:solidFill>
              </a:rPr>
              <a:t>Специальная папка, в которую переносятся все удалённые пользователем другие папки и файлы 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1071538" y="5500702"/>
            <a:ext cx="1714512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142984"/>
            <a:ext cx="7072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МИНИМАЛЬНЫЙ ЭЛЕМЕНТ ГРАФИЧЕСКОГО ИЗОБРАЖЕНИЯ.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1428728" y="4572008"/>
            <a:ext cx="1714512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7-tub-ru.yandex.net/i?id=261254559-39-72&amp;n=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571480"/>
            <a:ext cx="6715172" cy="4499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1714488"/>
            <a:ext cx="6429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Приказ исполнителю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1428728" y="4572008"/>
            <a:ext cx="1714512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1397000"/>
          <a:ext cx="6096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2" action="ppaction://hlinksldjump"/>
                        </a:rPr>
                        <a:t>57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3" action="ppaction://hlinksldjump"/>
                        </a:rPr>
                        <a:t>58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4" action="ppaction://hlinksldjump"/>
                        </a:rPr>
                        <a:t>59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5" action="ppaction://hlinksldjump"/>
                        </a:rPr>
                        <a:t>60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6" action="ppaction://hlinksldjump"/>
                        </a:rPr>
                        <a:t>61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7" action="ppaction://hlinksldjump"/>
                        </a:rPr>
                        <a:t>62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Стрелка вправо 2">
            <a:hlinkClick r:id="rId8" action="ppaction://hlinksldjump"/>
          </p:cNvPr>
          <p:cNvSpPr/>
          <p:nvPr/>
        </p:nvSpPr>
        <p:spPr>
          <a:xfrm>
            <a:off x="1214414" y="3643314"/>
            <a:ext cx="114300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>
            <a:hlinkClick r:id="rId9" action="ppaction://hlinksldjump"/>
          </p:cNvPr>
          <p:cNvSpPr/>
          <p:nvPr/>
        </p:nvSpPr>
        <p:spPr>
          <a:xfrm>
            <a:off x="3143240" y="3714752"/>
            <a:ext cx="135732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10" action="ppaction://hlinksldjump"/>
          </p:cNvPr>
          <p:cNvSpPr/>
          <p:nvPr/>
        </p:nvSpPr>
        <p:spPr>
          <a:xfrm>
            <a:off x="4857752" y="3714752"/>
            <a:ext cx="135732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rId10" action="ppaction://hlinksldjump"/>
          </p:cNvPr>
          <p:cNvSpPr/>
          <p:nvPr/>
        </p:nvSpPr>
        <p:spPr>
          <a:xfrm>
            <a:off x="6643702" y="3786190"/>
            <a:ext cx="135732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500042"/>
            <a:ext cx="38976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ВТОРОЙ ТУР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714488"/>
            <a:ext cx="78581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Носитель </a:t>
            </a:r>
            <a:r>
              <a:rPr lang="ru-RU" sz="4000" dirty="0">
                <a:solidFill>
                  <a:schemeClr val="accent4">
                    <a:lumMod val="50000"/>
                  </a:schemeClr>
                </a:solidFill>
              </a:rPr>
              <a:t>информации, предназначенный для использования в системах автоматической обработки данных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500042"/>
          <a:ext cx="8429650" cy="238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965"/>
                <a:gridCol w="842965"/>
                <a:gridCol w="842965"/>
                <a:gridCol w="842965"/>
                <a:gridCol w="842965"/>
                <a:gridCol w="842965"/>
                <a:gridCol w="842965"/>
                <a:gridCol w="842965"/>
                <a:gridCol w="842965"/>
                <a:gridCol w="842965"/>
              </a:tblGrid>
              <a:tr h="2389190">
                <a:tc>
                  <a:txBody>
                    <a:bodyPr/>
                    <a:lstStyle/>
                    <a:p>
                      <a:r>
                        <a:rPr lang="ru-RU" sz="7200" dirty="0" smtClean="0"/>
                        <a:t>П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200" dirty="0" smtClean="0"/>
                        <a:t>Е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200" dirty="0" smtClean="0"/>
                        <a:t>Р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200" dirty="0" smtClean="0"/>
                        <a:t>Ф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200" dirty="0" smtClean="0"/>
                        <a:t>О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200" dirty="0" smtClean="0"/>
                        <a:t>К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200" dirty="0" smtClean="0"/>
                        <a:t>А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200" dirty="0" smtClean="0"/>
                        <a:t>Р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200" dirty="0" smtClean="0"/>
                        <a:t>Т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200" dirty="0" smtClean="0"/>
                        <a:t>А</a:t>
                      </a:r>
                      <a:endParaRPr lang="ru-RU" sz="7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28596" y="571480"/>
            <a:ext cx="714380" cy="228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571480"/>
            <a:ext cx="714380" cy="228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571480"/>
            <a:ext cx="714380" cy="228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571480"/>
            <a:ext cx="714380" cy="228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571480"/>
            <a:ext cx="714380" cy="228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00694" y="571480"/>
            <a:ext cx="714380" cy="228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215074" y="571480"/>
            <a:ext cx="714380" cy="228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143768" y="571480"/>
            <a:ext cx="714380" cy="228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001024" y="571480"/>
            <a:ext cx="714380" cy="228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85852" y="571480"/>
            <a:ext cx="714380" cy="228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928926" y="464344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ile:Punch-card-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9402" y="0"/>
            <a:ext cx="7324598" cy="3214686"/>
          </a:xfrm>
          <a:prstGeom prst="rect">
            <a:avLst/>
          </a:prstGeom>
          <a:noFill/>
        </p:spPr>
      </p:pic>
      <p:pic>
        <p:nvPicPr>
          <p:cNvPr id="19460" name="Picture 4" descr="http://www.computescotland.com/images/EfVlPmeK4Y2B6oYEnMl10e30b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19424"/>
            <a:ext cx="4829175" cy="3838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362</TotalTime>
  <Words>453</Words>
  <Application>Microsoft Office PowerPoint</Application>
  <PresentationFormat>Экран (4:3)</PresentationFormat>
  <Paragraphs>193</Paragraphs>
  <Slides>61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Красильникова</dc:creator>
  <cp:lastModifiedBy>Красильникова</cp:lastModifiedBy>
  <cp:revision>38</cp:revision>
  <dcterms:created xsi:type="dcterms:W3CDTF">2014-04-08T19:51:51Z</dcterms:created>
  <dcterms:modified xsi:type="dcterms:W3CDTF">2015-03-13T15:35:15Z</dcterms:modified>
</cp:coreProperties>
</file>