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76" r:id="rId3"/>
    <p:sldId id="257" r:id="rId4"/>
    <p:sldId id="269" r:id="rId5"/>
    <p:sldId id="272" r:id="rId6"/>
    <p:sldId id="267" r:id="rId7"/>
    <p:sldId id="266" r:id="rId8"/>
    <p:sldId id="270" r:id="rId9"/>
    <p:sldId id="268" r:id="rId10"/>
    <p:sldId id="275" r:id="rId11"/>
    <p:sldId id="259" r:id="rId12"/>
    <p:sldId id="265" r:id="rId13"/>
    <p:sldId id="273" r:id="rId14"/>
    <p:sldId id="274" r:id="rId15"/>
    <p:sldId id="277"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953735"/>
    <a:srgbClr val="FF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Средний стиль 3 - акцент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18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FC4253-11DB-4E42-8857-D463AC5204F6}" type="datetimeFigureOut">
              <a:rPr lang="ru-RU" smtClean="0"/>
              <a:pPr/>
              <a:t>13.04.2015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ACEEC8-BB40-44CA-BF3D-AEA1BAAB4B7A}" type="slidenum">
              <a:rPr lang="ru-RU" smtClean="0"/>
              <a:pPr/>
              <a:t>‹#›</a:t>
            </a:fld>
            <a:endParaRPr lang="ru-RU"/>
          </a:p>
        </p:txBody>
      </p:sp>
    </p:spTree>
    <p:extLst>
      <p:ext uri="{BB962C8B-B14F-4D97-AF65-F5344CB8AC3E}">
        <p14:creationId xmlns:p14="http://schemas.microsoft.com/office/powerpoint/2010/main" xmlns="" val="3241930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26B3AC-97FC-4D91-9000-C59B0E5F2617}" type="datetimeFigureOut">
              <a:rPr lang="ru-RU" smtClean="0"/>
              <a:pPr/>
              <a:t>13.04.2015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C37FCE-F867-4395-8DE7-0CBAA8201A7F}" type="slidenum">
              <a:rPr lang="ru-RU" smtClean="0"/>
              <a:pPr/>
              <a:t>‹#›</a:t>
            </a:fld>
            <a:endParaRPr lang="ru-RU"/>
          </a:p>
        </p:txBody>
      </p:sp>
    </p:spTree>
  </p:cSld>
  <p:clrMapOvr>
    <a:masterClrMapping/>
  </p:clrMapOvr>
  <p:transition spd="slow">
    <p:wheel/>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26B3AC-97FC-4D91-9000-C59B0E5F2617}" type="datetimeFigureOut">
              <a:rPr lang="ru-RU" smtClean="0"/>
              <a:pPr/>
              <a:t>13.04.2015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37FCE-F867-4395-8DE7-0CBAA8201A7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heel/>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24.gif"/><Relationship Id="rId2" Type="http://schemas.openxmlformats.org/officeDocument/2006/relationships/image" Target="../media/image23.png"/><Relationship Id="rId1" Type="http://schemas.openxmlformats.org/officeDocument/2006/relationships/slideLayout" Target="../slideLayouts/slideLayout1.xml"/><Relationship Id="rId5" Type="http://schemas.openxmlformats.org/officeDocument/2006/relationships/image" Target="../media/image26.jpeg"/><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5.xml"/><Relationship Id="rId4" Type="http://schemas.openxmlformats.org/officeDocument/2006/relationships/image" Target="../media/image29.jpeg"/></Relationships>
</file>

<file path=ppt/slides/_rels/slide12.xml.rels><?xml version="1.0" encoding="UTF-8" standalone="yes"?>
<Relationships xmlns="http://schemas.openxmlformats.org/package/2006/relationships"><Relationship Id="rId3" Type="http://schemas.openxmlformats.org/officeDocument/2006/relationships/image" Target="../media/image31.gif"/><Relationship Id="rId2" Type="http://schemas.openxmlformats.org/officeDocument/2006/relationships/image" Target="../media/image30.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image" Target="../media/image38.jpeg"/><Relationship Id="rId3" Type="http://schemas.openxmlformats.org/officeDocument/2006/relationships/image" Target="../media/image33.jpeg"/><Relationship Id="rId7" Type="http://schemas.openxmlformats.org/officeDocument/2006/relationships/image" Target="../media/image37.jpeg"/><Relationship Id="rId2" Type="http://schemas.openxmlformats.org/officeDocument/2006/relationships/image" Target="../media/image32.gif"/><Relationship Id="rId1" Type="http://schemas.openxmlformats.org/officeDocument/2006/relationships/slideLayout" Target="../slideLayouts/slideLayout5.xml"/><Relationship Id="rId6" Type="http://schemas.openxmlformats.org/officeDocument/2006/relationships/image" Target="../media/image36.gif"/><Relationship Id="rId5" Type="http://schemas.openxmlformats.org/officeDocument/2006/relationships/image" Target="../media/image35.gif"/><Relationship Id="rId4" Type="http://schemas.openxmlformats.org/officeDocument/2006/relationships/image" Target="../media/image34.jpeg"/></Relationships>
</file>

<file path=ppt/slides/_rels/slide14.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jpeg"/><Relationship Id="rId7" Type="http://schemas.openxmlformats.org/officeDocument/2006/relationships/image" Target="../media/image44.jpeg"/><Relationship Id="rId12" Type="http://schemas.openxmlformats.org/officeDocument/2006/relationships/image" Target="../media/image49.gif"/><Relationship Id="rId2" Type="http://schemas.openxmlformats.org/officeDocument/2006/relationships/image" Target="../media/image39.jpeg"/><Relationship Id="rId1" Type="http://schemas.openxmlformats.org/officeDocument/2006/relationships/slideLayout" Target="../slideLayouts/slideLayout6.xml"/><Relationship Id="rId6" Type="http://schemas.openxmlformats.org/officeDocument/2006/relationships/image" Target="../media/image43.jpeg"/><Relationship Id="rId11" Type="http://schemas.openxmlformats.org/officeDocument/2006/relationships/image" Target="../media/image48.wmf"/><Relationship Id="rId5" Type="http://schemas.openxmlformats.org/officeDocument/2006/relationships/image" Target="../media/image42.png"/><Relationship Id="rId10" Type="http://schemas.openxmlformats.org/officeDocument/2006/relationships/image" Target="../media/image47.wmf"/><Relationship Id="rId4" Type="http://schemas.openxmlformats.org/officeDocument/2006/relationships/image" Target="../media/image41.jpeg"/><Relationship Id="rId9" Type="http://schemas.openxmlformats.org/officeDocument/2006/relationships/image" Target="../media/image46.wmf"/></Relationships>
</file>

<file path=ppt/slides/_rels/slide15.xml.rels><?xml version="1.0" encoding="UTF-8" standalone="yes"?>
<Relationships xmlns="http://schemas.openxmlformats.org/package/2006/relationships"><Relationship Id="rId2" Type="http://schemas.openxmlformats.org/officeDocument/2006/relationships/image" Target="../media/image5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5984" y="2285992"/>
            <a:ext cx="4000528" cy="1928826"/>
          </a:xfrm>
        </p:spPr>
        <p:txBody>
          <a:bodyPr>
            <a:normAutofit/>
          </a:bodyPr>
          <a:lstStyle/>
          <a:p>
            <a:r>
              <a:rPr lang="en-US" sz="7200" b="1" i="1" u="sng" smtClean="0">
                <a:solidFill>
                  <a:srgbClr val="FF0000"/>
                </a:solidFill>
                <a:effectLst>
                  <a:outerShdw blurRad="38100" dist="38100" dir="2700000" algn="tl">
                    <a:srgbClr val="000000">
                      <a:alpha val="43137"/>
                    </a:srgbClr>
                  </a:outerShdw>
                </a:effectLst>
                <a:cs typeface="Aharoni" pitchFamily="2" charset="-79"/>
              </a:rPr>
              <a:t>SEASONS</a:t>
            </a:r>
            <a:endParaRPr lang="ru-RU" sz="7200" b="1" i="1" u="sng">
              <a:solidFill>
                <a:srgbClr val="FF0000"/>
              </a:solidFill>
              <a:effectLst>
                <a:outerShdw blurRad="38100" dist="38100" dir="2700000" algn="tl">
                  <a:srgbClr val="000000">
                    <a:alpha val="43137"/>
                  </a:srgbClr>
                </a:outerShdw>
              </a:effectLst>
              <a:cs typeface="Aharoni" pitchFamily="2" charset="-79"/>
            </a:endParaRPr>
          </a:p>
        </p:txBody>
      </p:sp>
      <p:sp>
        <p:nvSpPr>
          <p:cNvPr id="3" name="Подзаголовок 2"/>
          <p:cNvSpPr>
            <a:spLocks noGrp="1"/>
          </p:cNvSpPr>
          <p:nvPr>
            <p:ph type="subTitle" idx="1"/>
          </p:nvPr>
        </p:nvSpPr>
        <p:spPr>
          <a:xfrm>
            <a:off x="1371600" y="4357694"/>
            <a:ext cx="6400800" cy="2000264"/>
          </a:xfrm>
        </p:spPr>
        <p:txBody>
          <a:bodyPr/>
          <a:lstStyle/>
          <a:p>
            <a:r>
              <a:rPr lang="ru-RU" b="1" i="1" smtClean="0">
                <a:solidFill>
                  <a:schemeClr val="accent1">
                    <a:lumMod val="75000"/>
                  </a:schemeClr>
                </a:solidFill>
              </a:rPr>
              <a:t>Презентацию подготовила </a:t>
            </a:r>
            <a:r>
              <a:rPr lang="ru-RU" b="1" i="1" smtClean="0">
                <a:solidFill>
                  <a:schemeClr val="accent2">
                    <a:lumMod val="75000"/>
                  </a:schemeClr>
                </a:solidFill>
              </a:rPr>
              <a:t>Бельтюкова И.С.,   </a:t>
            </a:r>
          </a:p>
          <a:p>
            <a:r>
              <a:rPr lang="ru-RU" b="1" i="1" smtClean="0">
                <a:solidFill>
                  <a:schemeClr val="accent3">
                    <a:lumMod val="75000"/>
                  </a:schemeClr>
                </a:solidFill>
              </a:rPr>
              <a:t>учитель ГБОУ СОШ №72</a:t>
            </a:r>
            <a:endParaRPr lang="ru-RU" b="1" i="1">
              <a:solidFill>
                <a:schemeClr val="accent3">
                  <a:lumMod val="75000"/>
                </a:schemeClr>
              </a:solidFill>
            </a:endParaRPr>
          </a:p>
        </p:txBody>
      </p:sp>
      <p:pic>
        <p:nvPicPr>
          <p:cNvPr id="1026" name="Picture 2" descr="C:\Users\user\AppData\Local\Microsoft\Windows\Temporary Internet Files\Content.IE5\M5VZKJLL\MC900444923[1].jpg"/>
          <p:cNvPicPr>
            <a:picLocks noChangeAspect="1" noChangeArrowheads="1"/>
          </p:cNvPicPr>
          <p:nvPr/>
        </p:nvPicPr>
        <p:blipFill>
          <a:blip r:embed="rId2" cstate="email"/>
          <a:srcRect/>
          <a:stretch>
            <a:fillRect/>
          </a:stretch>
        </p:blipFill>
        <p:spPr bwMode="auto">
          <a:xfrm>
            <a:off x="3500430" y="306158"/>
            <a:ext cx="2071702" cy="2046895"/>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027" name="Picture 3" descr="C:\Program Files\Microsoft Office\MEDIA\CAGCAT10\j0298897.wmf"/>
          <p:cNvPicPr>
            <a:picLocks noChangeAspect="1" noChangeArrowheads="1"/>
          </p:cNvPicPr>
          <p:nvPr/>
        </p:nvPicPr>
        <p:blipFill>
          <a:blip r:embed="rId3" cstate="email">
            <a:duotone>
              <a:prstClr val="black"/>
              <a:srgbClr val="FFFF00">
                <a:tint val="45000"/>
                <a:satMod val="400000"/>
              </a:srgbClr>
            </a:duotone>
          </a:blip>
          <a:srcRect/>
          <a:stretch>
            <a:fillRect/>
          </a:stretch>
        </p:blipFill>
        <p:spPr bwMode="auto">
          <a:xfrm>
            <a:off x="6715140" y="428604"/>
            <a:ext cx="1635706" cy="142876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028" name="Picture 4" descr="C:\Program Files\Microsoft Office\MEDIA\CAGCAT10\j0299587.wmf"/>
          <p:cNvPicPr>
            <a:picLocks noChangeAspect="1" noChangeArrowheads="1"/>
          </p:cNvPicPr>
          <p:nvPr/>
        </p:nvPicPr>
        <p:blipFill>
          <a:blip r:embed="rId4" cstate="email"/>
          <a:srcRect/>
          <a:stretch>
            <a:fillRect/>
          </a:stretch>
        </p:blipFill>
        <p:spPr bwMode="auto">
          <a:xfrm>
            <a:off x="1357290" y="428962"/>
            <a:ext cx="1357322" cy="1353928"/>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029" name="Picture 5" descr="C:\Users\user\AppData\Local\Microsoft\Windows\Temporary Internet Files\Content.IE5\LE4RFXUV\MC900212695[1].wmf"/>
          <p:cNvPicPr>
            <a:picLocks noChangeAspect="1" noChangeArrowheads="1"/>
          </p:cNvPicPr>
          <p:nvPr/>
        </p:nvPicPr>
        <p:blipFill>
          <a:blip r:embed="rId5" cstate="email"/>
          <a:srcRect/>
          <a:stretch>
            <a:fillRect/>
          </a:stretch>
        </p:blipFill>
        <p:spPr bwMode="auto">
          <a:xfrm>
            <a:off x="7072330" y="2428868"/>
            <a:ext cx="1458954" cy="1357321"/>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030" name="Picture 6" descr="C:\Users\user\AppData\Local\Microsoft\Windows\Temporary Internet Files\Content.IE5\V667QF6W\MC900227914[1].wmf"/>
          <p:cNvPicPr>
            <a:picLocks noChangeAspect="1" noChangeArrowheads="1"/>
          </p:cNvPicPr>
          <p:nvPr/>
        </p:nvPicPr>
        <p:blipFill>
          <a:blip r:embed="rId6" cstate="email"/>
          <a:srcRect/>
          <a:stretch>
            <a:fillRect/>
          </a:stretch>
        </p:blipFill>
        <p:spPr bwMode="auto">
          <a:xfrm>
            <a:off x="500034" y="2214554"/>
            <a:ext cx="1424556" cy="201812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30" presetClass="entr" presetSubtype="0" fill="hold" nodeType="afterEffect">
                                  <p:stCondLst>
                                    <p:cond delay="0"/>
                                  </p:stCondLst>
                                  <p:childTnLst>
                                    <p:set>
                                      <p:cBhvr>
                                        <p:cTn id="13" dur="1" fill="hold">
                                          <p:stCondLst>
                                            <p:cond delay="0"/>
                                          </p:stCondLst>
                                        </p:cTn>
                                        <p:tgtEl>
                                          <p:spTgt spid="1027"/>
                                        </p:tgtEl>
                                        <p:attrNameLst>
                                          <p:attrName>style.visibility</p:attrName>
                                        </p:attrNameLst>
                                      </p:cBhvr>
                                      <p:to>
                                        <p:strVal val="visible"/>
                                      </p:to>
                                    </p:set>
                                    <p:animEffect transition="in" filter="fade">
                                      <p:cBhvr>
                                        <p:cTn id="14" dur="2400" decel="100000"/>
                                        <p:tgtEl>
                                          <p:spTgt spid="1027"/>
                                        </p:tgtEl>
                                      </p:cBhvr>
                                    </p:animEffect>
                                    <p:anim calcmode="lin" valueType="num">
                                      <p:cBhvr>
                                        <p:cTn id="15" dur="2400" decel="100000" fill="hold"/>
                                        <p:tgtEl>
                                          <p:spTgt spid="1027"/>
                                        </p:tgtEl>
                                        <p:attrNameLst>
                                          <p:attrName>style.rotation</p:attrName>
                                        </p:attrNameLst>
                                      </p:cBhvr>
                                      <p:tavLst>
                                        <p:tav tm="0">
                                          <p:val>
                                            <p:fltVal val="-90"/>
                                          </p:val>
                                        </p:tav>
                                        <p:tav tm="100000">
                                          <p:val>
                                            <p:fltVal val="0"/>
                                          </p:val>
                                        </p:tav>
                                      </p:tavLst>
                                    </p:anim>
                                    <p:anim calcmode="lin" valueType="num">
                                      <p:cBhvr>
                                        <p:cTn id="16" dur="2400" decel="100000" fill="hold"/>
                                        <p:tgtEl>
                                          <p:spTgt spid="1027"/>
                                        </p:tgtEl>
                                        <p:attrNameLst>
                                          <p:attrName>ppt_x</p:attrName>
                                        </p:attrNameLst>
                                      </p:cBhvr>
                                      <p:tavLst>
                                        <p:tav tm="0">
                                          <p:val>
                                            <p:strVal val="#ppt_x+0.4"/>
                                          </p:val>
                                        </p:tav>
                                        <p:tav tm="100000">
                                          <p:val>
                                            <p:strVal val="#ppt_x-0.05"/>
                                          </p:val>
                                        </p:tav>
                                      </p:tavLst>
                                    </p:anim>
                                    <p:anim calcmode="lin" valueType="num">
                                      <p:cBhvr>
                                        <p:cTn id="17" dur="2400" decel="100000" fill="hold"/>
                                        <p:tgtEl>
                                          <p:spTgt spid="1027"/>
                                        </p:tgtEl>
                                        <p:attrNameLst>
                                          <p:attrName>ppt_y</p:attrName>
                                        </p:attrNameLst>
                                      </p:cBhvr>
                                      <p:tavLst>
                                        <p:tav tm="0">
                                          <p:val>
                                            <p:strVal val="#ppt_y-0.4"/>
                                          </p:val>
                                        </p:tav>
                                        <p:tav tm="100000">
                                          <p:val>
                                            <p:strVal val="#ppt_y+0.1"/>
                                          </p:val>
                                        </p:tav>
                                      </p:tavLst>
                                    </p:anim>
                                    <p:anim calcmode="lin" valueType="num">
                                      <p:cBhvr>
                                        <p:cTn id="18" dur="600" accel="100000" fill="hold">
                                          <p:stCondLst>
                                            <p:cond delay="2400"/>
                                          </p:stCondLst>
                                        </p:cTn>
                                        <p:tgtEl>
                                          <p:spTgt spid="1027"/>
                                        </p:tgtEl>
                                        <p:attrNameLst>
                                          <p:attrName>ppt_x</p:attrName>
                                        </p:attrNameLst>
                                      </p:cBhvr>
                                      <p:tavLst>
                                        <p:tav tm="0">
                                          <p:val>
                                            <p:strVal val="#ppt_x-0.05"/>
                                          </p:val>
                                        </p:tav>
                                        <p:tav tm="100000">
                                          <p:val>
                                            <p:strVal val="#ppt_x"/>
                                          </p:val>
                                        </p:tav>
                                      </p:tavLst>
                                    </p:anim>
                                    <p:anim calcmode="lin" valueType="num">
                                      <p:cBhvr>
                                        <p:cTn id="19" dur="600" accel="100000" fill="hold">
                                          <p:stCondLst>
                                            <p:cond delay="2400"/>
                                          </p:stCondLst>
                                        </p:cTn>
                                        <p:tgtEl>
                                          <p:spTgt spid="1027"/>
                                        </p:tgtEl>
                                        <p:attrNameLst>
                                          <p:attrName>ppt_y</p:attrName>
                                        </p:attrNameLst>
                                      </p:cBhvr>
                                      <p:tavLst>
                                        <p:tav tm="0">
                                          <p:val>
                                            <p:strVal val="#ppt_y+0.1"/>
                                          </p:val>
                                        </p:tav>
                                        <p:tav tm="100000">
                                          <p:val>
                                            <p:strVal val="#ppt_y"/>
                                          </p:val>
                                        </p:tav>
                                      </p:tavLst>
                                    </p:anim>
                                  </p:childTnLst>
                                </p:cTn>
                              </p:par>
                            </p:childTnLst>
                          </p:cTn>
                        </p:par>
                        <p:par>
                          <p:cTn id="20" fill="hold">
                            <p:stCondLst>
                              <p:cond delay="5000"/>
                            </p:stCondLst>
                            <p:childTnLst>
                              <p:par>
                                <p:cTn id="21" presetID="16" presetClass="entr" presetSubtype="42" fill="hold" nodeType="afterEffect">
                                  <p:stCondLst>
                                    <p:cond delay="0"/>
                                  </p:stCondLst>
                                  <p:childTnLst>
                                    <p:set>
                                      <p:cBhvr>
                                        <p:cTn id="22" dur="1" fill="hold">
                                          <p:stCondLst>
                                            <p:cond delay="0"/>
                                          </p:stCondLst>
                                        </p:cTn>
                                        <p:tgtEl>
                                          <p:spTgt spid="1030"/>
                                        </p:tgtEl>
                                        <p:attrNameLst>
                                          <p:attrName>style.visibility</p:attrName>
                                        </p:attrNameLst>
                                      </p:cBhvr>
                                      <p:to>
                                        <p:strVal val="visible"/>
                                      </p:to>
                                    </p:set>
                                    <p:animEffect transition="in" filter="barn(outHorizontal)">
                                      <p:cBhvr>
                                        <p:cTn id="23" dur="3000"/>
                                        <p:tgtEl>
                                          <p:spTgt spid="1030"/>
                                        </p:tgtEl>
                                      </p:cBhvr>
                                    </p:animEffect>
                                  </p:childTnLst>
                                </p:cTn>
                              </p:par>
                            </p:childTnLst>
                          </p:cTn>
                        </p:par>
                        <p:par>
                          <p:cTn id="24" fill="hold">
                            <p:stCondLst>
                              <p:cond delay="8000"/>
                            </p:stCondLst>
                            <p:childTnLst>
                              <p:par>
                                <p:cTn id="25" presetID="12" presetClass="entr" presetSubtype="1" fill="hold" nodeType="afterEffect">
                                  <p:stCondLst>
                                    <p:cond delay="0"/>
                                  </p:stCondLst>
                                  <p:childTnLst>
                                    <p:set>
                                      <p:cBhvr>
                                        <p:cTn id="26" dur="1" fill="hold">
                                          <p:stCondLst>
                                            <p:cond delay="0"/>
                                          </p:stCondLst>
                                        </p:cTn>
                                        <p:tgtEl>
                                          <p:spTgt spid="1029"/>
                                        </p:tgtEl>
                                        <p:attrNameLst>
                                          <p:attrName>style.visibility</p:attrName>
                                        </p:attrNameLst>
                                      </p:cBhvr>
                                      <p:to>
                                        <p:strVal val="visible"/>
                                      </p:to>
                                    </p:set>
                                    <p:animEffect transition="in" filter="slide(fromTop)">
                                      <p:cBhvr>
                                        <p:cTn id="27" dur="2000"/>
                                        <p:tgtEl>
                                          <p:spTgt spid="1029"/>
                                        </p:tgtEl>
                                      </p:cBhvr>
                                    </p:animEffect>
                                  </p:childTnLst>
                                </p:cTn>
                              </p:par>
                            </p:childTnLst>
                          </p:cTn>
                        </p:par>
                        <p:par>
                          <p:cTn id="28" fill="hold">
                            <p:stCondLst>
                              <p:cond delay="10000"/>
                            </p:stCondLst>
                            <p:childTnLst>
                              <p:par>
                                <p:cTn id="29" presetID="3" presetClass="entr" presetSubtype="10" fill="hold" nodeType="afterEffect">
                                  <p:stCondLst>
                                    <p:cond delay="0"/>
                                  </p:stCondLst>
                                  <p:childTnLst>
                                    <p:set>
                                      <p:cBhvr>
                                        <p:cTn id="30" dur="1" fill="hold">
                                          <p:stCondLst>
                                            <p:cond delay="0"/>
                                          </p:stCondLst>
                                        </p:cTn>
                                        <p:tgtEl>
                                          <p:spTgt spid="1026"/>
                                        </p:tgtEl>
                                        <p:attrNameLst>
                                          <p:attrName>style.visibility</p:attrName>
                                        </p:attrNameLst>
                                      </p:cBhvr>
                                      <p:to>
                                        <p:strVal val="visible"/>
                                      </p:to>
                                    </p:set>
                                    <p:animEffect transition="in" filter="blinds(horizontal)">
                                      <p:cBhvr>
                                        <p:cTn id="31" dur="2000"/>
                                        <p:tgtEl>
                                          <p:spTgt spid="1026"/>
                                        </p:tgtEl>
                                      </p:cBhvr>
                                    </p:animEffect>
                                  </p:childTnLst>
                                </p:cTn>
                              </p:par>
                            </p:childTnLst>
                          </p:cTn>
                        </p:par>
                      </p:childTnLst>
                    </p:cTn>
                  </p:par>
                  <p:par>
                    <p:cTn id="32" fill="hold">
                      <p:stCondLst>
                        <p:cond delay="indefinite"/>
                      </p:stCondLst>
                      <p:childTnLst>
                        <p:par>
                          <p:cTn id="33" fill="hold">
                            <p:stCondLst>
                              <p:cond delay="0"/>
                            </p:stCondLst>
                            <p:childTnLst>
                              <p:par>
                                <p:cTn id="34" presetID="15" presetClass="entr" presetSubtype="0" fill="hold" nodeType="clickEffect">
                                  <p:stCondLst>
                                    <p:cond delay="0"/>
                                  </p:stCondLst>
                                  <p:childTnLst>
                                    <p:set>
                                      <p:cBhvr>
                                        <p:cTn id="35" dur="1" fill="hold">
                                          <p:stCondLst>
                                            <p:cond delay="0"/>
                                          </p:stCondLst>
                                        </p:cTn>
                                        <p:tgtEl>
                                          <p:spTgt spid="1028"/>
                                        </p:tgtEl>
                                        <p:attrNameLst>
                                          <p:attrName>style.visibility</p:attrName>
                                        </p:attrNameLst>
                                      </p:cBhvr>
                                      <p:to>
                                        <p:strVal val="visible"/>
                                      </p:to>
                                    </p:set>
                                    <p:anim calcmode="lin" valueType="num">
                                      <p:cBhvr>
                                        <p:cTn id="36" dur="3000" fill="hold"/>
                                        <p:tgtEl>
                                          <p:spTgt spid="1028"/>
                                        </p:tgtEl>
                                        <p:attrNameLst>
                                          <p:attrName>ppt_w</p:attrName>
                                        </p:attrNameLst>
                                      </p:cBhvr>
                                      <p:tavLst>
                                        <p:tav tm="0">
                                          <p:val>
                                            <p:fltVal val="0"/>
                                          </p:val>
                                        </p:tav>
                                        <p:tav tm="100000">
                                          <p:val>
                                            <p:strVal val="#ppt_w"/>
                                          </p:val>
                                        </p:tav>
                                      </p:tavLst>
                                    </p:anim>
                                    <p:anim calcmode="lin" valueType="num">
                                      <p:cBhvr>
                                        <p:cTn id="37" dur="3000" fill="hold"/>
                                        <p:tgtEl>
                                          <p:spTgt spid="1028"/>
                                        </p:tgtEl>
                                        <p:attrNameLst>
                                          <p:attrName>ppt_h</p:attrName>
                                        </p:attrNameLst>
                                      </p:cBhvr>
                                      <p:tavLst>
                                        <p:tav tm="0">
                                          <p:val>
                                            <p:fltVal val="0"/>
                                          </p:val>
                                        </p:tav>
                                        <p:tav tm="100000">
                                          <p:val>
                                            <p:strVal val="#ppt_h"/>
                                          </p:val>
                                        </p:tav>
                                      </p:tavLst>
                                    </p:anim>
                                    <p:anim calcmode="lin" valueType="num">
                                      <p:cBhvr>
                                        <p:cTn id="38" dur="3000" fill="hold"/>
                                        <p:tgtEl>
                                          <p:spTgt spid="1028"/>
                                        </p:tgtEl>
                                        <p:attrNameLst>
                                          <p:attrName>ppt_x</p:attrName>
                                        </p:attrNameLst>
                                      </p:cBhvr>
                                      <p:tavLst>
                                        <p:tav tm="0" fmla="#ppt_x+(cos(-2*pi*(1-$))*-#ppt_x-sin(-2*pi*(1-$))*(1-#ppt_y))*(1-$)">
                                          <p:val>
                                            <p:fltVal val="0"/>
                                          </p:val>
                                        </p:tav>
                                        <p:tav tm="100000">
                                          <p:val>
                                            <p:fltVal val="1"/>
                                          </p:val>
                                        </p:tav>
                                      </p:tavLst>
                                    </p:anim>
                                    <p:anim calcmode="lin" valueType="num">
                                      <p:cBhvr>
                                        <p:cTn id="39" dur="3000" fill="hold"/>
                                        <p:tgtEl>
                                          <p:spTgt spid="102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0" fill="hold">
                      <p:stCondLst>
                        <p:cond delay="indefinite"/>
                      </p:stCondLst>
                      <p:childTnLst>
                        <p:par>
                          <p:cTn id="41" fill="hold">
                            <p:stCondLst>
                              <p:cond delay="0"/>
                            </p:stCondLst>
                            <p:childTnLst>
                              <p:par>
                                <p:cTn id="42" presetID="7" presetClass="entr" presetSubtype="4" fill="hold" grpId="0" nodeType="clickEffect">
                                  <p:stCondLst>
                                    <p:cond delay="0"/>
                                  </p:stCondLst>
                                  <p:childTnLst>
                                    <p:set>
                                      <p:cBhvr>
                                        <p:cTn id="43" dur="1" fill="hold">
                                          <p:stCondLst>
                                            <p:cond delay="0"/>
                                          </p:stCondLst>
                                        </p:cTn>
                                        <p:tgtEl>
                                          <p:spTgt spid="3">
                                            <p:txEl>
                                              <p:pRg st="0" end="0"/>
                                            </p:txEl>
                                          </p:spTgt>
                                        </p:tgtEl>
                                        <p:attrNameLst>
                                          <p:attrName>style.visibility</p:attrName>
                                        </p:attrNameLst>
                                      </p:cBhvr>
                                      <p:to>
                                        <p:strVal val="visible"/>
                                      </p:to>
                                    </p:set>
                                    <p:anim calcmode="lin" valueType="num">
                                      <p:cBhvr additive="base">
                                        <p:cTn id="44"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5"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7" presetClass="entr" presetSubtype="4" fill="hold" grpId="0" nodeType="clickEffect">
                                  <p:stCondLst>
                                    <p:cond delay="0"/>
                                  </p:stCondLst>
                                  <p:childTnLst>
                                    <p:set>
                                      <p:cBhvr>
                                        <p:cTn id="49" dur="1" fill="hold">
                                          <p:stCondLst>
                                            <p:cond delay="0"/>
                                          </p:stCondLst>
                                        </p:cTn>
                                        <p:tgtEl>
                                          <p:spTgt spid="3">
                                            <p:txEl>
                                              <p:pRg st="1" end="1"/>
                                            </p:txEl>
                                          </p:spTgt>
                                        </p:tgtEl>
                                        <p:attrNameLst>
                                          <p:attrName>style.visibility</p:attrName>
                                        </p:attrNameLst>
                                      </p:cBhvr>
                                      <p:to>
                                        <p:strVal val="visible"/>
                                      </p:to>
                                    </p:set>
                                    <p:anim calcmode="lin" valueType="num">
                                      <p:cBhvr additive="base">
                                        <p:cTn id="50"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1"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101272" y="116632"/>
            <a:ext cx="8928992" cy="6624736"/>
          </a:xfrm>
          <a:solidFill>
            <a:schemeClr val="tx2">
              <a:lumMod val="20000"/>
              <a:lumOff val="80000"/>
            </a:schemeClr>
          </a:solidFill>
          <a:ln w="57150"/>
        </p:spPr>
        <p:style>
          <a:lnRef idx="2">
            <a:schemeClr val="accent2"/>
          </a:lnRef>
          <a:fillRef idx="1">
            <a:schemeClr val="lt1"/>
          </a:fillRef>
          <a:effectRef idx="0">
            <a:schemeClr val="accent2"/>
          </a:effectRef>
          <a:fontRef idx="minor">
            <a:schemeClr val="dk1"/>
          </a:fontRef>
        </p:style>
        <p:txBody>
          <a:bodyPr>
            <a:normAutofit fontScale="90000"/>
          </a:bodyPr>
          <a:lstStyle/>
          <a:p>
            <a:pPr algn="l"/>
            <a:r>
              <a:rPr lang="en-US" sz="2400" smtClean="0">
                <a:solidFill>
                  <a:srgbClr val="00B050"/>
                </a:solidFill>
                <a:latin typeface="Cooper Black" pitchFamily="18" charset="0"/>
              </a:rPr>
              <a:t>              </a:t>
            </a:r>
            <a:r>
              <a:rPr lang="en-US" sz="2700" smtClean="0">
                <a:solidFill>
                  <a:srgbClr val="00B050"/>
                </a:solidFill>
                <a:latin typeface="Cooper Black" pitchFamily="18" charset="0"/>
              </a:rPr>
              <a:t>Listen and fill in proper word from the box.</a:t>
            </a:r>
            <a:r>
              <a:rPr lang="en-US" sz="2000" smtClean="0"/>
              <a:t/>
            </a:r>
            <a:br>
              <a:rPr lang="en-US" sz="2000" smtClean="0"/>
            </a:br>
            <a:r>
              <a:rPr lang="en-US" sz="2700"/>
              <a:t/>
            </a:r>
            <a:br>
              <a:rPr lang="en-US" sz="2700"/>
            </a:br>
            <a:r>
              <a:rPr lang="en-US" sz="2700" smtClean="0"/>
              <a:t>                     </a:t>
            </a:r>
            <a:r>
              <a:rPr lang="en-US" sz="2700" i="1" smtClean="0">
                <a:solidFill>
                  <a:schemeClr val="accent5">
                    <a:lumMod val="50000"/>
                  </a:schemeClr>
                </a:solidFill>
              </a:rPr>
              <a:t>Snowing   Blue   Shining   Blowing   Hot   Raining</a:t>
            </a:r>
            <a:r>
              <a:rPr lang="en-US" sz="2000" smtClean="0"/>
              <a:t/>
            </a:r>
            <a:br>
              <a:rPr lang="en-US" sz="2000" smtClean="0"/>
            </a:br>
            <a:r>
              <a:rPr lang="en-US" sz="2000" smtClean="0"/>
              <a:t/>
            </a:r>
            <a:br>
              <a:rPr lang="en-US" sz="2000" smtClean="0"/>
            </a:br>
            <a:r>
              <a:rPr lang="en-US" sz="2000" smtClean="0"/>
              <a:t/>
            </a:r>
            <a:br>
              <a:rPr lang="en-US" sz="2000" smtClean="0"/>
            </a:br>
            <a:r>
              <a:rPr lang="en-US" sz="2000" smtClean="0"/>
              <a:t>                                          </a:t>
            </a:r>
            <a:r>
              <a:rPr lang="en-US" sz="3600" smtClean="0">
                <a:latin typeface="Broadway" pitchFamily="82" charset="0"/>
              </a:rPr>
              <a:t> </a:t>
            </a:r>
            <a:r>
              <a:rPr lang="en-US" sz="2000" smtClean="0"/>
              <a:t/>
            </a:r>
            <a:br>
              <a:rPr lang="en-US" sz="2000" smtClean="0"/>
            </a:br>
            <a:r>
              <a:rPr lang="en-US" sz="2000"/>
              <a:t/>
            </a:r>
            <a:br>
              <a:rPr lang="en-US" sz="2000"/>
            </a:br>
            <a:r>
              <a:rPr lang="en-US" sz="2000" smtClean="0"/>
              <a:t>    </a:t>
            </a:r>
            <a:r>
              <a:rPr lang="en-US" sz="3200" b="1" i="1" smtClean="0">
                <a:solidFill>
                  <a:schemeClr val="accent4">
                    <a:lumMod val="75000"/>
                  </a:schemeClr>
                </a:solidFill>
                <a:latin typeface="Times New Roman" pitchFamily="18" charset="0"/>
                <a:cs typeface="Times New Roman" pitchFamily="18" charset="0"/>
              </a:rPr>
              <a:t>In Antarctica it’s        __________,</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In Brazil the sun is    __________,</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And in Mexico it’s       __________.</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And in Spain the sky is__________.</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In Japan the wind is __________,</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In Tokyo now it’s __________,</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And in Italy it’s not.</a:t>
            </a:r>
            <a:br>
              <a:rPr lang="en-US" sz="3200" b="1" i="1" smtClean="0">
                <a:solidFill>
                  <a:schemeClr val="accent4">
                    <a:lumMod val="75000"/>
                  </a:schemeClr>
                </a:solidFill>
                <a:latin typeface="Times New Roman" pitchFamily="18" charset="0"/>
                <a:cs typeface="Times New Roman" pitchFamily="18" charset="0"/>
              </a:rPr>
            </a:br>
            <a:r>
              <a:rPr lang="en-US" sz="3200" b="1" i="1" smtClean="0">
                <a:solidFill>
                  <a:schemeClr val="accent4">
                    <a:lumMod val="75000"/>
                  </a:schemeClr>
                </a:solidFill>
                <a:latin typeface="Times New Roman" pitchFamily="18" charset="0"/>
                <a:cs typeface="Times New Roman" pitchFamily="18" charset="0"/>
              </a:rPr>
              <a:t> And in Greece it’s raining too.</a:t>
            </a:r>
            <a:r>
              <a:rPr lang="en-US" sz="3200" smtClean="0">
                <a:solidFill>
                  <a:srgbClr val="0070C0"/>
                </a:solidFill>
              </a:rPr>
              <a:t/>
            </a:r>
            <a:br>
              <a:rPr lang="en-US" sz="3200" smtClean="0">
                <a:solidFill>
                  <a:srgbClr val="0070C0"/>
                </a:solidFill>
              </a:rPr>
            </a:br>
            <a:r>
              <a:rPr lang="en-US" sz="1600" smtClean="0"/>
              <a:t/>
            </a:r>
            <a:br>
              <a:rPr lang="en-US" sz="1600" smtClean="0"/>
            </a:br>
            <a:endParaRPr lang="ru-RU" sz="1600"/>
          </a:p>
        </p:txBody>
      </p:sp>
      <p:sp>
        <p:nvSpPr>
          <p:cNvPr id="5" name="Прямоугольник 4"/>
          <p:cNvSpPr/>
          <p:nvPr/>
        </p:nvSpPr>
        <p:spPr>
          <a:xfrm>
            <a:off x="1561730" y="958280"/>
            <a:ext cx="6066360" cy="432048"/>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pic>
        <p:nvPicPr>
          <p:cNvPr id="6" name="Рисунок 5"/>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467544" y="1487673"/>
            <a:ext cx="1369754" cy="1139178"/>
          </a:xfrm>
          <a:prstGeom prst="rect">
            <a:avLst/>
          </a:prstGeom>
        </p:spPr>
      </p:pic>
      <p:pic>
        <p:nvPicPr>
          <p:cNvPr id="7" name="Рисунок 6"/>
          <p:cNvPicPr>
            <a:picLocks noChangeAspect="1"/>
          </p:cNvPicPr>
          <p:nvPr/>
        </p:nvPicPr>
        <p:blipFill>
          <a:blip r:embed="rId3" cstate="email">
            <a:extLst>
              <a:ext uri="{28A0092B-C50C-407E-A947-70E740481C1C}">
                <a14:useLocalDpi xmlns:a14="http://schemas.microsoft.com/office/drawing/2010/main" xmlns="" val="0"/>
              </a:ext>
            </a:extLst>
          </a:blip>
          <a:stretch>
            <a:fillRect/>
          </a:stretch>
        </p:blipFill>
        <p:spPr>
          <a:xfrm>
            <a:off x="7414193" y="1586715"/>
            <a:ext cx="1190255" cy="1190255"/>
          </a:xfrm>
          <a:prstGeom prst="rect">
            <a:avLst/>
          </a:prstGeom>
        </p:spPr>
      </p:pic>
      <p:pic>
        <p:nvPicPr>
          <p:cNvPr id="8" name="Рисунок 7"/>
          <p:cNvPicPr>
            <a:picLocks noChangeAspect="1"/>
          </p:cNvPicPr>
          <p:nvPr/>
        </p:nvPicPr>
        <p:blipFill>
          <a:blip r:embed="rId4" cstate="email">
            <a:extLst>
              <a:ext uri="{28A0092B-C50C-407E-A947-70E740481C1C}">
                <a14:useLocalDpi xmlns:a14="http://schemas.microsoft.com/office/drawing/2010/main" xmlns="" val="0"/>
              </a:ext>
            </a:extLst>
          </a:blip>
          <a:stretch>
            <a:fillRect/>
          </a:stretch>
        </p:blipFill>
        <p:spPr>
          <a:xfrm>
            <a:off x="5863126" y="3068960"/>
            <a:ext cx="1551067" cy="1430923"/>
          </a:xfrm>
          <a:prstGeom prst="rect">
            <a:avLst/>
          </a:prstGeom>
        </p:spPr>
      </p:pic>
      <p:pic>
        <p:nvPicPr>
          <p:cNvPr id="9" name="Рисунок 8"/>
          <p:cNvPicPr>
            <a:picLocks noChangeAspect="1"/>
          </p:cNvPicPr>
          <p:nvPr/>
        </p:nvPicPr>
        <p:blipFill>
          <a:blip r:embed="rId5" cstate="email">
            <a:extLst>
              <a:ext uri="{28A0092B-C50C-407E-A947-70E740481C1C}">
                <a14:useLocalDpi xmlns:a14="http://schemas.microsoft.com/office/drawing/2010/main" xmlns="" val="0"/>
              </a:ext>
            </a:extLst>
          </a:blip>
          <a:stretch>
            <a:fillRect/>
          </a:stretch>
        </p:blipFill>
        <p:spPr>
          <a:xfrm>
            <a:off x="7020272" y="5211210"/>
            <a:ext cx="1311642" cy="1202419"/>
          </a:xfrm>
          <a:prstGeom prst="rect">
            <a:avLst/>
          </a:prstGeom>
        </p:spPr>
      </p:pic>
      <p:sp>
        <p:nvSpPr>
          <p:cNvPr id="11" name="Прямоугольник 10"/>
          <p:cNvSpPr/>
          <p:nvPr/>
        </p:nvSpPr>
        <p:spPr>
          <a:xfrm>
            <a:off x="2129072" y="1521418"/>
            <a:ext cx="4504375"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World weather</a:t>
            </a:r>
            <a:endParaRPr lang="ru-RU" sz="5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xmlns="" val="4084519894"/>
      </p:ext>
    </p:extLst>
  </p:cSld>
  <p:clrMapOvr>
    <a:masterClrMapping/>
  </p:clrMapOvr>
  <p:transition spd="slow">
    <p:whee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28596" y="1571612"/>
            <a:ext cx="4040188" cy="639762"/>
          </a:xfrm>
          <a:solidFill>
            <a:schemeClr val="accent3">
              <a:lumMod val="40000"/>
              <a:lumOff val="60000"/>
            </a:schemeClr>
          </a:solidFill>
          <a:ln w="28575">
            <a:solidFill>
              <a:srgbClr val="00B050"/>
            </a:solidFill>
          </a:ln>
        </p:spPr>
        <p:txBody>
          <a:bodyPr>
            <a:noAutofit/>
          </a:bodyPr>
          <a:lstStyle/>
          <a:p>
            <a:pPr algn="ctr"/>
            <a:r>
              <a:rPr lang="en-US" sz="4000" u="sng" smtClean="0">
                <a:solidFill>
                  <a:schemeClr val="accent1"/>
                </a:solidFill>
                <a:effectLst>
                  <a:outerShdw blurRad="38100" dist="38100" dir="2700000" algn="tl">
                    <a:srgbClr val="000000">
                      <a:alpha val="43137"/>
                    </a:srgbClr>
                  </a:outerShdw>
                </a:effectLst>
              </a:rPr>
              <a:t>Winter </a:t>
            </a:r>
            <a:endParaRPr lang="ru-RU" sz="4000" u="sng">
              <a:solidFill>
                <a:schemeClr val="accent1"/>
              </a:solidFill>
              <a:effectLst>
                <a:outerShdw blurRad="38100" dist="38100" dir="2700000" algn="tl">
                  <a:srgbClr val="000000">
                    <a:alpha val="43137"/>
                  </a:srgbClr>
                </a:outerShdw>
              </a:effectLst>
            </a:endParaRPr>
          </a:p>
        </p:txBody>
      </p:sp>
      <p:sp>
        <p:nvSpPr>
          <p:cNvPr id="4" name="Содержимое 3"/>
          <p:cNvSpPr>
            <a:spLocks noGrp="1"/>
          </p:cNvSpPr>
          <p:nvPr>
            <p:ph sz="half" idx="2"/>
          </p:nvPr>
        </p:nvSpPr>
        <p:spPr>
          <a:xfrm>
            <a:off x="428596" y="2214554"/>
            <a:ext cx="4040188" cy="1825629"/>
          </a:xfrm>
          <a:solidFill>
            <a:schemeClr val="accent6">
              <a:lumMod val="60000"/>
              <a:lumOff val="40000"/>
            </a:schemeClr>
          </a:solidFill>
          <a:ln w="28575">
            <a:solidFill>
              <a:srgbClr val="7030A0"/>
            </a:solidFill>
          </a:ln>
        </p:spPr>
        <p:txBody>
          <a:bodyPr>
            <a:normAutofit/>
          </a:bodyPr>
          <a:lstStyle/>
          <a:p>
            <a:pPr>
              <a:buClr>
                <a:schemeClr val="accent2">
                  <a:lumMod val="75000"/>
                </a:schemeClr>
              </a:buClr>
              <a:buFont typeface="Wingdings" pitchFamily="2" charset="2"/>
              <a:buChar char="Ø"/>
            </a:pPr>
            <a:r>
              <a:rPr lang="en-US" sz="2800" b="1" smtClean="0">
                <a:solidFill>
                  <a:schemeClr val="accent5">
                    <a:lumMod val="75000"/>
                  </a:schemeClr>
                </a:solidFill>
                <a:effectLst>
                  <a:outerShdw blurRad="38100" dist="38100" dir="2700000" algn="tl">
                    <a:srgbClr val="000000">
                      <a:alpha val="43137"/>
                    </a:srgbClr>
                  </a:outerShdw>
                </a:effectLst>
              </a:rPr>
              <a:t>In winter you can ski and skate, play snowballs and make a snowman!</a:t>
            </a:r>
            <a:endParaRPr lang="ru-RU" sz="2800" b="1">
              <a:solidFill>
                <a:schemeClr val="accent5">
                  <a:lumMod val="75000"/>
                </a:schemeClr>
              </a:solidFill>
              <a:effectLst>
                <a:outerShdw blurRad="38100" dist="38100" dir="2700000" algn="tl">
                  <a:srgbClr val="000000">
                    <a:alpha val="43137"/>
                  </a:srgbClr>
                </a:outerShdw>
              </a:effectLst>
            </a:endParaRPr>
          </a:p>
        </p:txBody>
      </p:sp>
      <p:sp>
        <p:nvSpPr>
          <p:cNvPr id="5" name="Текст 4"/>
          <p:cNvSpPr>
            <a:spLocks noGrp="1"/>
          </p:cNvSpPr>
          <p:nvPr>
            <p:ph type="body" sz="quarter" idx="3"/>
          </p:nvPr>
        </p:nvSpPr>
        <p:spPr>
          <a:xfrm>
            <a:off x="4643438" y="1571612"/>
            <a:ext cx="4041775" cy="642942"/>
          </a:xfrm>
          <a:solidFill>
            <a:schemeClr val="accent6">
              <a:lumMod val="60000"/>
              <a:lumOff val="40000"/>
            </a:schemeClr>
          </a:solidFill>
          <a:ln w="28575">
            <a:solidFill>
              <a:schemeClr val="accent4">
                <a:lumMod val="75000"/>
              </a:schemeClr>
            </a:solidFill>
          </a:ln>
        </p:spPr>
        <p:txBody>
          <a:bodyPr>
            <a:noAutofit/>
          </a:bodyPr>
          <a:lstStyle/>
          <a:p>
            <a:pPr algn="ctr"/>
            <a:r>
              <a:rPr lang="en-US" sz="4000" u="sng" smtClean="0">
                <a:solidFill>
                  <a:srgbClr val="00B050"/>
                </a:solidFill>
                <a:effectLst>
                  <a:outerShdw blurRad="38100" dist="38100" dir="2700000" algn="tl">
                    <a:srgbClr val="000000">
                      <a:alpha val="43137"/>
                    </a:srgbClr>
                  </a:outerShdw>
                </a:effectLst>
              </a:rPr>
              <a:t>Summer</a:t>
            </a:r>
            <a:endParaRPr lang="ru-RU" sz="4000" u="sng">
              <a:solidFill>
                <a:srgbClr val="00B050"/>
              </a:solidFill>
              <a:effectLst>
                <a:outerShdw blurRad="38100" dist="38100" dir="2700000" algn="tl">
                  <a:srgbClr val="000000">
                    <a:alpha val="43137"/>
                  </a:srgbClr>
                </a:outerShdw>
              </a:effectLst>
            </a:endParaRPr>
          </a:p>
        </p:txBody>
      </p:sp>
      <p:sp>
        <p:nvSpPr>
          <p:cNvPr id="6" name="Содержимое 5"/>
          <p:cNvSpPr>
            <a:spLocks noGrp="1"/>
          </p:cNvSpPr>
          <p:nvPr>
            <p:ph sz="quarter" idx="4"/>
          </p:nvPr>
        </p:nvSpPr>
        <p:spPr>
          <a:xfrm>
            <a:off x="4643438" y="2214554"/>
            <a:ext cx="4041775" cy="1785950"/>
          </a:xfrm>
          <a:solidFill>
            <a:srgbClr val="92D050"/>
          </a:solidFill>
          <a:ln w="28575">
            <a:solidFill>
              <a:schemeClr val="accent2">
                <a:lumMod val="75000"/>
              </a:schemeClr>
            </a:solidFill>
          </a:ln>
        </p:spPr>
        <p:txBody>
          <a:bodyPr>
            <a:noAutofit/>
          </a:bodyPr>
          <a:lstStyle/>
          <a:p>
            <a:pPr>
              <a:buClr>
                <a:schemeClr val="accent2">
                  <a:lumMod val="75000"/>
                </a:schemeClr>
              </a:buClr>
              <a:buFont typeface="Wingdings" pitchFamily="2" charset="2"/>
              <a:buChar char="Ø"/>
            </a:pPr>
            <a:r>
              <a:rPr lang="en-US" sz="2800" smtClean="0">
                <a:solidFill>
                  <a:schemeClr val="accent6">
                    <a:lumMod val="75000"/>
                  </a:schemeClr>
                </a:solidFill>
                <a:effectLst>
                  <a:outerShdw blurRad="38100" dist="38100" dir="2700000" algn="tl">
                    <a:srgbClr val="000000">
                      <a:alpha val="43137"/>
                    </a:srgbClr>
                  </a:outerShdw>
                </a:effectLst>
              </a:rPr>
              <a:t>In summer you can swim, ride a bike, play games and walk in the park!</a:t>
            </a:r>
            <a:endParaRPr lang="ru-RU" sz="2800">
              <a:solidFill>
                <a:schemeClr val="accent6">
                  <a:lumMod val="75000"/>
                </a:schemeClr>
              </a:solidFill>
              <a:effectLst>
                <a:outerShdw blurRad="38100" dist="38100" dir="2700000" algn="tl">
                  <a:srgbClr val="000000">
                    <a:alpha val="43137"/>
                  </a:srgbClr>
                </a:outerShdw>
              </a:effectLst>
            </a:endParaRPr>
          </a:p>
        </p:txBody>
      </p:sp>
      <p:pic>
        <p:nvPicPr>
          <p:cNvPr id="7" name="Рисунок 6" descr="0_1573b_915ba572_L.jpg"/>
          <p:cNvPicPr>
            <a:picLocks noChangeAspect="1"/>
          </p:cNvPicPr>
          <p:nvPr/>
        </p:nvPicPr>
        <p:blipFill>
          <a:blip r:embed="rId2" cstate="email"/>
          <a:stretch>
            <a:fillRect/>
          </a:stretch>
        </p:blipFill>
        <p:spPr>
          <a:xfrm rot="19170062">
            <a:off x="737027" y="4133044"/>
            <a:ext cx="1669231" cy="222564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8" name="Рисунок 7" descr="Березы.jpg"/>
          <p:cNvPicPr>
            <a:picLocks noChangeAspect="1"/>
          </p:cNvPicPr>
          <p:nvPr/>
        </p:nvPicPr>
        <p:blipFill>
          <a:blip r:embed="rId3" cstate="email"/>
          <a:stretch>
            <a:fillRect/>
          </a:stretch>
        </p:blipFill>
        <p:spPr>
          <a:xfrm>
            <a:off x="3500430" y="4214818"/>
            <a:ext cx="2232437" cy="17859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10" name="Рисунок 9" descr="Зима Река.jpg"/>
          <p:cNvPicPr>
            <a:picLocks noChangeAspect="1"/>
          </p:cNvPicPr>
          <p:nvPr/>
        </p:nvPicPr>
        <p:blipFill>
          <a:blip r:embed="rId4" cstate="email"/>
          <a:stretch>
            <a:fillRect/>
          </a:stretch>
        </p:blipFill>
        <p:spPr>
          <a:xfrm rot="2256753">
            <a:off x="6728026" y="4097768"/>
            <a:ext cx="1537709" cy="220460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12" name="Прямоугольник 11"/>
          <p:cNvSpPr/>
          <p:nvPr/>
        </p:nvSpPr>
        <p:spPr>
          <a:xfrm>
            <a:off x="428596" y="357166"/>
            <a:ext cx="8072494" cy="923330"/>
          </a:xfrm>
          <a:prstGeom prst="rect">
            <a:avLst/>
          </a:prstGeom>
          <a:solidFill>
            <a:schemeClr val="accent5">
              <a:lumMod val="40000"/>
              <a:lumOff val="60000"/>
            </a:schemeClr>
          </a:solidFill>
          <a:ln w="28575">
            <a:solidFill>
              <a:srgbClr val="953735"/>
            </a:solidFill>
          </a:ln>
        </p:spPr>
        <p:txBody>
          <a:bodyPr wrap="square" lIns="91440" tIns="45720" rIns="91440" bIns="45720">
            <a:spAutoFit/>
          </a:bodyPr>
          <a:lstStyle/>
          <a:p>
            <a:pPr algn="ctr"/>
            <a:r>
              <a:rPr lang="en-US" sz="5400" b="1" cap="none" spc="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rPr>
              <a:t>What is better?</a:t>
            </a:r>
            <a:endParaRPr lang="ru-RU" sz="5400" b="1" cap="none" spc="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endParaRPr>
          </a:p>
        </p:txBody>
      </p:sp>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out)">
                                      <p:cBhvr>
                                        <p:cTn id="7" dur="2000"/>
                                        <p:tgtEl>
                                          <p:spTgt spid="7"/>
                                        </p:tgtEl>
                                      </p:cBhvr>
                                    </p:animEffect>
                                  </p:childTnLst>
                                </p:cTn>
                              </p:par>
                            </p:childTnLst>
                          </p:cTn>
                        </p:par>
                        <p:par>
                          <p:cTn id="8" fill="hold">
                            <p:stCondLst>
                              <p:cond delay="2000"/>
                            </p:stCondLst>
                            <p:childTnLst>
                              <p:par>
                                <p:cTn id="9" presetID="6" presetClass="entr" presetSubtype="32"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circle(out)">
                                      <p:cBhvr>
                                        <p:cTn id="11" dur="2000"/>
                                        <p:tgtEl>
                                          <p:spTgt spid="8"/>
                                        </p:tgtEl>
                                      </p:cBhvr>
                                    </p:animEffect>
                                  </p:childTnLst>
                                </p:cTn>
                              </p:par>
                            </p:childTnLst>
                          </p:cTn>
                        </p:par>
                        <p:par>
                          <p:cTn id="12" fill="hold">
                            <p:stCondLst>
                              <p:cond delay="4000"/>
                            </p:stCondLst>
                            <p:childTnLst>
                              <p:par>
                                <p:cTn id="13" presetID="6" presetClass="entr" presetSubtype="32"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out)">
                                      <p:cBhvr>
                                        <p:cTn id="1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57200" y="1428736"/>
            <a:ext cx="4040188" cy="746139"/>
          </a:xfrm>
          <a:solidFill>
            <a:schemeClr val="accent3">
              <a:lumMod val="40000"/>
              <a:lumOff val="60000"/>
            </a:schemeClr>
          </a:solidFill>
          <a:ln w="38100">
            <a:solidFill>
              <a:schemeClr val="tx1"/>
            </a:solidFill>
          </a:ln>
        </p:spPr>
        <p:txBody>
          <a:bodyPr>
            <a:noAutofit/>
          </a:bodyPr>
          <a:lstStyle/>
          <a:p>
            <a:pPr algn="ctr"/>
            <a:r>
              <a:rPr lang="en-US" sz="4800" dirty="0" smtClean="0">
                <a:solidFill>
                  <a:srgbClr val="7030A0"/>
                </a:solidFill>
              </a:rPr>
              <a:t>Winter</a:t>
            </a:r>
            <a:endParaRPr lang="ru-RU" sz="4800" dirty="0">
              <a:solidFill>
                <a:srgbClr val="7030A0"/>
              </a:solidFill>
            </a:endParaRPr>
          </a:p>
        </p:txBody>
      </p:sp>
      <p:sp>
        <p:nvSpPr>
          <p:cNvPr id="4" name="Содержимое 3"/>
          <p:cNvSpPr>
            <a:spLocks noGrp="1"/>
          </p:cNvSpPr>
          <p:nvPr>
            <p:ph sz="half" idx="2"/>
          </p:nvPr>
        </p:nvSpPr>
        <p:spPr>
          <a:xfrm>
            <a:off x="457200" y="2174875"/>
            <a:ext cx="4040188" cy="1039811"/>
          </a:xfrm>
          <a:solidFill>
            <a:schemeClr val="accent3">
              <a:lumMod val="60000"/>
              <a:lumOff val="40000"/>
            </a:schemeClr>
          </a:solidFill>
          <a:ln w="38100">
            <a:solidFill>
              <a:schemeClr val="tx1"/>
            </a:solidFill>
          </a:ln>
        </p:spPr>
        <p:txBody>
          <a:bodyPr>
            <a:normAutofit fontScale="92500" lnSpcReduction="10000"/>
          </a:bodyPr>
          <a:lstStyle/>
          <a:p>
            <a:pPr>
              <a:buFont typeface="Wingdings" pitchFamily="2" charset="2"/>
              <a:buChar char="Ø"/>
            </a:pPr>
            <a:r>
              <a:rPr lang="en-US" i="1" smtClean="0">
                <a:solidFill>
                  <a:schemeClr val="accent2">
                    <a:lumMod val="75000"/>
                  </a:schemeClr>
                </a:solidFill>
              </a:rPr>
              <a:t>In winter the days are long and the nights are short. It’s very cold and snowy.</a:t>
            </a:r>
            <a:endParaRPr lang="ru-RU" i="1">
              <a:solidFill>
                <a:schemeClr val="accent2">
                  <a:lumMod val="75000"/>
                </a:schemeClr>
              </a:solidFill>
            </a:endParaRPr>
          </a:p>
        </p:txBody>
      </p:sp>
      <p:sp>
        <p:nvSpPr>
          <p:cNvPr id="5" name="Текст 4"/>
          <p:cNvSpPr>
            <a:spLocks noGrp="1"/>
          </p:cNvSpPr>
          <p:nvPr>
            <p:ph type="body" sz="quarter" idx="3"/>
          </p:nvPr>
        </p:nvSpPr>
        <p:spPr>
          <a:xfrm>
            <a:off x="4645025" y="1428736"/>
            <a:ext cx="4041775" cy="746139"/>
          </a:xfrm>
          <a:solidFill>
            <a:schemeClr val="accent6">
              <a:lumMod val="60000"/>
              <a:lumOff val="40000"/>
            </a:schemeClr>
          </a:solidFill>
          <a:ln w="28575">
            <a:solidFill>
              <a:schemeClr val="tx1"/>
            </a:solidFill>
          </a:ln>
        </p:spPr>
        <p:txBody>
          <a:bodyPr>
            <a:noAutofit/>
          </a:bodyPr>
          <a:lstStyle/>
          <a:p>
            <a:pPr algn="ctr"/>
            <a:r>
              <a:rPr lang="en-US" sz="4800" smtClean="0">
                <a:solidFill>
                  <a:schemeClr val="accent2">
                    <a:lumMod val="75000"/>
                  </a:schemeClr>
                </a:solidFill>
              </a:rPr>
              <a:t>Summer</a:t>
            </a:r>
            <a:endParaRPr lang="ru-RU" sz="4800">
              <a:solidFill>
                <a:schemeClr val="accent2">
                  <a:lumMod val="75000"/>
                </a:schemeClr>
              </a:solidFill>
            </a:endParaRPr>
          </a:p>
        </p:txBody>
      </p:sp>
      <p:sp>
        <p:nvSpPr>
          <p:cNvPr id="6" name="Содержимое 5"/>
          <p:cNvSpPr>
            <a:spLocks noGrp="1"/>
          </p:cNvSpPr>
          <p:nvPr>
            <p:ph sz="quarter" idx="4"/>
          </p:nvPr>
        </p:nvSpPr>
        <p:spPr>
          <a:xfrm>
            <a:off x="4645025" y="2174875"/>
            <a:ext cx="4041775" cy="1039811"/>
          </a:xfrm>
          <a:solidFill>
            <a:schemeClr val="accent5">
              <a:lumMod val="60000"/>
              <a:lumOff val="40000"/>
            </a:schemeClr>
          </a:solidFill>
          <a:ln w="28575">
            <a:solidFill>
              <a:schemeClr val="tx1"/>
            </a:solidFill>
          </a:ln>
        </p:spPr>
        <p:txBody>
          <a:bodyPr/>
          <a:lstStyle/>
          <a:p>
            <a:pPr>
              <a:buFont typeface="Wingdings" pitchFamily="2" charset="2"/>
              <a:buChar char="Ø"/>
            </a:pPr>
            <a:r>
              <a:rPr lang="en-US" i="1" dirty="0" smtClean="0">
                <a:solidFill>
                  <a:srgbClr val="7030A0"/>
                </a:solidFill>
              </a:rPr>
              <a:t>In Summer it can be terribly hot and dry.  </a:t>
            </a:r>
            <a:endParaRPr lang="ru-RU" i="1" dirty="0">
              <a:solidFill>
                <a:srgbClr val="7030A0"/>
              </a:solidFill>
            </a:endParaRPr>
          </a:p>
        </p:txBody>
      </p:sp>
      <p:sp>
        <p:nvSpPr>
          <p:cNvPr id="9" name="Прямоугольник 8"/>
          <p:cNvSpPr/>
          <p:nvPr/>
        </p:nvSpPr>
        <p:spPr>
          <a:xfrm>
            <a:off x="642910" y="357166"/>
            <a:ext cx="8072494" cy="923330"/>
          </a:xfrm>
          <a:prstGeom prst="rect">
            <a:avLst/>
          </a:prstGeom>
          <a:solidFill>
            <a:schemeClr val="accent5">
              <a:lumMod val="40000"/>
              <a:lumOff val="60000"/>
            </a:schemeClr>
          </a:solidFill>
          <a:ln w="28575">
            <a:solidFill>
              <a:srgbClr val="953735"/>
            </a:solidFill>
          </a:ln>
        </p:spPr>
        <p:txBody>
          <a:bodyPr wrap="square" lIns="91440" tIns="45720" rIns="91440" bIns="45720">
            <a:spAutoFit/>
          </a:bodyPr>
          <a:lstStyle/>
          <a:p>
            <a:pPr algn="ctr"/>
            <a:r>
              <a:rPr lang="en-US" sz="5400" b="1" cap="none" spc="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rPr>
              <a:t>What is worse?</a:t>
            </a:r>
            <a:endParaRPr lang="ru-RU" sz="5400" b="1" cap="none" spc="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endParaRPr>
          </a:p>
        </p:txBody>
      </p:sp>
      <p:pic>
        <p:nvPicPr>
          <p:cNvPr id="10" name="Рисунок 9" descr="Одинокое дерево.jpg"/>
          <p:cNvPicPr>
            <a:picLocks noChangeAspect="1"/>
          </p:cNvPicPr>
          <p:nvPr/>
        </p:nvPicPr>
        <p:blipFill>
          <a:blip r:embed="rId2" cstate="email"/>
          <a:stretch>
            <a:fillRect/>
          </a:stretch>
        </p:blipFill>
        <p:spPr>
          <a:xfrm>
            <a:off x="4786314" y="3500438"/>
            <a:ext cx="3750495" cy="3000396"/>
          </a:xfrm>
          <a:prstGeom prst="rect">
            <a:avLst/>
          </a:prstGeom>
          <a:ln w="190500" cap="sq">
            <a:solidFill>
              <a:schemeClr val="accent3">
                <a:lumMod val="75000"/>
              </a:schemeClr>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1" name="Рисунок 10" descr="Айсберг.gif"/>
          <p:cNvPicPr>
            <a:picLocks noChangeAspect="1"/>
          </p:cNvPicPr>
          <p:nvPr/>
        </p:nvPicPr>
        <p:blipFill>
          <a:blip r:embed="rId3" cstate="email"/>
          <a:stretch>
            <a:fillRect/>
          </a:stretch>
        </p:blipFill>
        <p:spPr>
          <a:xfrm>
            <a:off x="571472" y="3571876"/>
            <a:ext cx="3857652" cy="2893239"/>
          </a:xfrm>
          <a:prstGeom prst="rect">
            <a:avLst/>
          </a:prstGeom>
          <a:solidFill>
            <a:srgbClr val="FFFFFF">
              <a:shade val="85000"/>
            </a:srgbClr>
          </a:solidFill>
          <a:ln w="190500" cap="rnd">
            <a:solidFill>
              <a:schemeClr val="tx2">
                <a:lumMod val="60000"/>
                <a:lumOff val="40000"/>
              </a:schemeClr>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2000"/>
                                        <p:tgtEl>
                                          <p:spTgt spid="9"/>
                                        </p:tgtEl>
                                      </p:cBhvr>
                                    </p:animEffect>
                                  </p:childTnLst>
                                </p:cTn>
                              </p:par>
                            </p:childTnLst>
                          </p:cTn>
                        </p:par>
                        <p:par>
                          <p:cTn id="8" fill="hold">
                            <p:stCondLst>
                              <p:cond delay="2000"/>
                            </p:stCondLst>
                            <p:childTnLst>
                              <p:par>
                                <p:cTn id="9" presetID="15"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p:cTn id="11" dur="2000" fill="hold"/>
                                        <p:tgtEl>
                                          <p:spTgt spid="11"/>
                                        </p:tgtEl>
                                        <p:attrNameLst>
                                          <p:attrName>ppt_w</p:attrName>
                                        </p:attrNameLst>
                                      </p:cBhvr>
                                      <p:tavLst>
                                        <p:tav tm="0">
                                          <p:val>
                                            <p:fltVal val="0"/>
                                          </p:val>
                                        </p:tav>
                                        <p:tav tm="100000">
                                          <p:val>
                                            <p:strVal val="#ppt_w"/>
                                          </p:val>
                                        </p:tav>
                                      </p:tavLst>
                                    </p:anim>
                                    <p:anim calcmode="lin" valueType="num">
                                      <p:cBhvr>
                                        <p:cTn id="12" dur="2000" fill="hold"/>
                                        <p:tgtEl>
                                          <p:spTgt spid="11"/>
                                        </p:tgtEl>
                                        <p:attrNameLst>
                                          <p:attrName>ppt_h</p:attrName>
                                        </p:attrNameLst>
                                      </p:cBhvr>
                                      <p:tavLst>
                                        <p:tav tm="0">
                                          <p:val>
                                            <p:fltVal val="0"/>
                                          </p:val>
                                        </p:tav>
                                        <p:tav tm="100000">
                                          <p:val>
                                            <p:strVal val="#ppt_h"/>
                                          </p:val>
                                        </p:tav>
                                      </p:tavLst>
                                    </p:anim>
                                    <p:anim calcmode="lin" valueType="num">
                                      <p:cBhvr>
                                        <p:cTn id="13" dur="2000" fill="hold"/>
                                        <p:tgtEl>
                                          <p:spTgt spid="11"/>
                                        </p:tgtEl>
                                        <p:attrNameLst>
                                          <p:attrName>ppt_x</p:attrName>
                                        </p:attrNameLst>
                                      </p:cBhvr>
                                      <p:tavLst>
                                        <p:tav tm="0" fmla="#ppt_x+(cos(-2*pi*(1-$))*-#ppt_x-sin(-2*pi*(1-$))*(1-#ppt_y))*(1-$)">
                                          <p:val>
                                            <p:fltVal val="0"/>
                                          </p:val>
                                        </p:tav>
                                        <p:tav tm="100000">
                                          <p:val>
                                            <p:fltVal val="1"/>
                                          </p:val>
                                        </p:tav>
                                      </p:tavLst>
                                    </p:anim>
                                    <p:anim calcmode="lin" valueType="num">
                                      <p:cBhvr>
                                        <p:cTn id="14" dur="2000" fill="hold"/>
                                        <p:tgtEl>
                                          <p:spTgt spid="11"/>
                                        </p:tgtEl>
                                        <p:attrNameLst>
                                          <p:attrName>ppt_y</p:attrName>
                                        </p:attrNameLst>
                                      </p:cBhvr>
                                      <p:tavLst>
                                        <p:tav tm="0" fmla="#ppt_y+(sin(-2*pi*(1-$))*-#ppt_x+cos(-2*pi*(1-$))*(1-#ppt_y))*(1-$)">
                                          <p:val>
                                            <p:fltVal val="0"/>
                                          </p:val>
                                        </p:tav>
                                        <p:tav tm="100000">
                                          <p:val>
                                            <p:fltVal val="1"/>
                                          </p:val>
                                        </p:tav>
                                      </p:tavLst>
                                    </p:anim>
                                  </p:childTnLst>
                                </p:cTn>
                              </p:par>
                            </p:childTnLst>
                          </p:cTn>
                        </p:par>
                        <p:par>
                          <p:cTn id="15" fill="hold">
                            <p:stCondLst>
                              <p:cond delay="4000"/>
                            </p:stCondLst>
                            <p:childTnLst>
                              <p:par>
                                <p:cTn id="16" presetID="15" presetClass="entr" presetSubtype="0" fill="hold"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2000" fill="hold"/>
                                        <p:tgtEl>
                                          <p:spTgt spid="10"/>
                                        </p:tgtEl>
                                        <p:attrNameLst>
                                          <p:attrName>ppt_w</p:attrName>
                                        </p:attrNameLst>
                                      </p:cBhvr>
                                      <p:tavLst>
                                        <p:tav tm="0">
                                          <p:val>
                                            <p:fltVal val="0"/>
                                          </p:val>
                                        </p:tav>
                                        <p:tav tm="100000">
                                          <p:val>
                                            <p:strVal val="#ppt_w"/>
                                          </p:val>
                                        </p:tav>
                                      </p:tavLst>
                                    </p:anim>
                                    <p:anim calcmode="lin" valueType="num">
                                      <p:cBhvr>
                                        <p:cTn id="19" dur="2000" fill="hold"/>
                                        <p:tgtEl>
                                          <p:spTgt spid="10"/>
                                        </p:tgtEl>
                                        <p:attrNameLst>
                                          <p:attrName>ppt_h</p:attrName>
                                        </p:attrNameLst>
                                      </p:cBhvr>
                                      <p:tavLst>
                                        <p:tav tm="0">
                                          <p:val>
                                            <p:fltVal val="0"/>
                                          </p:val>
                                        </p:tav>
                                        <p:tav tm="100000">
                                          <p:val>
                                            <p:strVal val="#ppt_h"/>
                                          </p:val>
                                        </p:tav>
                                      </p:tavLst>
                                    </p:anim>
                                    <p:anim calcmode="lin" valueType="num">
                                      <p:cBhvr>
                                        <p:cTn id="20" dur="2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21" dur="2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229600" cy="1143000"/>
          </a:xfrm>
          <a:solidFill>
            <a:schemeClr val="accent2">
              <a:lumMod val="40000"/>
              <a:lumOff val="60000"/>
            </a:schemeClr>
          </a:solidFill>
          <a:ln w="57150">
            <a:solidFill>
              <a:schemeClr val="accent2">
                <a:lumMod val="75000"/>
              </a:schemeClr>
            </a:solidFill>
          </a:ln>
        </p:spPr>
        <p:txBody>
          <a:bodyPr>
            <a:normAutofit/>
          </a:bodyPr>
          <a:lstStyle/>
          <a:p>
            <a:r>
              <a:rPr lang="en-US" sz="6000" b="1" smtClean="0">
                <a:solidFill>
                  <a:schemeClr val="tx2">
                    <a:lumMod val="60000"/>
                    <a:lumOff val="40000"/>
                  </a:schemeClr>
                </a:solidFill>
                <a:effectLst>
                  <a:glow rad="228600">
                    <a:schemeClr val="accent3">
                      <a:satMod val="175000"/>
                      <a:alpha val="40000"/>
                    </a:schemeClr>
                  </a:glow>
                </a:effectLst>
              </a:rPr>
              <a:t>What can you do?</a:t>
            </a:r>
            <a:endParaRPr lang="ru-RU" sz="6000" b="1">
              <a:solidFill>
                <a:schemeClr val="tx2">
                  <a:lumMod val="60000"/>
                  <a:lumOff val="40000"/>
                </a:schemeClr>
              </a:solidFill>
              <a:effectLst>
                <a:glow rad="228600">
                  <a:schemeClr val="accent3">
                    <a:satMod val="175000"/>
                    <a:alpha val="40000"/>
                  </a:schemeClr>
                </a:glow>
              </a:effectLst>
            </a:endParaRPr>
          </a:p>
        </p:txBody>
      </p:sp>
      <p:sp>
        <p:nvSpPr>
          <p:cNvPr id="3" name="Текст 2"/>
          <p:cNvSpPr>
            <a:spLocks noGrp="1"/>
          </p:cNvSpPr>
          <p:nvPr>
            <p:ph type="body" idx="1"/>
          </p:nvPr>
        </p:nvSpPr>
        <p:spPr>
          <a:xfrm>
            <a:off x="500034" y="1571612"/>
            <a:ext cx="4040188" cy="639762"/>
          </a:xfrm>
          <a:solidFill>
            <a:schemeClr val="accent6">
              <a:lumMod val="60000"/>
              <a:lumOff val="40000"/>
            </a:schemeClr>
          </a:solidFill>
          <a:ln w="38100">
            <a:solidFill>
              <a:srgbClr val="00B050"/>
            </a:solidFill>
          </a:ln>
        </p:spPr>
        <p:txBody>
          <a:bodyPr>
            <a:noAutofit/>
          </a:bodyPr>
          <a:lstStyle/>
          <a:p>
            <a:pPr algn="ctr"/>
            <a:r>
              <a:rPr lang="en-US" sz="4800" smtClean="0">
                <a:solidFill>
                  <a:srgbClr val="0070C0"/>
                </a:solidFill>
                <a:effectLst>
                  <a:outerShdw blurRad="38100" dist="38100" dir="2700000" algn="tl">
                    <a:srgbClr val="000000">
                      <a:alpha val="43137"/>
                    </a:srgbClr>
                  </a:outerShdw>
                </a:effectLst>
              </a:rPr>
              <a:t>In winter</a:t>
            </a:r>
            <a:endParaRPr lang="ru-RU" sz="4800">
              <a:solidFill>
                <a:srgbClr val="0070C0"/>
              </a:solidFill>
              <a:effectLst>
                <a:outerShdw blurRad="38100" dist="38100" dir="2700000" algn="tl">
                  <a:srgbClr val="000000">
                    <a:alpha val="43137"/>
                  </a:srgbClr>
                </a:outerShdw>
              </a:effectLst>
            </a:endParaRPr>
          </a:p>
        </p:txBody>
      </p:sp>
      <p:pic>
        <p:nvPicPr>
          <p:cNvPr id="7" name="Содержимое 6" descr="boy21.gif"/>
          <p:cNvPicPr>
            <a:picLocks noGrp="1" noChangeAspect="1"/>
          </p:cNvPicPr>
          <p:nvPr>
            <p:ph sz="half" idx="2"/>
          </p:nvPr>
        </p:nvPicPr>
        <p:blipFill>
          <a:blip r:embed="rId2" cstate="email"/>
          <a:stretch>
            <a:fillRect/>
          </a:stretch>
        </p:blipFill>
        <p:spPr>
          <a:xfrm>
            <a:off x="4357686" y="2428868"/>
            <a:ext cx="1456236" cy="1745128"/>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5" name="Текст 4"/>
          <p:cNvSpPr>
            <a:spLocks noGrp="1"/>
          </p:cNvSpPr>
          <p:nvPr>
            <p:ph type="body" sz="quarter" idx="3"/>
          </p:nvPr>
        </p:nvSpPr>
        <p:spPr>
          <a:xfrm>
            <a:off x="4645025" y="1571611"/>
            <a:ext cx="4041775" cy="603263"/>
          </a:xfrm>
          <a:solidFill>
            <a:srgbClr val="FFFF00"/>
          </a:solidFill>
          <a:ln w="38100">
            <a:solidFill>
              <a:srgbClr val="0070C0"/>
            </a:solidFill>
          </a:ln>
        </p:spPr>
        <p:txBody>
          <a:bodyPr>
            <a:noAutofit/>
          </a:bodyPr>
          <a:lstStyle/>
          <a:p>
            <a:pPr algn="ctr"/>
            <a:r>
              <a:rPr lang="en-US" sz="4800" smtClean="0">
                <a:solidFill>
                  <a:srgbClr val="FF0000"/>
                </a:solidFill>
                <a:effectLst>
                  <a:outerShdw blurRad="38100" dist="38100" dir="2700000" algn="tl">
                    <a:srgbClr val="000000">
                      <a:alpha val="43137"/>
                    </a:srgbClr>
                  </a:outerShdw>
                </a:effectLst>
              </a:rPr>
              <a:t>in summer</a:t>
            </a:r>
            <a:endParaRPr lang="ru-RU" sz="4800">
              <a:solidFill>
                <a:srgbClr val="FF0000"/>
              </a:solidFill>
              <a:effectLst>
                <a:outerShdw blurRad="38100" dist="38100" dir="2700000" algn="tl">
                  <a:srgbClr val="000000">
                    <a:alpha val="43137"/>
                  </a:srgbClr>
                </a:outerShdw>
              </a:effectLst>
            </a:endParaRPr>
          </a:p>
        </p:txBody>
      </p:sp>
      <p:pic>
        <p:nvPicPr>
          <p:cNvPr id="8" name="Содержимое 7" descr="Велосипед2.jpg"/>
          <p:cNvPicPr>
            <a:picLocks noGrp="1" noChangeAspect="1"/>
          </p:cNvPicPr>
          <p:nvPr>
            <p:ph sz="quarter" idx="4"/>
          </p:nvPr>
        </p:nvPicPr>
        <p:blipFill>
          <a:blip r:embed="rId3" cstate="email"/>
          <a:stretch>
            <a:fillRect/>
          </a:stretch>
        </p:blipFill>
        <p:spPr>
          <a:xfrm>
            <a:off x="6357950" y="2643182"/>
            <a:ext cx="2535797" cy="1714512"/>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9" name="Рисунок 8" descr="Лыжи.JPG"/>
          <p:cNvPicPr>
            <a:picLocks noChangeAspect="1"/>
          </p:cNvPicPr>
          <p:nvPr/>
        </p:nvPicPr>
        <p:blipFill>
          <a:blip r:embed="rId4" cstate="email"/>
          <a:stretch>
            <a:fillRect/>
          </a:stretch>
        </p:blipFill>
        <p:spPr>
          <a:xfrm>
            <a:off x="571472" y="2500306"/>
            <a:ext cx="1426007" cy="178595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 name="Рисунок 9" descr="49fcb8fc5b049d43c6f81b1a20b8105a.gif"/>
          <p:cNvPicPr>
            <a:picLocks noChangeAspect="1"/>
          </p:cNvPicPr>
          <p:nvPr/>
        </p:nvPicPr>
        <p:blipFill>
          <a:blip r:embed="rId5" cstate="email"/>
          <a:stretch>
            <a:fillRect/>
          </a:stretch>
        </p:blipFill>
        <p:spPr>
          <a:xfrm>
            <a:off x="357158" y="4786322"/>
            <a:ext cx="1704306" cy="1714512"/>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11" name="Рисунок 10" descr="e64e44e5310ec6f9d94d44c5f2b02852.gif"/>
          <p:cNvPicPr>
            <a:picLocks noChangeAspect="1"/>
          </p:cNvPicPr>
          <p:nvPr/>
        </p:nvPicPr>
        <p:blipFill>
          <a:blip r:embed="rId6" cstate="email"/>
          <a:stretch>
            <a:fillRect/>
          </a:stretch>
        </p:blipFill>
        <p:spPr>
          <a:xfrm>
            <a:off x="2416754" y="2675161"/>
            <a:ext cx="1357322" cy="2667296"/>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13" name="Рисунок 12" descr="Ролики.JPG"/>
          <p:cNvPicPr>
            <a:picLocks noChangeAspect="1"/>
          </p:cNvPicPr>
          <p:nvPr/>
        </p:nvPicPr>
        <p:blipFill>
          <a:blip r:embed="rId7" cstate="email"/>
          <a:stretch>
            <a:fillRect/>
          </a:stretch>
        </p:blipFill>
        <p:spPr>
          <a:xfrm>
            <a:off x="6604753" y="4857760"/>
            <a:ext cx="2272909" cy="1500198"/>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14" name="Рисунок 13" descr="Гольф.JPG"/>
          <p:cNvPicPr>
            <a:picLocks noChangeAspect="1"/>
          </p:cNvPicPr>
          <p:nvPr/>
        </p:nvPicPr>
        <p:blipFill>
          <a:blip r:embed="rId8" cstate="email"/>
          <a:stretch>
            <a:fillRect/>
          </a:stretch>
        </p:blipFill>
        <p:spPr>
          <a:xfrm>
            <a:off x="4000496" y="4786322"/>
            <a:ext cx="2076450" cy="1814513"/>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2000"/>
                                        <p:tgtEl>
                                          <p:spTgt spid="2"/>
                                        </p:tgtEl>
                                      </p:cBhvr>
                                    </p:animEffect>
                                  </p:childTnLst>
                                </p:cTn>
                              </p:par>
                            </p:childTnLst>
                          </p:cTn>
                        </p:par>
                        <p:par>
                          <p:cTn id="8" fill="hold">
                            <p:stCondLst>
                              <p:cond delay="2000"/>
                            </p:stCondLst>
                            <p:childTnLst>
                              <p:par>
                                <p:cTn id="9" presetID="8"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diamond(in)">
                                      <p:cBhvr>
                                        <p:cTn id="11" dur="2000"/>
                                        <p:tgtEl>
                                          <p:spTgt spid="3">
                                            <p:bg/>
                                          </p:spTgt>
                                        </p:tgtEl>
                                      </p:cBhvr>
                                    </p:animEffect>
                                  </p:childTnLst>
                                </p:cTn>
                              </p:par>
                            </p:childTnLst>
                          </p:cTn>
                        </p:par>
                        <p:par>
                          <p:cTn id="12" fill="hold">
                            <p:stCondLst>
                              <p:cond delay="4000"/>
                            </p:stCondLst>
                            <p:childTnLst>
                              <p:par>
                                <p:cTn id="13" presetID="8"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diamond(in)">
                                      <p:cBhvr>
                                        <p:cTn id="15" dur="2000"/>
                                        <p:tgtEl>
                                          <p:spTgt spid="3">
                                            <p:txEl>
                                              <p:pRg st="0" end="0"/>
                                            </p:txEl>
                                          </p:spTgt>
                                        </p:tgtEl>
                                      </p:cBhvr>
                                    </p:animEffect>
                                  </p:childTnLst>
                                </p:cTn>
                              </p:par>
                            </p:childTnLst>
                          </p:cTn>
                        </p:par>
                        <p:par>
                          <p:cTn id="16" fill="hold">
                            <p:stCondLst>
                              <p:cond delay="6000"/>
                            </p:stCondLst>
                            <p:childTnLst>
                              <p:par>
                                <p:cTn id="17" presetID="8" presetClass="entr" presetSubtype="16" fill="hold" grpId="0" nodeType="afterEffect">
                                  <p:stCondLst>
                                    <p:cond delay="0"/>
                                  </p:stCondLst>
                                  <p:childTnLst>
                                    <p:set>
                                      <p:cBhvr>
                                        <p:cTn id="18" dur="1" fill="hold">
                                          <p:stCondLst>
                                            <p:cond delay="0"/>
                                          </p:stCondLst>
                                        </p:cTn>
                                        <p:tgtEl>
                                          <p:spTgt spid="5">
                                            <p:bg/>
                                          </p:spTgt>
                                        </p:tgtEl>
                                        <p:attrNameLst>
                                          <p:attrName>style.visibility</p:attrName>
                                        </p:attrNameLst>
                                      </p:cBhvr>
                                      <p:to>
                                        <p:strVal val="visible"/>
                                      </p:to>
                                    </p:set>
                                    <p:animEffect transition="in" filter="diamond(in)">
                                      <p:cBhvr>
                                        <p:cTn id="19" dur="2000"/>
                                        <p:tgtEl>
                                          <p:spTgt spid="5">
                                            <p:bg/>
                                          </p:spTgt>
                                        </p:tgtEl>
                                      </p:cBhvr>
                                    </p:animEffect>
                                  </p:childTnLst>
                                </p:cTn>
                              </p:par>
                            </p:childTnLst>
                          </p:cTn>
                        </p:par>
                        <p:par>
                          <p:cTn id="20" fill="hold">
                            <p:stCondLst>
                              <p:cond delay="8000"/>
                            </p:stCondLst>
                            <p:childTnLst>
                              <p:par>
                                <p:cTn id="21" presetID="8" presetClass="entr" presetSubtype="16" fill="hold" grpId="0" nodeType="after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diamond(in)">
                                      <p:cBhvr>
                                        <p:cTn id="23"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descr="Конкур.jpg"/>
          <p:cNvPicPr>
            <a:picLocks noChangeAspect="1"/>
          </p:cNvPicPr>
          <p:nvPr/>
        </p:nvPicPr>
        <p:blipFill>
          <a:blip r:embed="rId2" cstate="email"/>
          <a:stretch>
            <a:fillRect/>
          </a:stretch>
        </p:blipFill>
        <p:spPr>
          <a:xfrm rot="20817898">
            <a:off x="632479" y="2553996"/>
            <a:ext cx="1333496" cy="1960239"/>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9" name="Рисунок 8" descr="Осень2.jpg"/>
          <p:cNvPicPr>
            <a:picLocks noChangeAspect="1"/>
          </p:cNvPicPr>
          <p:nvPr/>
        </p:nvPicPr>
        <p:blipFill>
          <a:blip r:embed="rId3" cstate="email"/>
          <a:stretch>
            <a:fillRect/>
          </a:stretch>
        </p:blipFill>
        <p:spPr>
          <a:xfrm rot="1219434">
            <a:off x="7167220" y="2823985"/>
            <a:ext cx="1678055" cy="125854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 name="Рисунок 9" descr="Березы.jpg"/>
          <p:cNvPicPr>
            <a:picLocks noChangeAspect="1"/>
          </p:cNvPicPr>
          <p:nvPr/>
        </p:nvPicPr>
        <p:blipFill>
          <a:blip r:embed="rId4" cstate="email"/>
          <a:stretch>
            <a:fillRect/>
          </a:stretch>
        </p:blipFill>
        <p:spPr>
          <a:xfrm>
            <a:off x="428596" y="5143512"/>
            <a:ext cx="1714513" cy="137161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1" name="Рисунок 10" descr="Березы в снегу.bmp"/>
          <p:cNvPicPr>
            <a:picLocks noChangeAspect="1"/>
          </p:cNvPicPr>
          <p:nvPr/>
        </p:nvPicPr>
        <p:blipFill>
          <a:blip r:embed="rId5" cstate="email"/>
          <a:stretch>
            <a:fillRect/>
          </a:stretch>
        </p:blipFill>
        <p:spPr>
          <a:xfrm>
            <a:off x="4786314" y="1643050"/>
            <a:ext cx="1872814" cy="140461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2" name="Рисунок 11" descr="Река Весна.jpg"/>
          <p:cNvPicPr>
            <a:picLocks noChangeAspect="1"/>
          </p:cNvPicPr>
          <p:nvPr/>
        </p:nvPicPr>
        <p:blipFill>
          <a:blip r:embed="rId6" cstate="email"/>
          <a:stretch>
            <a:fillRect/>
          </a:stretch>
        </p:blipFill>
        <p:spPr>
          <a:xfrm>
            <a:off x="7000892" y="5214950"/>
            <a:ext cx="1625214" cy="130017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3" name="Рисунок 12" descr="Коньки.JPG"/>
          <p:cNvPicPr>
            <a:picLocks noChangeAspect="1"/>
          </p:cNvPicPr>
          <p:nvPr/>
        </p:nvPicPr>
        <p:blipFill>
          <a:blip r:embed="rId7" cstate="email"/>
          <a:stretch>
            <a:fillRect/>
          </a:stretch>
        </p:blipFill>
        <p:spPr>
          <a:xfrm rot="642369">
            <a:off x="4929190" y="5429264"/>
            <a:ext cx="1500199" cy="1151369"/>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26" name="Picture 2" descr="C:\Program Files\Microsoft Office\MEDIA\CAGCAT10\j0293828.wmf"/>
          <p:cNvPicPr>
            <a:picLocks noChangeAspect="1" noChangeArrowheads="1"/>
          </p:cNvPicPr>
          <p:nvPr/>
        </p:nvPicPr>
        <p:blipFill>
          <a:blip r:embed="rId8" cstate="email"/>
          <a:srcRect/>
          <a:stretch>
            <a:fillRect/>
          </a:stretch>
        </p:blipFill>
        <p:spPr bwMode="auto">
          <a:xfrm>
            <a:off x="2214546" y="1357298"/>
            <a:ext cx="1744675" cy="1836115"/>
          </a:xfrm>
          <a:prstGeom prst="rect">
            <a:avLst/>
          </a:prstGeom>
          <a:noFill/>
        </p:spPr>
      </p:pic>
      <p:pic>
        <p:nvPicPr>
          <p:cNvPr id="1027" name="Picture 3" descr="C:\Users\user\AppData\Local\Microsoft\Windows\Temporary Internet Files\Content.IE5\V667QF6W\MC900250101[1].wmf"/>
          <p:cNvPicPr>
            <a:picLocks noChangeAspect="1" noChangeArrowheads="1"/>
          </p:cNvPicPr>
          <p:nvPr/>
        </p:nvPicPr>
        <p:blipFill>
          <a:blip r:embed="rId9" cstate="email"/>
          <a:srcRect/>
          <a:stretch>
            <a:fillRect/>
          </a:stretch>
        </p:blipFill>
        <p:spPr bwMode="auto">
          <a:xfrm>
            <a:off x="2500298" y="3643314"/>
            <a:ext cx="1984218" cy="269340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28" name="Picture 4" descr="C:\Users\user\AppData\Local\Microsoft\Windows\Temporary Internet Files\Content.IE5\LE4RFXUV\MC900232180[1].wmf"/>
          <p:cNvPicPr>
            <a:picLocks noChangeAspect="1" noChangeArrowheads="1"/>
          </p:cNvPicPr>
          <p:nvPr/>
        </p:nvPicPr>
        <p:blipFill>
          <a:blip r:embed="rId10" cstate="email"/>
          <a:srcRect/>
          <a:stretch>
            <a:fillRect/>
          </a:stretch>
        </p:blipFill>
        <p:spPr bwMode="auto">
          <a:xfrm>
            <a:off x="7072330" y="857232"/>
            <a:ext cx="1875576" cy="1782024"/>
          </a:xfrm>
          <a:prstGeom prst="rect">
            <a:avLst/>
          </a:prstGeom>
          <a:noFill/>
        </p:spPr>
      </p:pic>
      <p:pic>
        <p:nvPicPr>
          <p:cNvPr id="1029" name="Picture 5" descr="C:\Users\user\AppData\Local\Microsoft\Windows\Temporary Internet Files\Content.IE5\V667QF6W\MC900297883[1].wmf"/>
          <p:cNvPicPr>
            <a:picLocks noChangeAspect="1" noChangeArrowheads="1"/>
          </p:cNvPicPr>
          <p:nvPr/>
        </p:nvPicPr>
        <p:blipFill>
          <a:blip r:embed="rId11" cstate="email"/>
          <a:srcRect/>
          <a:stretch>
            <a:fillRect/>
          </a:stretch>
        </p:blipFill>
        <p:spPr bwMode="auto">
          <a:xfrm>
            <a:off x="4786314" y="3286124"/>
            <a:ext cx="1803400" cy="18034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1032" name="Picture 8" descr="C:\Users\user\AppData\Local\Microsoft\Windows\Temporary Internet Files\Content.IE5\RJWT3TEW\MM900336789[1].gif"/>
          <p:cNvPicPr>
            <a:picLocks noChangeAspect="1" noChangeArrowheads="1" noCrop="1"/>
          </p:cNvPicPr>
          <p:nvPr/>
        </p:nvPicPr>
        <p:blipFill>
          <a:blip r:embed="rId12" cstate="email"/>
          <a:srcRect/>
          <a:stretch>
            <a:fillRect/>
          </a:stretch>
        </p:blipFill>
        <p:spPr bwMode="auto">
          <a:xfrm>
            <a:off x="428596" y="857232"/>
            <a:ext cx="1143008" cy="1214446"/>
          </a:xfrm>
          <a:prstGeom prst="rect">
            <a:avLst/>
          </a:prstGeom>
          <a:noFill/>
        </p:spPr>
      </p:pic>
      <p:sp>
        <p:nvSpPr>
          <p:cNvPr id="21" name="Прямоугольник 20"/>
          <p:cNvSpPr/>
          <p:nvPr/>
        </p:nvSpPr>
        <p:spPr>
          <a:xfrm>
            <a:off x="0" y="0"/>
            <a:ext cx="9144000" cy="179272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What is your favorite season and why?</a:t>
            </a:r>
            <a:endParaRPr lang="ru-RU" sz="54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spd="slow" advTm="0">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2000" fill="hold"/>
                                        <p:tgtEl>
                                          <p:spTgt spid="21"/>
                                        </p:tgtEl>
                                        <p:attrNameLst>
                                          <p:attrName>ppt_x</p:attrName>
                                        </p:attrNameLst>
                                      </p:cBhvr>
                                      <p:tavLst>
                                        <p:tav tm="0">
                                          <p:val>
                                            <p:strVal val="0-#ppt_w/2"/>
                                          </p:val>
                                        </p:tav>
                                        <p:tav tm="100000">
                                          <p:val>
                                            <p:strVal val="#ppt_x"/>
                                          </p:val>
                                        </p:tav>
                                      </p:tavLst>
                                    </p:anim>
                                    <p:anim calcmode="lin" valueType="num">
                                      <p:cBhvr additive="base">
                                        <p:cTn id="8" dur="20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35496" y="288032"/>
            <a:ext cx="9116183" cy="6381328"/>
          </a:xfrm>
          <a:prstGeom prst="rect">
            <a:avLst/>
          </a:prstGeom>
        </p:spPr>
      </p:pic>
    </p:spTree>
    <p:extLst>
      <p:ext uri="{BB962C8B-B14F-4D97-AF65-F5344CB8AC3E}">
        <p14:creationId xmlns:p14="http://schemas.microsoft.com/office/powerpoint/2010/main" xmlns="" val="1640848859"/>
      </p:ext>
    </p:extLst>
  </p:cSld>
  <p:clrMapOvr>
    <a:masterClrMapping/>
  </p:clrMapOvr>
  <p:transition spd="slow">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907704" y="4661520"/>
            <a:ext cx="4896544" cy="2196480"/>
          </a:xfrm>
          <a:prstGeom prst="rect">
            <a:avLst/>
          </a:prstGeom>
          <a:solidFill>
            <a:schemeClr val="tx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899592" y="3933056"/>
            <a:ext cx="7056784" cy="57606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ctrTitle"/>
          </p:nvPr>
        </p:nvSpPr>
        <p:spPr>
          <a:xfrm>
            <a:off x="0" y="0"/>
            <a:ext cx="9143999" cy="6858000"/>
          </a:xfr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100000" t="100000"/>
            </a:path>
            <a:tileRect r="-100000" b="-100000"/>
          </a:gradFill>
          <a:ln w="38100">
            <a:noFill/>
          </a:ln>
        </p:spPr>
        <p:txBody>
          <a:bodyPr>
            <a:normAutofit fontScale="90000"/>
          </a:bodyPr>
          <a:lstStyle/>
          <a:p>
            <a:pPr algn="l"/>
            <a:r>
              <a:rPr lang="en-US" sz="2800" smtClean="0"/>
              <a:t>                   </a:t>
            </a:r>
            <a:br>
              <a:rPr lang="en-US" sz="2800" smtClean="0"/>
            </a:br>
            <a:r>
              <a:rPr lang="en-US" sz="2800"/>
              <a:t/>
            </a:r>
            <a:br>
              <a:rPr lang="en-US" sz="2800"/>
            </a:br>
            <a:r>
              <a:rPr lang="en-US" sz="2800" smtClean="0"/>
              <a:t/>
            </a:r>
            <a:br>
              <a:rPr lang="en-US" sz="2800" smtClean="0"/>
            </a:br>
            <a:r>
              <a:rPr lang="en-US" sz="2800" i="1" smtClean="0">
                <a:solidFill>
                  <a:srgbClr val="7030A0"/>
                </a:solidFill>
              </a:rPr>
              <a:t>Read the exercises:</a:t>
            </a:r>
            <a:r>
              <a:rPr lang="en-US" sz="2800" smtClean="0"/>
              <a:t/>
            </a:r>
            <a:br>
              <a:rPr lang="en-US" sz="2800" smtClean="0"/>
            </a:br>
            <a:r>
              <a:rPr lang="en-US" sz="2800" smtClean="0"/>
              <a:t/>
            </a:r>
            <a:br>
              <a:rPr lang="en-US" sz="2800" smtClean="0"/>
            </a:br>
            <a:r>
              <a:rPr lang="en-US" sz="2800" smtClean="0"/>
              <a:t>                             </a:t>
            </a:r>
            <a:r>
              <a:rPr lang="ru-RU" sz="2800" b="1" smtClean="0">
                <a:solidFill>
                  <a:srgbClr val="00B050"/>
                </a:solidFill>
              </a:rPr>
              <a:t>[θ</a:t>
            </a:r>
            <a:r>
              <a:rPr lang="en-US" sz="2800" b="1" smtClean="0">
                <a:solidFill>
                  <a:srgbClr val="00B050"/>
                </a:solidFill>
              </a:rPr>
              <a:t>] – thick, thin, thing, think, three</a:t>
            </a:r>
            <a:r>
              <a:rPr lang="en-US" smtClean="0"/>
              <a:t/>
            </a:r>
            <a:br>
              <a:rPr lang="en-US" smtClean="0"/>
            </a:br>
            <a:r>
              <a:rPr lang="en-US" smtClean="0"/>
              <a:t>    </a:t>
            </a:r>
            <a:r>
              <a:rPr lang="ru-RU" smtClean="0"/>
              <a:t/>
            </a:r>
            <a:br>
              <a:rPr lang="ru-RU" smtClean="0"/>
            </a:br>
            <a:r>
              <a:rPr lang="en-US" smtClean="0"/>
              <a:t>                  </a:t>
            </a:r>
            <a:r>
              <a:rPr lang="ru-RU" sz="2800" b="1" smtClean="0">
                <a:solidFill>
                  <a:srgbClr val="0070C0"/>
                </a:solidFill>
              </a:rPr>
              <a:t>[ð]</a:t>
            </a:r>
            <a:r>
              <a:rPr lang="en-US" sz="2800" b="1" smtClean="0">
                <a:solidFill>
                  <a:srgbClr val="0070C0"/>
                </a:solidFill>
              </a:rPr>
              <a:t> – then, weather, that, this, those</a:t>
            </a:r>
            <a:r>
              <a:rPr lang="en-US" sz="2800" smtClean="0"/>
              <a:t/>
            </a:r>
            <a:br>
              <a:rPr lang="en-US" sz="2800" smtClean="0"/>
            </a:br>
            <a:r>
              <a:rPr lang="en-US" sz="2800" smtClean="0"/>
              <a:t>         </a:t>
            </a:r>
            <a:r>
              <a:rPr lang="en-US" sz="2400" b="1" smtClean="0">
                <a:solidFill>
                  <a:schemeClr val="accent2">
                    <a:lumMod val="75000"/>
                  </a:schemeClr>
                </a:solidFill>
              </a:rPr>
              <a:t>[</a:t>
            </a:r>
            <a:r>
              <a:rPr lang="ru-RU" sz="2400" b="1" smtClean="0">
                <a:solidFill>
                  <a:schemeClr val="accent2">
                    <a:lumMod val="75000"/>
                  </a:schemeClr>
                </a:solidFill>
              </a:rPr>
              <a:t>θ</a:t>
            </a:r>
            <a:r>
              <a:rPr lang="en-US" sz="2400" b="1" smtClean="0">
                <a:solidFill>
                  <a:schemeClr val="accent2">
                    <a:lumMod val="75000"/>
                  </a:schemeClr>
                </a:solidFill>
              </a:rPr>
              <a:t>]                                             [</a:t>
            </a:r>
            <a:r>
              <a:rPr lang="ru-RU" sz="2400" b="1" smtClean="0">
                <a:solidFill>
                  <a:schemeClr val="accent2">
                    <a:lumMod val="75000"/>
                  </a:schemeClr>
                </a:solidFill>
              </a:rPr>
              <a:t>ð</a:t>
            </a:r>
            <a:r>
              <a:rPr lang="en-US" sz="2400" b="1" smtClean="0">
                <a:solidFill>
                  <a:schemeClr val="accent2">
                    <a:lumMod val="75000"/>
                  </a:schemeClr>
                </a:solidFill>
              </a:rPr>
              <a:t>]                                            [</a:t>
            </a:r>
            <a:r>
              <a:rPr lang="ru-RU" sz="2400" b="1" smtClean="0">
                <a:solidFill>
                  <a:schemeClr val="accent2">
                    <a:lumMod val="75000"/>
                  </a:schemeClr>
                </a:solidFill>
              </a:rPr>
              <a:t>ð</a:t>
            </a:r>
            <a:r>
              <a:rPr lang="en-US" sz="2400" b="1" smtClean="0">
                <a:solidFill>
                  <a:schemeClr val="accent2">
                    <a:lumMod val="75000"/>
                  </a:schemeClr>
                </a:solidFill>
              </a:rPr>
              <a:t>] </a:t>
            </a:r>
            <a:br>
              <a:rPr lang="en-US" sz="2400" b="1" smtClean="0">
                <a:solidFill>
                  <a:schemeClr val="accent2">
                    <a:lumMod val="75000"/>
                  </a:schemeClr>
                </a:solidFill>
              </a:rPr>
            </a:br>
            <a:r>
              <a:rPr lang="en-US" sz="2400" b="1" smtClean="0">
                <a:solidFill>
                  <a:schemeClr val="accent2">
                    <a:lumMod val="75000"/>
                  </a:schemeClr>
                </a:solidFill>
              </a:rPr>
              <a:t>      [</a:t>
            </a:r>
            <a:r>
              <a:rPr lang="ru-RU" sz="2400" b="1" err="1" smtClean="0">
                <a:solidFill>
                  <a:schemeClr val="accent2">
                    <a:lumMod val="75000"/>
                  </a:schemeClr>
                </a:solidFill>
              </a:rPr>
              <a:t>θθθ</a:t>
            </a:r>
            <a:r>
              <a:rPr lang="en-US" sz="2400" b="1" err="1" smtClean="0">
                <a:solidFill>
                  <a:schemeClr val="accent2">
                    <a:lumMod val="75000"/>
                  </a:schemeClr>
                </a:solidFill>
              </a:rPr>
              <a:t>ik</a:t>
            </a:r>
            <a:r>
              <a:rPr lang="en-US" sz="2400" b="1" smtClean="0">
                <a:solidFill>
                  <a:schemeClr val="accent2">
                    <a:lumMod val="75000"/>
                  </a:schemeClr>
                </a:solidFill>
              </a:rPr>
              <a:t>]                                    [</a:t>
            </a:r>
            <a:r>
              <a:rPr lang="en-US" sz="2400" b="1" err="1" smtClean="0">
                <a:solidFill>
                  <a:schemeClr val="accent2">
                    <a:lumMod val="75000"/>
                  </a:schemeClr>
                </a:solidFill>
              </a:rPr>
              <a:t>wi</a:t>
            </a:r>
            <a:r>
              <a:rPr lang="ru-RU" sz="2400" b="1" err="1" smtClean="0">
                <a:solidFill>
                  <a:schemeClr val="accent2">
                    <a:lumMod val="75000"/>
                  </a:schemeClr>
                </a:solidFill>
              </a:rPr>
              <a:t>ðð</a:t>
            </a:r>
            <a:r>
              <a:rPr lang="en-US" sz="2400" b="1" smtClean="0">
                <a:solidFill>
                  <a:schemeClr val="accent2">
                    <a:lumMod val="75000"/>
                  </a:schemeClr>
                </a:solidFill>
              </a:rPr>
              <a:t>is]                                [</a:t>
            </a:r>
            <a:r>
              <a:rPr lang="en-US" sz="2400" b="1" err="1" smtClean="0">
                <a:solidFill>
                  <a:schemeClr val="accent2">
                    <a:lumMod val="75000"/>
                  </a:schemeClr>
                </a:solidFill>
              </a:rPr>
              <a:t>izzz</a:t>
            </a:r>
            <a:r>
              <a:rPr lang="ru-RU" sz="2400" b="1" err="1" smtClean="0">
                <a:solidFill>
                  <a:schemeClr val="accent2">
                    <a:lumMod val="75000"/>
                  </a:schemeClr>
                </a:solidFill>
              </a:rPr>
              <a:t>ððð</a:t>
            </a:r>
            <a:r>
              <a:rPr lang="en-US" sz="2400" b="1" smtClean="0">
                <a:solidFill>
                  <a:schemeClr val="accent2">
                    <a:lumMod val="75000"/>
                  </a:schemeClr>
                </a:solidFill>
              </a:rPr>
              <a:t>is]        </a:t>
            </a:r>
            <a:br>
              <a:rPr lang="en-US" sz="2400" b="1" smtClean="0">
                <a:solidFill>
                  <a:schemeClr val="accent2">
                    <a:lumMod val="75000"/>
                  </a:schemeClr>
                </a:solidFill>
              </a:rPr>
            </a:br>
            <a:r>
              <a:rPr lang="en-US" sz="2400" b="1" smtClean="0">
                <a:solidFill>
                  <a:schemeClr val="accent2">
                    <a:lumMod val="75000"/>
                  </a:schemeClr>
                </a:solidFill>
              </a:rPr>
              <a:t>      [</a:t>
            </a:r>
            <a:r>
              <a:rPr lang="ru-RU" sz="2400" b="1" err="1" smtClean="0">
                <a:solidFill>
                  <a:schemeClr val="accent2">
                    <a:lumMod val="75000"/>
                  </a:schemeClr>
                </a:solidFill>
              </a:rPr>
              <a:t>θθθ</a:t>
            </a:r>
            <a:r>
              <a:rPr lang="en-US" sz="2400" b="1" smtClean="0">
                <a:solidFill>
                  <a:schemeClr val="accent2">
                    <a:lumMod val="75000"/>
                  </a:schemeClr>
                </a:solidFill>
              </a:rPr>
              <a:t>in]                                    [</a:t>
            </a:r>
            <a:r>
              <a:rPr lang="en-US" sz="2400" b="1" err="1" smtClean="0">
                <a:solidFill>
                  <a:schemeClr val="accent2">
                    <a:lumMod val="75000"/>
                  </a:schemeClr>
                </a:solidFill>
              </a:rPr>
              <a:t>wi</a:t>
            </a:r>
            <a:r>
              <a:rPr lang="ru-RU" sz="2400" b="1" err="1" smtClean="0">
                <a:solidFill>
                  <a:schemeClr val="accent2">
                    <a:lumMod val="75000"/>
                  </a:schemeClr>
                </a:solidFill>
              </a:rPr>
              <a:t>ðð</a:t>
            </a:r>
            <a:r>
              <a:rPr lang="en-US" sz="2400" b="1" err="1" smtClean="0">
                <a:solidFill>
                  <a:schemeClr val="accent2">
                    <a:lumMod val="75000"/>
                  </a:schemeClr>
                </a:solidFill>
              </a:rPr>
              <a:t>æt</a:t>
            </a:r>
            <a:r>
              <a:rPr lang="en-US" sz="2400" b="1" smtClean="0">
                <a:solidFill>
                  <a:schemeClr val="accent2">
                    <a:lumMod val="75000"/>
                  </a:schemeClr>
                </a:solidFill>
              </a:rPr>
              <a:t>]                              [</a:t>
            </a:r>
            <a:r>
              <a:rPr lang="en-US" sz="2400" b="1" err="1" smtClean="0">
                <a:solidFill>
                  <a:schemeClr val="accent2">
                    <a:lumMod val="75000"/>
                  </a:schemeClr>
                </a:solidFill>
              </a:rPr>
              <a:t>izzz</a:t>
            </a:r>
            <a:r>
              <a:rPr lang="ru-RU" sz="2400" b="1" err="1" smtClean="0">
                <a:solidFill>
                  <a:schemeClr val="accent2">
                    <a:lumMod val="75000"/>
                  </a:schemeClr>
                </a:solidFill>
              </a:rPr>
              <a:t>ððð</a:t>
            </a:r>
            <a:r>
              <a:rPr lang="en-US" sz="2400" b="1" err="1" smtClean="0">
                <a:solidFill>
                  <a:schemeClr val="accent2">
                    <a:lumMod val="75000"/>
                  </a:schemeClr>
                </a:solidFill>
              </a:rPr>
              <a:t>æt</a:t>
            </a:r>
            <a:r>
              <a:rPr lang="en-US" sz="2400" b="1" smtClean="0">
                <a:solidFill>
                  <a:schemeClr val="accent2">
                    <a:lumMod val="75000"/>
                  </a:schemeClr>
                </a:solidFill>
              </a:rPr>
              <a:t>]</a:t>
            </a:r>
            <a:br>
              <a:rPr lang="en-US" sz="2400" b="1" smtClean="0">
                <a:solidFill>
                  <a:schemeClr val="accent2">
                    <a:lumMod val="75000"/>
                  </a:schemeClr>
                </a:solidFill>
              </a:rPr>
            </a:br>
            <a:r>
              <a:rPr lang="en-US" sz="2400" b="1" smtClean="0">
                <a:solidFill>
                  <a:schemeClr val="accent2">
                    <a:lumMod val="75000"/>
                  </a:schemeClr>
                </a:solidFill>
              </a:rPr>
              <a:t>      [</a:t>
            </a:r>
            <a:r>
              <a:rPr lang="ru-RU" sz="2400" b="1" err="1" smtClean="0">
                <a:solidFill>
                  <a:schemeClr val="accent2">
                    <a:lumMod val="75000"/>
                  </a:schemeClr>
                </a:solidFill>
              </a:rPr>
              <a:t>θθθ</a:t>
            </a:r>
            <a:r>
              <a:rPr lang="en-US" sz="2400" b="1" smtClean="0">
                <a:solidFill>
                  <a:schemeClr val="accent2">
                    <a:lumMod val="75000"/>
                  </a:schemeClr>
                </a:solidFill>
              </a:rPr>
              <a:t>ɔ:t]                                   [</a:t>
            </a:r>
            <a:r>
              <a:rPr lang="en-US" sz="2400" b="1" err="1" smtClean="0">
                <a:solidFill>
                  <a:schemeClr val="accent2">
                    <a:lumMod val="75000"/>
                  </a:schemeClr>
                </a:solidFill>
              </a:rPr>
              <a:t>wi</a:t>
            </a:r>
            <a:r>
              <a:rPr lang="ru-RU" sz="2400" b="1" err="1" smtClean="0">
                <a:solidFill>
                  <a:schemeClr val="accent2">
                    <a:lumMod val="75000"/>
                  </a:schemeClr>
                </a:solidFill>
              </a:rPr>
              <a:t>ðð</a:t>
            </a:r>
            <a:r>
              <a:rPr lang="en-US" sz="2400" b="1" err="1" smtClean="0">
                <a:solidFill>
                  <a:schemeClr val="accent2">
                    <a:lumMod val="75000"/>
                  </a:schemeClr>
                </a:solidFill>
              </a:rPr>
              <a:t>em</a:t>
            </a:r>
            <a:r>
              <a:rPr lang="en-US" sz="2400" b="1" smtClean="0">
                <a:solidFill>
                  <a:schemeClr val="accent2">
                    <a:lumMod val="75000"/>
                  </a:schemeClr>
                </a:solidFill>
              </a:rPr>
              <a:t>]                             [</a:t>
            </a:r>
            <a:r>
              <a:rPr lang="en-US" sz="2400" b="1" err="1" smtClean="0">
                <a:solidFill>
                  <a:schemeClr val="accent2">
                    <a:lumMod val="75000"/>
                  </a:schemeClr>
                </a:solidFill>
              </a:rPr>
              <a:t>wɔzzz</a:t>
            </a:r>
            <a:r>
              <a:rPr lang="ru-RU" sz="2400" b="1" err="1" smtClean="0">
                <a:solidFill>
                  <a:schemeClr val="accent2">
                    <a:lumMod val="75000"/>
                  </a:schemeClr>
                </a:solidFill>
              </a:rPr>
              <a:t>ððð</a:t>
            </a:r>
            <a:r>
              <a:rPr lang="en-US" sz="2400" b="1" smtClean="0">
                <a:solidFill>
                  <a:schemeClr val="accent2">
                    <a:lumMod val="75000"/>
                  </a:schemeClr>
                </a:solidFill>
              </a:rPr>
              <a:t>is]</a:t>
            </a:r>
            <a:br>
              <a:rPr lang="en-US" sz="2400" b="1" smtClean="0">
                <a:solidFill>
                  <a:schemeClr val="accent2">
                    <a:lumMod val="75000"/>
                  </a:schemeClr>
                </a:solidFill>
              </a:rPr>
            </a:br>
            <a:r>
              <a:rPr lang="en-US" sz="2400" b="1" smtClean="0">
                <a:solidFill>
                  <a:schemeClr val="accent2">
                    <a:lumMod val="75000"/>
                  </a:schemeClr>
                </a:solidFill>
              </a:rPr>
              <a:t/>
            </a:r>
            <a:br>
              <a:rPr lang="en-US" sz="2400" b="1" smtClean="0">
                <a:solidFill>
                  <a:schemeClr val="accent2">
                    <a:lumMod val="75000"/>
                  </a:schemeClr>
                </a:solidFill>
              </a:rPr>
            </a:br>
            <a:r>
              <a:rPr lang="en-US" sz="2400" b="1" smtClean="0"/>
              <a:t>             </a:t>
            </a:r>
            <a:r>
              <a:rPr lang="en-US" sz="2400" b="1" smtClean="0">
                <a:solidFill>
                  <a:srgbClr val="FF0000"/>
                </a:solidFill>
              </a:rPr>
              <a:t>Elizabeth’s birthday is on the third Thursday of this month.</a:t>
            </a:r>
            <a:br>
              <a:rPr lang="en-US" sz="2400" b="1" smtClean="0">
                <a:solidFill>
                  <a:srgbClr val="FF0000"/>
                </a:solidFill>
              </a:rPr>
            </a:br>
            <a:r>
              <a:rPr lang="en-US" sz="2400" b="1" smtClean="0">
                <a:solidFill>
                  <a:schemeClr val="bg1"/>
                </a:solidFill>
              </a:rPr>
              <a:t/>
            </a:r>
            <a:br>
              <a:rPr lang="en-US" sz="2400" b="1" smtClean="0">
                <a:solidFill>
                  <a:schemeClr val="bg1"/>
                </a:solidFill>
              </a:rPr>
            </a:br>
            <a:r>
              <a:rPr lang="en-US" sz="2400" b="1" smtClean="0">
                <a:solidFill>
                  <a:schemeClr val="bg1"/>
                </a:solidFill>
              </a:rPr>
              <a:t>                                               Whether the weather be fine</a:t>
            </a:r>
            <a:br>
              <a:rPr lang="en-US" sz="2400" b="1" smtClean="0">
                <a:solidFill>
                  <a:schemeClr val="bg1"/>
                </a:solidFill>
              </a:rPr>
            </a:br>
            <a:r>
              <a:rPr lang="en-US" sz="2400" b="1" smtClean="0">
                <a:solidFill>
                  <a:schemeClr val="bg1"/>
                </a:solidFill>
              </a:rPr>
              <a:t>                              or whether </a:t>
            </a:r>
            <a:r>
              <a:rPr lang="en-US" sz="2400" b="1">
                <a:solidFill>
                  <a:schemeClr val="bg1"/>
                </a:solidFill>
              </a:rPr>
              <a:t>the weather </a:t>
            </a:r>
            <a:r>
              <a:rPr lang="en-US" sz="2400" b="1" smtClean="0">
                <a:solidFill>
                  <a:schemeClr val="bg1"/>
                </a:solidFill>
              </a:rPr>
              <a:t>be not.</a:t>
            </a:r>
            <a:br>
              <a:rPr lang="en-US" sz="2400" b="1" smtClean="0">
                <a:solidFill>
                  <a:schemeClr val="bg1"/>
                </a:solidFill>
              </a:rPr>
            </a:br>
            <a:r>
              <a:rPr lang="en-US" sz="2400" b="1" smtClean="0">
                <a:solidFill>
                  <a:schemeClr val="bg1"/>
                </a:solidFill>
              </a:rPr>
              <a:t>                                               Whether </a:t>
            </a:r>
            <a:r>
              <a:rPr lang="en-US" sz="2400" b="1">
                <a:solidFill>
                  <a:schemeClr val="bg1"/>
                </a:solidFill>
              </a:rPr>
              <a:t>the weather </a:t>
            </a:r>
            <a:r>
              <a:rPr lang="en-US" sz="2400" b="1" smtClean="0">
                <a:solidFill>
                  <a:schemeClr val="bg1"/>
                </a:solidFill>
              </a:rPr>
              <a:t>be cold</a:t>
            </a:r>
            <a:br>
              <a:rPr lang="en-US" sz="2400" b="1" smtClean="0">
                <a:solidFill>
                  <a:schemeClr val="bg1"/>
                </a:solidFill>
              </a:rPr>
            </a:br>
            <a:r>
              <a:rPr lang="en-US" sz="2400" b="1" smtClean="0">
                <a:solidFill>
                  <a:schemeClr val="bg1"/>
                </a:solidFill>
              </a:rPr>
              <a:t>                              or whether </a:t>
            </a:r>
            <a:r>
              <a:rPr lang="en-US" sz="2400" b="1">
                <a:solidFill>
                  <a:schemeClr val="bg1"/>
                </a:solidFill>
              </a:rPr>
              <a:t>the weather </a:t>
            </a:r>
            <a:r>
              <a:rPr lang="en-US" sz="2400" b="1" smtClean="0">
                <a:solidFill>
                  <a:schemeClr val="bg1"/>
                </a:solidFill>
              </a:rPr>
              <a:t>be hot.</a:t>
            </a:r>
            <a:br>
              <a:rPr lang="en-US" sz="2400" b="1" smtClean="0">
                <a:solidFill>
                  <a:schemeClr val="bg1"/>
                </a:solidFill>
              </a:rPr>
            </a:br>
            <a:r>
              <a:rPr lang="en-US" sz="2400" b="1" smtClean="0">
                <a:solidFill>
                  <a:schemeClr val="bg1"/>
                </a:solidFill>
              </a:rPr>
              <a:t>                                               We’ll weather the weather</a:t>
            </a:r>
            <a:br>
              <a:rPr lang="en-US" sz="2400" b="1" smtClean="0">
                <a:solidFill>
                  <a:schemeClr val="bg1"/>
                </a:solidFill>
              </a:rPr>
            </a:br>
            <a:r>
              <a:rPr lang="en-US" sz="2400" b="1" smtClean="0">
                <a:solidFill>
                  <a:schemeClr val="bg1"/>
                </a:solidFill>
              </a:rPr>
              <a:t>                              whether we like it or not.</a:t>
            </a:r>
            <a:r>
              <a:rPr lang="en-US" smtClean="0"/>
              <a:t/>
            </a:r>
            <a:br>
              <a:rPr lang="en-US" smtClean="0"/>
            </a:br>
            <a:r>
              <a:rPr lang="en-US" smtClean="0"/>
              <a:t/>
            </a:r>
            <a:br>
              <a:rPr lang="en-US" smtClean="0"/>
            </a:br>
            <a:endParaRPr lang="ru-RU"/>
          </a:p>
        </p:txBody>
      </p:sp>
      <p:cxnSp>
        <p:nvCxnSpPr>
          <p:cNvPr id="8" name="Прямая со стрелкой 7"/>
          <p:cNvCxnSpPr/>
          <p:nvPr/>
        </p:nvCxnSpPr>
        <p:spPr>
          <a:xfrm flipV="1">
            <a:off x="1331640" y="1124744"/>
            <a:ext cx="792088" cy="288032"/>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1331640" y="1628800"/>
            <a:ext cx="792088" cy="36004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2" name="Прямоугольник 11"/>
          <p:cNvSpPr/>
          <p:nvPr/>
        </p:nvSpPr>
        <p:spPr>
          <a:xfrm>
            <a:off x="409161" y="1065510"/>
            <a:ext cx="912429"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a:t>
            </a:r>
            <a:endParaRPr lang="ru-RU" sz="54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3" name="Рисунок 12"/>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7104112" y="168546"/>
            <a:ext cx="2039888" cy="1912395"/>
          </a:xfrm>
          <a:prstGeom prst="rect">
            <a:avLst/>
          </a:prstGeom>
        </p:spPr>
      </p:pic>
    </p:spTree>
    <p:extLst>
      <p:ext uri="{BB962C8B-B14F-4D97-AF65-F5344CB8AC3E}">
        <p14:creationId xmlns:p14="http://schemas.microsoft.com/office/powerpoint/2010/main" xmlns="" val="170725397"/>
      </p:ext>
    </p:extLst>
  </p:cSld>
  <p:clrMapOvr>
    <a:masterClrMapping/>
  </p:clrMapOvr>
  <p:transition spd="slow">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28596" y="142852"/>
            <a:ext cx="8229600" cy="1285876"/>
          </a:xfrm>
        </p:spPr>
        <p:txBody>
          <a:bodyPr>
            <a:noAutofit/>
          </a:bodyPr>
          <a:lstStyle/>
          <a:p>
            <a:r>
              <a:rPr lang="en-US" sz="8000" b="1" u="sng" smtClean="0">
                <a:solidFill>
                  <a:srgbClr val="FF0000"/>
                </a:solidFill>
                <a:effectLst>
                  <a:outerShdw blurRad="38100" dist="38100" dir="2700000" algn="tl">
                    <a:srgbClr val="000000">
                      <a:alpha val="43137"/>
                    </a:srgbClr>
                  </a:outerShdw>
                </a:effectLst>
                <a:latin typeface="Angsana New" pitchFamily="18" charset="-34"/>
                <a:cs typeface="Angsana New" pitchFamily="18" charset="-34"/>
              </a:rPr>
              <a:t>My Favorite Season</a:t>
            </a:r>
            <a:endParaRPr lang="ru-RU" sz="8000" b="1" u="sng">
              <a:solidFill>
                <a:srgbClr val="FF0000"/>
              </a:solidFill>
              <a:effectLst>
                <a:outerShdw blurRad="38100" dist="38100" dir="2700000" algn="tl">
                  <a:srgbClr val="000000">
                    <a:alpha val="43137"/>
                  </a:srgbClr>
                </a:outerShdw>
              </a:effectLst>
              <a:cs typeface="Angsana New" pitchFamily="18" charset="-34"/>
            </a:endParaRPr>
          </a:p>
        </p:txBody>
      </p:sp>
      <p:sp>
        <p:nvSpPr>
          <p:cNvPr id="5" name="Содержимое 4"/>
          <p:cNvSpPr>
            <a:spLocks noGrp="1"/>
          </p:cNvSpPr>
          <p:nvPr>
            <p:ph idx="1"/>
          </p:nvPr>
        </p:nvSpPr>
        <p:spPr>
          <a:xfrm>
            <a:off x="285720" y="1428736"/>
            <a:ext cx="8229600" cy="4525963"/>
          </a:xfrm>
        </p:spPr>
        <p:txBody>
          <a:bodyPr>
            <a:normAutofit/>
          </a:bodyPr>
          <a:lstStyle/>
          <a:p>
            <a:r>
              <a:rPr lang="en-US" sz="2400" smtClean="0">
                <a:solidFill>
                  <a:srgbClr val="660066"/>
                </a:solidFill>
                <a:latin typeface="Arial" pitchFamily="34" charset="0"/>
                <a:cs typeface="Arial" pitchFamily="34" charset="0"/>
              </a:rPr>
              <a:t>There are four seasons in the year. They are: SPRING, SUMMER, AUTUMN AND WINTER. All </a:t>
            </a:r>
            <a:r>
              <a:rPr lang="en-US" sz="2400">
                <a:solidFill>
                  <a:srgbClr val="660066"/>
                </a:solidFill>
                <a:latin typeface="Arial" pitchFamily="34" charset="0"/>
                <a:cs typeface="Arial" pitchFamily="34" charset="0"/>
              </a:rPr>
              <a:t>o</a:t>
            </a:r>
            <a:r>
              <a:rPr lang="en-US" sz="2400" smtClean="0">
                <a:solidFill>
                  <a:srgbClr val="660066"/>
                </a:solidFill>
                <a:latin typeface="Arial" pitchFamily="34" charset="0"/>
                <a:cs typeface="Arial" pitchFamily="34" charset="0"/>
              </a:rPr>
              <a:t>f them are wonderful! Spring is green! Summer is bright! Autumn is yellow! Winter is white!</a:t>
            </a:r>
            <a:endParaRPr lang="ru-RU" sz="2400">
              <a:solidFill>
                <a:srgbClr val="660066"/>
              </a:solidFill>
              <a:latin typeface="Arial" pitchFamily="34" charset="0"/>
              <a:cs typeface="Arial" pitchFamily="34" charset="0"/>
            </a:endParaRPr>
          </a:p>
        </p:txBody>
      </p:sp>
      <p:pic>
        <p:nvPicPr>
          <p:cNvPr id="7" name="Рисунок 6" descr="Сосны.jpg"/>
          <p:cNvPicPr>
            <a:picLocks noChangeAspect="1"/>
          </p:cNvPicPr>
          <p:nvPr/>
        </p:nvPicPr>
        <p:blipFill>
          <a:blip r:embed="rId2" cstate="email"/>
          <a:stretch>
            <a:fillRect/>
          </a:stretch>
        </p:blipFill>
        <p:spPr>
          <a:xfrm>
            <a:off x="3500430" y="3143248"/>
            <a:ext cx="2464611" cy="1785950"/>
          </a:xfrm>
          <a:prstGeom prst="round2DiagRect">
            <a:avLst>
              <a:gd name="adj1" fmla="val 16667"/>
              <a:gd name="adj2" fmla="val 0"/>
            </a:avLst>
          </a:prstGeom>
          <a:ln w="88900" cap="sq">
            <a:solidFill>
              <a:srgbClr val="00B0F0"/>
            </a:solidFill>
            <a:miter lim="800000"/>
          </a:ln>
          <a:effectLst>
            <a:outerShdw blurRad="254000" algn="tl" rotWithShape="0">
              <a:srgbClr val="000000">
                <a:alpha val="43000"/>
              </a:srgbClr>
            </a:outerShdw>
          </a:effectLst>
        </p:spPr>
      </p:pic>
      <p:pic>
        <p:nvPicPr>
          <p:cNvPr id="8" name="Рисунок 7" descr="Дубовые листья.bmp"/>
          <p:cNvPicPr>
            <a:picLocks noChangeAspect="1"/>
          </p:cNvPicPr>
          <p:nvPr/>
        </p:nvPicPr>
        <p:blipFill>
          <a:blip r:embed="rId3" cstate="email"/>
          <a:stretch>
            <a:fillRect/>
          </a:stretch>
        </p:blipFill>
        <p:spPr>
          <a:xfrm rot="20062623">
            <a:off x="708435" y="4301781"/>
            <a:ext cx="2476516" cy="1857387"/>
          </a:xfrm>
          <a:prstGeom prst="round2DiagRect">
            <a:avLst>
              <a:gd name="adj1" fmla="val 16667"/>
              <a:gd name="adj2" fmla="val 0"/>
            </a:avLst>
          </a:prstGeom>
          <a:ln w="88900" cap="sq">
            <a:solidFill>
              <a:srgbClr val="FFC000"/>
            </a:solidFill>
            <a:miter lim="800000"/>
          </a:ln>
          <a:effectLst>
            <a:outerShdw blurRad="254000" algn="tl" rotWithShape="0">
              <a:srgbClr val="000000">
                <a:alpha val="43000"/>
              </a:srgbClr>
            </a:outerShdw>
          </a:effectLst>
        </p:spPr>
      </p:pic>
      <p:pic>
        <p:nvPicPr>
          <p:cNvPr id="10" name="Рисунок 9" descr="Весна2.jpg"/>
          <p:cNvPicPr>
            <a:picLocks noChangeAspect="1"/>
          </p:cNvPicPr>
          <p:nvPr/>
        </p:nvPicPr>
        <p:blipFill>
          <a:blip r:embed="rId4" cstate="email"/>
          <a:stretch>
            <a:fillRect/>
          </a:stretch>
        </p:blipFill>
        <p:spPr>
          <a:xfrm rot="1110447">
            <a:off x="6376586" y="4318502"/>
            <a:ext cx="2303875" cy="184310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out)">
                                      <p:cBhvr>
                                        <p:cTn id="7" dur="2000"/>
                                        <p:tgtEl>
                                          <p:spTgt spid="8"/>
                                        </p:tgtEl>
                                      </p:cBhvr>
                                    </p:animEffect>
                                  </p:childTnLst>
                                </p:cTn>
                              </p:par>
                            </p:childTnLst>
                          </p:cTn>
                        </p:par>
                        <p:par>
                          <p:cTn id="8" fill="hold">
                            <p:stCondLst>
                              <p:cond delay="2000"/>
                            </p:stCondLst>
                            <p:childTnLst>
                              <p:par>
                                <p:cTn id="9" presetID="8" presetClass="entr" presetSubtype="32"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amond(out)">
                                      <p:cBhvr>
                                        <p:cTn id="11" dur="2000"/>
                                        <p:tgtEl>
                                          <p:spTgt spid="7"/>
                                        </p:tgtEl>
                                      </p:cBhvr>
                                    </p:animEffect>
                                  </p:childTnLst>
                                </p:cTn>
                              </p:par>
                            </p:childTnLst>
                          </p:cTn>
                        </p:par>
                        <p:par>
                          <p:cTn id="12" fill="hold">
                            <p:stCondLst>
                              <p:cond delay="4000"/>
                            </p:stCondLst>
                            <p:childTnLst>
                              <p:par>
                                <p:cTn id="13" presetID="8" presetClass="entr" presetSubtype="32"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amond(out)">
                                      <p:cBhvr>
                                        <p:cTn id="1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Заголовок 18"/>
          <p:cNvSpPr>
            <a:spLocks noGrp="1"/>
          </p:cNvSpPr>
          <p:nvPr>
            <p:ph type="title"/>
          </p:nvPr>
        </p:nvSpPr>
        <p:spPr>
          <a:xfrm>
            <a:off x="1142976" y="214290"/>
            <a:ext cx="6715172" cy="1143000"/>
          </a:xfrm>
          <a:solidFill>
            <a:schemeClr val="accent2">
              <a:lumMod val="75000"/>
            </a:schemeClr>
          </a:solidFill>
        </p:spPr>
        <p:txBody>
          <a:bodyPr>
            <a:normAutofit fontScale="90000"/>
          </a:bodyPr>
          <a:lstStyle/>
          <a:p>
            <a:r>
              <a:rPr lang="en-US"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Ordinal Numbers</a:t>
            </a:r>
            <a:r>
              <a:rPr lang="en-US" smtClean="0"/>
              <a:t/>
            </a:r>
            <a:br>
              <a:rPr lang="en-US" smtClean="0"/>
            </a:br>
            <a:r>
              <a:rPr lang="en-US" sz="3600" b="1" i="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a:t>
            </a:r>
            <a:r>
              <a:rPr lang="en-US" sz="3600" b="1" i="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rite the numbers in the right place!</a:t>
            </a:r>
            <a:endParaRPr lang="ru-RU" sz="3600" b="1" i="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17" name="Группа 16"/>
          <p:cNvGrpSpPr/>
          <p:nvPr/>
        </p:nvGrpSpPr>
        <p:grpSpPr>
          <a:xfrm>
            <a:off x="1500166" y="1285860"/>
            <a:ext cx="6286544" cy="5214156"/>
            <a:chOff x="1357290" y="1500174"/>
            <a:chExt cx="6286544" cy="5214156"/>
          </a:xfrm>
        </p:grpSpPr>
        <p:sp>
          <p:nvSpPr>
            <p:cNvPr id="7" name="Прямоугольник 6"/>
            <p:cNvSpPr/>
            <p:nvPr/>
          </p:nvSpPr>
          <p:spPr>
            <a:xfrm>
              <a:off x="1357290" y="1643050"/>
              <a:ext cx="5857916" cy="478634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err="1" smtClean="0"/>
                <a:t>кккллпрр</a:t>
              </a:r>
              <a:endParaRPr lang="ru-RU"/>
            </a:p>
          </p:txBody>
        </p:sp>
        <p:sp>
          <p:nvSpPr>
            <p:cNvPr id="8" name="Овал 7"/>
            <p:cNvSpPr/>
            <p:nvPr/>
          </p:nvSpPr>
          <p:spPr>
            <a:xfrm>
              <a:off x="2357422" y="2285992"/>
              <a:ext cx="3714776" cy="3714776"/>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вал 8"/>
            <p:cNvSpPr/>
            <p:nvPr/>
          </p:nvSpPr>
          <p:spPr>
            <a:xfrm>
              <a:off x="3071802" y="3071810"/>
              <a:ext cx="2071702" cy="2071702"/>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smtClean="0">
                <a:solidFill>
                  <a:srgbClr val="00B050"/>
                </a:solidFill>
              </a:endParaRPr>
            </a:p>
            <a:p>
              <a:pPr algn="ctr"/>
              <a:endParaRPr lang="ru-RU"/>
            </a:p>
          </p:txBody>
        </p:sp>
        <p:cxnSp>
          <p:nvCxnSpPr>
            <p:cNvPr id="11" name="Прямая соединительная линия 10"/>
            <p:cNvCxnSpPr/>
            <p:nvPr/>
          </p:nvCxnSpPr>
          <p:spPr>
            <a:xfrm rot="5400000">
              <a:off x="1536691" y="4106855"/>
              <a:ext cx="5214156" cy="794"/>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a:off x="1643042" y="4143380"/>
              <a:ext cx="6000792" cy="158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22" name="TextBox 21"/>
          <p:cNvSpPr txBox="1"/>
          <p:nvPr/>
        </p:nvSpPr>
        <p:spPr>
          <a:xfrm>
            <a:off x="3571868" y="3143248"/>
            <a:ext cx="571504" cy="707886"/>
          </a:xfrm>
          <a:prstGeom prst="rect">
            <a:avLst/>
          </a:prstGeom>
          <a:noFill/>
        </p:spPr>
        <p:txBody>
          <a:bodyPr wrap="square" rtlCol="0">
            <a:spAutoFit/>
          </a:bodyPr>
          <a:lstStyle/>
          <a:p>
            <a:r>
              <a:rPr lang="en-US" sz="4000" b="1" err="1" smtClean="0">
                <a:solidFill>
                  <a:srgbClr val="C00000"/>
                </a:solidFill>
              </a:rPr>
              <a:t>st</a:t>
            </a:r>
            <a:endParaRPr lang="ru-RU" sz="4000" b="1">
              <a:solidFill>
                <a:srgbClr val="C00000"/>
              </a:solidFill>
            </a:endParaRPr>
          </a:p>
        </p:txBody>
      </p:sp>
      <p:sp>
        <p:nvSpPr>
          <p:cNvPr id="23" name="TextBox 22"/>
          <p:cNvSpPr txBox="1"/>
          <p:nvPr/>
        </p:nvSpPr>
        <p:spPr>
          <a:xfrm flipH="1">
            <a:off x="3571868" y="3929066"/>
            <a:ext cx="642942" cy="584775"/>
          </a:xfrm>
          <a:prstGeom prst="rect">
            <a:avLst/>
          </a:prstGeom>
          <a:noFill/>
        </p:spPr>
        <p:txBody>
          <a:bodyPr wrap="square" rtlCol="0">
            <a:spAutoFit/>
          </a:bodyPr>
          <a:lstStyle/>
          <a:p>
            <a:r>
              <a:rPr lang="en-US" sz="3200" b="1" err="1" smtClean="0">
                <a:solidFill>
                  <a:srgbClr val="0070C0"/>
                </a:solidFill>
              </a:rPr>
              <a:t>nd</a:t>
            </a:r>
            <a:endParaRPr lang="ru-RU" sz="3200" b="1">
              <a:solidFill>
                <a:srgbClr val="0070C0"/>
              </a:solidFill>
            </a:endParaRPr>
          </a:p>
        </p:txBody>
      </p:sp>
      <p:sp>
        <p:nvSpPr>
          <p:cNvPr id="24" name="TextBox 23"/>
          <p:cNvSpPr txBox="1"/>
          <p:nvPr/>
        </p:nvSpPr>
        <p:spPr>
          <a:xfrm>
            <a:off x="4357686" y="3143248"/>
            <a:ext cx="669255" cy="707886"/>
          </a:xfrm>
          <a:prstGeom prst="rect">
            <a:avLst/>
          </a:prstGeom>
          <a:noFill/>
        </p:spPr>
        <p:txBody>
          <a:bodyPr wrap="square" rtlCol="0">
            <a:spAutoFit/>
          </a:bodyPr>
          <a:lstStyle/>
          <a:p>
            <a:r>
              <a:rPr lang="en-US" sz="4000" b="1" smtClean="0">
                <a:solidFill>
                  <a:schemeClr val="accent5">
                    <a:lumMod val="75000"/>
                  </a:schemeClr>
                </a:solidFill>
              </a:rPr>
              <a:t>rd</a:t>
            </a:r>
            <a:endParaRPr lang="ru-RU" sz="4000" b="1">
              <a:solidFill>
                <a:schemeClr val="accent5">
                  <a:lumMod val="75000"/>
                </a:schemeClr>
              </a:solidFill>
            </a:endParaRPr>
          </a:p>
        </p:txBody>
      </p:sp>
      <p:sp>
        <p:nvSpPr>
          <p:cNvPr id="25" name="TextBox 24"/>
          <p:cNvSpPr txBox="1"/>
          <p:nvPr/>
        </p:nvSpPr>
        <p:spPr>
          <a:xfrm>
            <a:off x="4357686" y="3857628"/>
            <a:ext cx="597752" cy="646331"/>
          </a:xfrm>
          <a:prstGeom prst="rect">
            <a:avLst/>
          </a:prstGeom>
          <a:noFill/>
        </p:spPr>
        <p:txBody>
          <a:bodyPr wrap="square" rtlCol="0">
            <a:spAutoFit/>
          </a:bodyPr>
          <a:lstStyle/>
          <a:p>
            <a:r>
              <a:rPr lang="en-US" sz="3600" b="1" err="1" smtClean="0">
                <a:solidFill>
                  <a:srgbClr val="00B050"/>
                </a:solidFill>
              </a:rPr>
              <a:t>th</a:t>
            </a:r>
            <a:endParaRPr lang="ru-RU" sz="3600" b="1">
              <a:solidFill>
                <a:srgbClr val="00B050"/>
              </a:solidFill>
            </a:endParaRPr>
          </a:p>
        </p:txBody>
      </p:sp>
      <p:sp>
        <p:nvSpPr>
          <p:cNvPr id="26" name="TextBox 25"/>
          <p:cNvSpPr txBox="1"/>
          <p:nvPr/>
        </p:nvSpPr>
        <p:spPr>
          <a:xfrm>
            <a:off x="1928794" y="2000240"/>
            <a:ext cx="367408" cy="523220"/>
          </a:xfrm>
          <a:prstGeom prst="rect">
            <a:avLst/>
          </a:prstGeom>
          <a:noFill/>
        </p:spPr>
        <p:txBody>
          <a:bodyPr wrap="none" rtlCol="0">
            <a:spAutoFit/>
          </a:bodyPr>
          <a:lstStyle/>
          <a:p>
            <a:r>
              <a:rPr lang="en-US" sz="2800" b="1" smtClean="0"/>
              <a:t>2</a:t>
            </a:r>
            <a:endParaRPr lang="ru-RU" sz="2800" b="1"/>
          </a:p>
        </p:txBody>
      </p:sp>
      <p:sp>
        <p:nvSpPr>
          <p:cNvPr id="27" name="TextBox 26"/>
          <p:cNvSpPr txBox="1"/>
          <p:nvPr/>
        </p:nvSpPr>
        <p:spPr>
          <a:xfrm>
            <a:off x="2714612" y="1714488"/>
            <a:ext cx="550151" cy="523220"/>
          </a:xfrm>
          <a:prstGeom prst="rect">
            <a:avLst/>
          </a:prstGeom>
          <a:noFill/>
        </p:spPr>
        <p:txBody>
          <a:bodyPr wrap="none" rtlCol="0">
            <a:spAutoFit/>
          </a:bodyPr>
          <a:lstStyle/>
          <a:p>
            <a:r>
              <a:rPr lang="en-US" sz="2800" b="1" smtClean="0"/>
              <a:t>10</a:t>
            </a:r>
            <a:endParaRPr lang="ru-RU" sz="2800" b="1"/>
          </a:p>
        </p:txBody>
      </p:sp>
      <p:sp>
        <p:nvSpPr>
          <p:cNvPr id="28" name="TextBox 27"/>
          <p:cNvSpPr txBox="1"/>
          <p:nvPr/>
        </p:nvSpPr>
        <p:spPr>
          <a:xfrm>
            <a:off x="2143108" y="2928934"/>
            <a:ext cx="367408" cy="523220"/>
          </a:xfrm>
          <a:prstGeom prst="rect">
            <a:avLst/>
          </a:prstGeom>
          <a:noFill/>
        </p:spPr>
        <p:txBody>
          <a:bodyPr wrap="none" rtlCol="0">
            <a:spAutoFit/>
          </a:bodyPr>
          <a:lstStyle/>
          <a:p>
            <a:r>
              <a:rPr lang="en-US" sz="2800" b="1" smtClean="0"/>
              <a:t>4</a:t>
            </a:r>
            <a:endParaRPr lang="ru-RU" sz="2800" b="1"/>
          </a:p>
        </p:txBody>
      </p:sp>
      <p:sp>
        <p:nvSpPr>
          <p:cNvPr id="29" name="TextBox 28"/>
          <p:cNvSpPr txBox="1"/>
          <p:nvPr/>
        </p:nvSpPr>
        <p:spPr>
          <a:xfrm>
            <a:off x="1643042" y="2643182"/>
            <a:ext cx="428628" cy="523220"/>
          </a:xfrm>
          <a:prstGeom prst="rect">
            <a:avLst/>
          </a:prstGeom>
          <a:noFill/>
        </p:spPr>
        <p:txBody>
          <a:bodyPr wrap="square" rtlCol="0">
            <a:spAutoFit/>
          </a:bodyPr>
          <a:lstStyle/>
          <a:p>
            <a:r>
              <a:rPr lang="en-US" sz="2800" b="1" smtClean="0"/>
              <a:t>1</a:t>
            </a:r>
            <a:endParaRPr lang="ru-RU" sz="2800" b="1"/>
          </a:p>
        </p:txBody>
      </p:sp>
      <p:sp>
        <p:nvSpPr>
          <p:cNvPr id="31" name="TextBox 30"/>
          <p:cNvSpPr txBox="1"/>
          <p:nvPr/>
        </p:nvSpPr>
        <p:spPr>
          <a:xfrm>
            <a:off x="2071670" y="5500702"/>
            <a:ext cx="550151" cy="523220"/>
          </a:xfrm>
          <a:prstGeom prst="rect">
            <a:avLst/>
          </a:prstGeom>
          <a:noFill/>
        </p:spPr>
        <p:txBody>
          <a:bodyPr wrap="none" rtlCol="0">
            <a:spAutoFit/>
          </a:bodyPr>
          <a:lstStyle/>
          <a:p>
            <a:r>
              <a:rPr lang="en-US" sz="2800" b="1" smtClean="0"/>
              <a:t>22</a:t>
            </a:r>
            <a:endParaRPr lang="ru-RU" sz="2800" b="1"/>
          </a:p>
        </p:txBody>
      </p:sp>
      <p:sp>
        <p:nvSpPr>
          <p:cNvPr id="32" name="TextBox 31"/>
          <p:cNvSpPr txBox="1"/>
          <p:nvPr/>
        </p:nvSpPr>
        <p:spPr>
          <a:xfrm>
            <a:off x="2928926" y="5715016"/>
            <a:ext cx="367408" cy="523220"/>
          </a:xfrm>
          <a:prstGeom prst="rect">
            <a:avLst/>
          </a:prstGeom>
          <a:noFill/>
        </p:spPr>
        <p:txBody>
          <a:bodyPr wrap="none" rtlCol="0">
            <a:spAutoFit/>
          </a:bodyPr>
          <a:lstStyle/>
          <a:p>
            <a:r>
              <a:rPr lang="en-US" sz="2800" b="1" smtClean="0"/>
              <a:t>3</a:t>
            </a:r>
            <a:endParaRPr lang="ru-RU" sz="2800" b="1"/>
          </a:p>
        </p:txBody>
      </p:sp>
      <p:sp>
        <p:nvSpPr>
          <p:cNvPr id="33" name="TextBox 32"/>
          <p:cNvSpPr txBox="1"/>
          <p:nvPr/>
        </p:nvSpPr>
        <p:spPr>
          <a:xfrm>
            <a:off x="6072198" y="2000240"/>
            <a:ext cx="367408" cy="523220"/>
          </a:xfrm>
          <a:prstGeom prst="rect">
            <a:avLst/>
          </a:prstGeom>
          <a:noFill/>
        </p:spPr>
        <p:txBody>
          <a:bodyPr wrap="none" rtlCol="0">
            <a:spAutoFit/>
          </a:bodyPr>
          <a:lstStyle/>
          <a:p>
            <a:r>
              <a:rPr lang="en-US" sz="2800" b="1" smtClean="0"/>
              <a:t>5</a:t>
            </a:r>
            <a:endParaRPr lang="ru-RU" sz="2800" b="1"/>
          </a:p>
        </p:txBody>
      </p:sp>
      <p:sp>
        <p:nvSpPr>
          <p:cNvPr id="34" name="TextBox 33"/>
          <p:cNvSpPr txBox="1"/>
          <p:nvPr/>
        </p:nvSpPr>
        <p:spPr>
          <a:xfrm>
            <a:off x="5429256" y="1928802"/>
            <a:ext cx="550151" cy="523220"/>
          </a:xfrm>
          <a:prstGeom prst="rect">
            <a:avLst/>
          </a:prstGeom>
          <a:noFill/>
        </p:spPr>
        <p:txBody>
          <a:bodyPr wrap="none" rtlCol="0">
            <a:spAutoFit/>
          </a:bodyPr>
          <a:lstStyle/>
          <a:p>
            <a:r>
              <a:rPr lang="en-US" sz="2800" b="1" smtClean="0"/>
              <a:t>31</a:t>
            </a:r>
            <a:endParaRPr lang="ru-RU" sz="2800" b="1"/>
          </a:p>
        </p:txBody>
      </p:sp>
      <p:sp>
        <p:nvSpPr>
          <p:cNvPr id="35" name="TextBox 34"/>
          <p:cNvSpPr txBox="1"/>
          <p:nvPr/>
        </p:nvSpPr>
        <p:spPr>
          <a:xfrm>
            <a:off x="6572264" y="3000372"/>
            <a:ext cx="550151" cy="523220"/>
          </a:xfrm>
          <a:prstGeom prst="rect">
            <a:avLst/>
          </a:prstGeom>
          <a:noFill/>
        </p:spPr>
        <p:txBody>
          <a:bodyPr wrap="none" rtlCol="0">
            <a:spAutoFit/>
          </a:bodyPr>
          <a:lstStyle/>
          <a:p>
            <a:r>
              <a:rPr lang="en-US" sz="2800" b="1" smtClean="0"/>
              <a:t>12</a:t>
            </a:r>
            <a:endParaRPr lang="ru-RU" sz="2800" b="1"/>
          </a:p>
        </p:txBody>
      </p:sp>
      <p:sp>
        <p:nvSpPr>
          <p:cNvPr id="36" name="TextBox 35"/>
          <p:cNvSpPr txBox="1"/>
          <p:nvPr/>
        </p:nvSpPr>
        <p:spPr>
          <a:xfrm>
            <a:off x="6643702" y="4929198"/>
            <a:ext cx="704456" cy="523220"/>
          </a:xfrm>
          <a:prstGeom prst="rect">
            <a:avLst/>
          </a:prstGeom>
          <a:noFill/>
        </p:spPr>
        <p:txBody>
          <a:bodyPr wrap="square" rtlCol="0">
            <a:spAutoFit/>
          </a:bodyPr>
          <a:lstStyle/>
          <a:p>
            <a:r>
              <a:rPr lang="en-US" sz="2800" b="1" smtClean="0"/>
              <a:t>21</a:t>
            </a:r>
            <a:endParaRPr lang="ru-RU" sz="2800" b="1"/>
          </a:p>
        </p:txBody>
      </p:sp>
      <p:sp>
        <p:nvSpPr>
          <p:cNvPr id="38" name="TextBox 37"/>
          <p:cNvSpPr txBox="1"/>
          <p:nvPr/>
        </p:nvSpPr>
        <p:spPr>
          <a:xfrm>
            <a:off x="6286512" y="5500702"/>
            <a:ext cx="550151" cy="523220"/>
          </a:xfrm>
          <a:prstGeom prst="rect">
            <a:avLst/>
          </a:prstGeom>
          <a:noFill/>
        </p:spPr>
        <p:txBody>
          <a:bodyPr wrap="none" rtlCol="0">
            <a:spAutoFit/>
          </a:bodyPr>
          <a:lstStyle/>
          <a:p>
            <a:r>
              <a:rPr lang="en-US" sz="2800" b="1" smtClean="0"/>
              <a:t>30</a:t>
            </a:r>
            <a:endParaRPr lang="ru-RU" sz="2800" b="1"/>
          </a:p>
        </p:txBody>
      </p:sp>
      <p:sp>
        <p:nvSpPr>
          <p:cNvPr id="39" name="TextBox 38"/>
          <p:cNvSpPr txBox="1"/>
          <p:nvPr/>
        </p:nvSpPr>
        <p:spPr>
          <a:xfrm>
            <a:off x="6643702" y="4214818"/>
            <a:ext cx="367408" cy="523220"/>
          </a:xfrm>
          <a:prstGeom prst="rect">
            <a:avLst/>
          </a:prstGeom>
          <a:noFill/>
        </p:spPr>
        <p:txBody>
          <a:bodyPr wrap="none" rtlCol="0">
            <a:spAutoFit/>
          </a:bodyPr>
          <a:lstStyle/>
          <a:p>
            <a:r>
              <a:rPr lang="en-US" sz="2800" b="1" smtClean="0"/>
              <a:t>6</a:t>
            </a:r>
            <a:endParaRPr lang="ru-RU" sz="2800" b="1"/>
          </a:p>
        </p:txBody>
      </p:sp>
      <p:sp>
        <p:nvSpPr>
          <p:cNvPr id="40" name="TextBox 39"/>
          <p:cNvSpPr txBox="1"/>
          <p:nvPr/>
        </p:nvSpPr>
        <p:spPr>
          <a:xfrm>
            <a:off x="1857356" y="4786322"/>
            <a:ext cx="550151" cy="523220"/>
          </a:xfrm>
          <a:prstGeom prst="rect">
            <a:avLst/>
          </a:prstGeom>
          <a:noFill/>
        </p:spPr>
        <p:txBody>
          <a:bodyPr wrap="none" rtlCol="0">
            <a:spAutoFit/>
          </a:bodyPr>
          <a:lstStyle/>
          <a:p>
            <a:r>
              <a:rPr lang="en-US" sz="2800" b="1" smtClean="0"/>
              <a:t>23</a:t>
            </a:r>
            <a:endParaRPr lang="ru-RU" sz="2800" b="1"/>
          </a:p>
        </p:txBody>
      </p:sp>
    </p:spTree>
  </p:cSld>
  <p:clrMapOvr>
    <a:masterClrMapping/>
  </p:clrMapOvr>
  <p:transition spd="slow">
    <p:whee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500034" y="1643050"/>
          <a:ext cx="7836385" cy="4515452"/>
        </p:xfrm>
        <a:graphic>
          <a:graphicData uri="http://schemas.openxmlformats.org/drawingml/2006/table">
            <a:tbl>
              <a:tblPr firstRow="1" bandRow="1">
                <a:tableStyleId>{5C22544A-7EE6-4342-B048-85BDC9FD1C3A}</a:tableStyleId>
              </a:tblPr>
              <a:tblGrid>
                <a:gridCol w="2035983"/>
                <a:gridCol w="678661"/>
                <a:gridCol w="2571768"/>
                <a:gridCol w="2549973"/>
              </a:tblGrid>
              <a:tr h="674678">
                <a:tc>
                  <a:txBody>
                    <a:bodyPr/>
                    <a:lstStyle/>
                    <a:p>
                      <a:pPr algn="ctr"/>
                      <a:r>
                        <a:rPr lang="en-US" sz="2800" b="1" i="1" smtClean="0">
                          <a:solidFill>
                            <a:schemeClr val="accent2">
                              <a:lumMod val="75000"/>
                            </a:schemeClr>
                          </a:solidFill>
                        </a:rPr>
                        <a:t>July</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a:t>
                      </a:r>
                      <a:r>
                        <a:rPr lang="en-US" sz="2800" b="1" i="1" baseline="0" smtClean="0">
                          <a:solidFill>
                            <a:srgbClr val="002060"/>
                          </a:solidFill>
                        </a:rPr>
                        <a:t> first</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March</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second</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August</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third</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May</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r>
                        <a:rPr lang="en-US" sz="2800" b="1" i="1" smtClean="0">
                          <a:solidFill>
                            <a:srgbClr val="00B050"/>
                          </a:solidFill>
                        </a:rPr>
                        <a:t>is</a:t>
                      </a: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fifth</a:t>
                      </a:r>
                      <a:endParaRPr lang="ru-RU" sz="2800" b="1" i="1">
                        <a:solidFill>
                          <a:srgbClr val="002060"/>
                        </a:solidFill>
                      </a:endParaRPr>
                    </a:p>
                  </a:txBody>
                  <a:tcPr>
                    <a:solidFill>
                      <a:srgbClr val="FFFF00"/>
                    </a:solidFill>
                  </a:tcPr>
                </a:tc>
                <a:tc>
                  <a:txBody>
                    <a:bodyPr/>
                    <a:lstStyle/>
                    <a:p>
                      <a:pPr algn="ctr"/>
                      <a:r>
                        <a:rPr lang="en-US" sz="2800" b="1" i="1" smtClean="0">
                          <a:solidFill>
                            <a:schemeClr val="accent3">
                              <a:lumMod val="50000"/>
                            </a:schemeClr>
                          </a:solidFill>
                        </a:rPr>
                        <a:t>In the year</a:t>
                      </a: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December</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seventh</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February</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eight</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November</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ninth</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r h="548682">
                <a:tc>
                  <a:txBody>
                    <a:bodyPr/>
                    <a:lstStyle/>
                    <a:p>
                      <a:pPr algn="ctr"/>
                      <a:r>
                        <a:rPr lang="en-US" sz="2800" b="1" i="1" smtClean="0">
                          <a:solidFill>
                            <a:schemeClr val="accent2">
                              <a:lumMod val="75000"/>
                            </a:schemeClr>
                          </a:solidFill>
                        </a:rPr>
                        <a:t>January</a:t>
                      </a:r>
                      <a:endParaRPr lang="ru-RU" sz="2800" b="1" i="1">
                        <a:solidFill>
                          <a:schemeClr val="accent2">
                            <a:lumMod val="75000"/>
                          </a:schemeClr>
                        </a:solidFill>
                      </a:endParaRPr>
                    </a:p>
                  </a:txBody>
                  <a:tcPr>
                    <a:solidFill>
                      <a:schemeClr val="accent4">
                        <a:lumMod val="40000"/>
                        <a:lumOff val="60000"/>
                      </a:schemeClr>
                    </a:solidFill>
                  </a:tcPr>
                </a:tc>
                <a:tc>
                  <a:txBody>
                    <a:bodyPr/>
                    <a:lstStyle/>
                    <a:p>
                      <a:pPr algn="ctr"/>
                      <a:endParaRPr lang="ru-RU" sz="2800" b="1" i="1">
                        <a:solidFill>
                          <a:srgbClr val="00B050"/>
                        </a:solidFill>
                      </a:endParaRPr>
                    </a:p>
                  </a:txBody>
                  <a:tcPr>
                    <a:solidFill>
                      <a:schemeClr val="accent6">
                        <a:lumMod val="40000"/>
                        <a:lumOff val="60000"/>
                      </a:schemeClr>
                    </a:solidFill>
                  </a:tcPr>
                </a:tc>
                <a:tc>
                  <a:txBody>
                    <a:bodyPr/>
                    <a:lstStyle/>
                    <a:p>
                      <a:pPr algn="ctr"/>
                      <a:r>
                        <a:rPr lang="en-US" sz="2800" b="1" i="1" smtClean="0">
                          <a:solidFill>
                            <a:srgbClr val="002060"/>
                          </a:solidFill>
                        </a:rPr>
                        <a:t>The twelve</a:t>
                      </a:r>
                      <a:endParaRPr lang="ru-RU" sz="2800" b="1" i="1">
                        <a:solidFill>
                          <a:srgbClr val="002060"/>
                        </a:solidFill>
                      </a:endParaRPr>
                    </a:p>
                  </a:txBody>
                  <a:tcPr>
                    <a:solidFill>
                      <a:srgbClr val="FFFF00"/>
                    </a:solidFill>
                  </a:tcPr>
                </a:tc>
                <a:tc>
                  <a:txBody>
                    <a:bodyPr/>
                    <a:lstStyle/>
                    <a:p>
                      <a:pPr algn="ctr"/>
                      <a:endParaRPr lang="ru-RU" sz="2800" b="1" i="1">
                        <a:solidFill>
                          <a:schemeClr val="accent3">
                            <a:lumMod val="50000"/>
                          </a:schemeClr>
                        </a:solidFill>
                      </a:endParaRPr>
                    </a:p>
                  </a:txBody>
                  <a:tcPr>
                    <a:solidFill>
                      <a:schemeClr val="accent6">
                        <a:lumMod val="60000"/>
                        <a:lumOff val="40000"/>
                      </a:schemeClr>
                    </a:solidFill>
                  </a:tcPr>
                </a:tc>
              </a:tr>
            </a:tbl>
          </a:graphicData>
        </a:graphic>
      </p:graphicFrame>
      <p:sp>
        <p:nvSpPr>
          <p:cNvPr id="6" name="Прямоугольник 5"/>
          <p:cNvSpPr/>
          <p:nvPr/>
        </p:nvSpPr>
        <p:spPr>
          <a:xfrm>
            <a:off x="285720" y="428604"/>
            <a:ext cx="8572560" cy="769441"/>
          </a:xfrm>
          <a:prstGeom prst="rect">
            <a:avLst/>
          </a:prstGeom>
          <a:solidFill>
            <a:schemeClr val="accent3">
              <a:lumMod val="60000"/>
              <a:lumOff val="40000"/>
            </a:schemeClr>
          </a:solid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400" b="1" cap="none" spc="0" smtClean="0">
                <a:ln w="11430"/>
                <a:solidFill>
                  <a:srgbClr val="FF0000"/>
                </a:solidFill>
                <a:effectLst>
                  <a:outerShdw blurRad="80000" dist="40000" dir="5040000" algn="tl">
                    <a:srgbClr val="000000">
                      <a:alpha val="30000"/>
                    </a:srgbClr>
                  </a:outerShdw>
                </a:effectLst>
              </a:rPr>
              <a:t>Put the months in the right order</a:t>
            </a:r>
            <a:endParaRPr lang="ru-RU" sz="4400" b="1" cap="none" spc="0">
              <a:ln w="11430"/>
              <a:solidFill>
                <a:srgbClr val="FF0000"/>
              </a:solidFill>
              <a:effectLst>
                <a:outerShdw blurRad="80000" dist="40000" dir="5040000" algn="tl">
                  <a:srgbClr val="000000">
                    <a:alpha val="30000"/>
                  </a:srgbClr>
                </a:outerShdw>
              </a:effectLst>
            </a:endParaRPr>
          </a:p>
        </p:txBody>
      </p:sp>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solidFill>
              <a:schemeClr val="accent2"/>
            </a:solidFill>
          </a:ln>
        </p:spPr>
        <p:txBody>
          <a:bodyPr/>
          <a:lstStyle/>
          <a:p>
            <a:r>
              <a:rPr lang="en-US" b="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SING A SONG!</a:t>
            </a:r>
            <a:endParaRPr lang="ru-RU" b="1">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
        <p:nvSpPr>
          <p:cNvPr id="5" name="Содержимое 4"/>
          <p:cNvSpPr>
            <a:spLocks noGrp="1"/>
          </p:cNvSpPr>
          <p:nvPr>
            <p:ph idx="1"/>
          </p:nvPr>
        </p:nvSpPr>
        <p:spPr/>
        <p:txBody>
          <a:bodyPr/>
          <a:lstStyle/>
          <a:p>
            <a:pPr>
              <a:buNone/>
            </a:pPr>
            <a:r>
              <a:rPr lang="en-US" sz="2800" b="1" smtClean="0">
                <a:solidFill>
                  <a:srgbClr val="FF0000"/>
                </a:solidFill>
                <a:effectLst>
                  <a:outerShdw blurRad="38100" dist="38100" dir="2700000" algn="tl">
                    <a:srgbClr val="000000">
                      <a:alpha val="43137"/>
                    </a:srgbClr>
                  </a:outerShdw>
                </a:effectLst>
              </a:rPr>
              <a:t>January, February, March, April, May, June, July!</a:t>
            </a:r>
            <a:endParaRPr lang="ru-RU" sz="2800" b="1" smtClean="0">
              <a:solidFill>
                <a:srgbClr val="FF0000"/>
              </a:solidFill>
              <a:effectLst>
                <a:outerShdw blurRad="38100" dist="38100" dir="2700000" algn="tl">
                  <a:srgbClr val="000000">
                    <a:alpha val="43137"/>
                  </a:srgbClr>
                </a:outerShdw>
              </a:effectLst>
            </a:endParaRPr>
          </a:p>
          <a:p>
            <a:pPr>
              <a:buNone/>
            </a:pPr>
            <a:r>
              <a:rPr lang="en-US" sz="2800" b="1" smtClean="0">
                <a:solidFill>
                  <a:srgbClr val="FF0000"/>
                </a:solidFill>
                <a:effectLst>
                  <a:outerShdw blurRad="38100" dist="38100" dir="2700000" algn="tl">
                    <a:srgbClr val="000000">
                      <a:alpha val="43137"/>
                    </a:srgbClr>
                  </a:outerShdw>
                </a:effectLst>
              </a:rPr>
              <a:t>January, February, March, April, May, June, July!</a:t>
            </a:r>
          </a:p>
          <a:p>
            <a:pPr>
              <a:buNone/>
            </a:pPr>
            <a:endParaRPr lang="en-US"/>
          </a:p>
          <a:p>
            <a:pPr>
              <a:buNone/>
            </a:pPr>
            <a:endParaRPr lang="en-US" smtClean="0"/>
          </a:p>
          <a:p>
            <a:pPr>
              <a:buNone/>
            </a:pPr>
            <a:r>
              <a:rPr lang="en-US" sz="2800" b="1" smtClean="0">
                <a:solidFill>
                  <a:srgbClr val="0070C0"/>
                </a:solidFill>
                <a:effectLst>
                  <a:outerShdw blurRad="38100" dist="38100" dir="2700000" algn="tl">
                    <a:srgbClr val="000000">
                      <a:alpha val="43137"/>
                    </a:srgbClr>
                  </a:outerShdw>
                </a:effectLst>
              </a:rPr>
              <a:t>August, September, October, November, December!</a:t>
            </a:r>
            <a:endParaRPr lang="ru-RU" sz="2800" b="1" smtClean="0">
              <a:solidFill>
                <a:srgbClr val="0070C0"/>
              </a:solidFill>
              <a:effectLst>
                <a:outerShdw blurRad="38100" dist="38100" dir="2700000" algn="tl">
                  <a:srgbClr val="000000">
                    <a:alpha val="43137"/>
                  </a:srgbClr>
                </a:outerShdw>
              </a:effectLst>
            </a:endParaRPr>
          </a:p>
          <a:p>
            <a:pPr>
              <a:buNone/>
            </a:pPr>
            <a:r>
              <a:rPr lang="en-US" sz="2800" b="1" smtClean="0">
                <a:solidFill>
                  <a:srgbClr val="0070C0"/>
                </a:solidFill>
                <a:effectLst>
                  <a:outerShdw blurRad="38100" dist="38100" dir="2700000" algn="tl">
                    <a:srgbClr val="000000">
                      <a:alpha val="43137"/>
                    </a:srgbClr>
                  </a:outerShdw>
                </a:effectLst>
              </a:rPr>
              <a:t>August, September, October, November, December!</a:t>
            </a:r>
            <a:endParaRPr lang="ru-RU" sz="2800" b="1">
              <a:solidFill>
                <a:srgbClr val="0070C0"/>
              </a:solidFill>
              <a:effectLst>
                <a:outerShdw blurRad="38100" dist="38100" dir="2700000" algn="tl">
                  <a:srgbClr val="000000">
                    <a:alpha val="43137"/>
                  </a:srgbClr>
                </a:outerShdw>
              </a:effectLst>
            </a:endParaRPr>
          </a:p>
        </p:txBody>
      </p:sp>
      <p:pic>
        <p:nvPicPr>
          <p:cNvPr id="1026" name="Picture 2" descr="C:\Users\user\AppData\Local\Microsoft\Windows\Temporary Internet Files\Content.IE5\M5VZKJLL\MC900290290[1].wmf"/>
          <p:cNvPicPr>
            <a:picLocks noChangeAspect="1" noChangeArrowheads="1"/>
          </p:cNvPicPr>
          <p:nvPr/>
        </p:nvPicPr>
        <p:blipFill>
          <a:blip r:embed="rId2" cstate="email"/>
          <a:srcRect/>
          <a:stretch>
            <a:fillRect/>
          </a:stretch>
        </p:blipFill>
        <p:spPr bwMode="auto">
          <a:xfrm>
            <a:off x="285720" y="5027691"/>
            <a:ext cx="1981200" cy="1830309"/>
          </a:xfrm>
          <a:prstGeom prst="rect">
            <a:avLst/>
          </a:prstGeom>
          <a:noFill/>
        </p:spPr>
      </p:pic>
      <p:sp>
        <p:nvSpPr>
          <p:cNvPr id="6" name="TextBox 5"/>
          <p:cNvSpPr txBox="1"/>
          <p:nvPr/>
        </p:nvSpPr>
        <p:spPr>
          <a:xfrm>
            <a:off x="2214546" y="2000240"/>
            <a:ext cx="184731" cy="369332"/>
          </a:xfrm>
          <a:prstGeom prst="rect">
            <a:avLst/>
          </a:prstGeom>
          <a:noFill/>
        </p:spPr>
        <p:txBody>
          <a:bodyPr wrap="none" rtlCol="0">
            <a:spAutoFit/>
          </a:bodyPr>
          <a:lstStyle/>
          <a:p>
            <a:endParaRPr lang="ru-RU"/>
          </a:p>
        </p:txBody>
      </p:sp>
      <p:pic>
        <p:nvPicPr>
          <p:cNvPr id="1028" name="Picture 4" descr="C:\Users\user\AppData\Local\Microsoft\Windows\Temporary Internet Files\Content.IE5\V667QF6W\MC900295297[1].wmf"/>
          <p:cNvPicPr>
            <a:picLocks noChangeAspect="1" noChangeArrowheads="1"/>
          </p:cNvPicPr>
          <p:nvPr/>
        </p:nvPicPr>
        <p:blipFill>
          <a:blip r:embed="rId3" cstate="email"/>
          <a:srcRect/>
          <a:stretch>
            <a:fillRect/>
          </a:stretch>
        </p:blipFill>
        <p:spPr bwMode="auto">
          <a:xfrm>
            <a:off x="7072330" y="2571744"/>
            <a:ext cx="1457608" cy="1068309"/>
          </a:xfrm>
          <a:prstGeom prst="rect">
            <a:avLst/>
          </a:prstGeom>
          <a:noFill/>
        </p:spPr>
      </p:pic>
      <p:pic>
        <p:nvPicPr>
          <p:cNvPr id="1030" name="Picture 6" descr="C:\Users\user\AppData\Local\Microsoft\Windows\Temporary Internet Files\Content.IE5\V667QF6W\MC900331462[1].wmf"/>
          <p:cNvPicPr>
            <a:picLocks noChangeAspect="1" noChangeArrowheads="1"/>
          </p:cNvPicPr>
          <p:nvPr/>
        </p:nvPicPr>
        <p:blipFill>
          <a:blip r:embed="rId4" cstate="email"/>
          <a:srcRect/>
          <a:stretch>
            <a:fillRect/>
          </a:stretch>
        </p:blipFill>
        <p:spPr bwMode="auto">
          <a:xfrm>
            <a:off x="3714744" y="4857760"/>
            <a:ext cx="1806166" cy="1623588"/>
          </a:xfrm>
          <a:prstGeom prst="rect">
            <a:avLst/>
          </a:prstGeom>
          <a:noFill/>
        </p:spPr>
      </p:pic>
      <p:pic>
        <p:nvPicPr>
          <p:cNvPr id="1031" name="Picture 7" descr="C:\Users\user\AppData\Local\Microsoft\Windows\Temporary Internet Files\Content.IE5\RJWT3TEW\MC900397064[1].wmf"/>
          <p:cNvPicPr>
            <a:picLocks noChangeAspect="1" noChangeArrowheads="1"/>
          </p:cNvPicPr>
          <p:nvPr/>
        </p:nvPicPr>
        <p:blipFill>
          <a:blip r:embed="rId5" cstate="email"/>
          <a:srcRect/>
          <a:stretch>
            <a:fillRect/>
          </a:stretch>
        </p:blipFill>
        <p:spPr bwMode="auto">
          <a:xfrm>
            <a:off x="857224" y="428604"/>
            <a:ext cx="883310" cy="888797"/>
          </a:xfrm>
          <a:prstGeom prst="rect">
            <a:avLst/>
          </a:prstGeom>
          <a:noFill/>
        </p:spPr>
      </p:pic>
      <p:pic>
        <p:nvPicPr>
          <p:cNvPr id="1033" name="Picture 9" descr="C:\Users\user\AppData\Local\Microsoft\Windows\Temporary Internet Files\Content.IE5\LE4RFXUV\MC900078761[1].wmf"/>
          <p:cNvPicPr>
            <a:picLocks noChangeAspect="1" noChangeArrowheads="1"/>
          </p:cNvPicPr>
          <p:nvPr/>
        </p:nvPicPr>
        <p:blipFill>
          <a:blip r:embed="rId6" cstate="email"/>
          <a:srcRect/>
          <a:stretch>
            <a:fillRect/>
          </a:stretch>
        </p:blipFill>
        <p:spPr bwMode="auto">
          <a:xfrm>
            <a:off x="7143768" y="5143512"/>
            <a:ext cx="1500198" cy="1230706"/>
          </a:xfrm>
          <a:prstGeom prst="rect">
            <a:avLst/>
          </a:prstGeom>
          <a:noFill/>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1" presetClass="entr" presetSubtype="0" fill="hold" grpId="0" nodeType="afterEffect">
                                  <p:stCondLst>
                                    <p:cond delay="0"/>
                                  </p:stCondLst>
                                  <p:childTnLst>
                                    <p:set>
                                      <p:cBhvr>
                                        <p:cTn id="6" dur="2000">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20000"/>
              <a:lumOff val="80000"/>
            </a:schemeClr>
          </a:solidFill>
          <a:ln w="57150">
            <a:solidFill>
              <a:schemeClr val="accent4">
                <a:lumMod val="75000"/>
              </a:schemeClr>
            </a:solidFill>
          </a:ln>
        </p:spPr>
        <p:txBody>
          <a:bodyPr/>
          <a:lstStyle/>
          <a:p>
            <a:r>
              <a:rPr lang="en-US" b="1" smtClean="0">
                <a:ln w="18000">
                  <a:solidFill>
                    <a:schemeClr val="accent2">
                      <a:satMod val="140000"/>
                    </a:schemeClr>
                  </a:solidFill>
                  <a:prstDash val="solid"/>
                  <a:miter lim="800000"/>
                </a:ln>
                <a:solidFill>
                  <a:schemeClr val="accent2">
                    <a:lumMod val="75000"/>
                  </a:schemeClr>
                </a:solidFill>
                <a:effectLst>
                  <a:glow rad="228600">
                    <a:schemeClr val="accent4">
                      <a:satMod val="175000"/>
                      <a:alpha val="40000"/>
                    </a:schemeClr>
                  </a:glow>
                  <a:outerShdw blurRad="25500" dist="23000" dir="7020000" algn="tl">
                    <a:srgbClr val="000000">
                      <a:alpha val="50000"/>
                    </a:srgbClr>
                  </a:outerShdw>
                </a:effectLst>
              </a:rPr>
              <a:t>What is the weather like?</a:t>
            </a:r>
            <a:endParaRPr lang="ru-RU" b="1">
              <a:ln w="18000">
                <a:solidFill>
                  <a:schemeClr val="accent2">
                    <a:satMod val="140000"/>
                  </a:schemeClr>
                </a:solidFill>
                <a:prstDash val="solid"/>
                <a:miter lim="800000"/>
              </a:ln>
              <a:solidFill>
                <a:schemeClr val="accent2">
                  <a:lumMod val="75000"/>
                </a:schemeClr>
              </a:solidFill>
              <a:effectLst>
                <a:glow rad="228600">
                  <a:schemeClr val="accent4">
                    <a:satMod val="175000"/>
                    <a:alpha val="40000"/>
                  </a:schemeClr>
                </a:glow>
                <a:outerShdw blurRad="25500" dist="23000" dir="7020000" algn="tl">
                  <a:srgbClr val="000000">
                    <a:alpha val="50000"/>
                  </a:srgbClr>
                </a:outerShdw>
              </a:effectLst>
            </a:endParaRPr>
          </a:p>
        </p:txBody>
      </p:sp>
      <p:sp>
        <p:nvSpPr>
          <p:cNvPr id="14" name="Содержимое 13"/>
          <p:cNvSpPr>
            <a:spLocks noGrp="1"/>
          </p:cNvSpPr>
          <p:nvPr>
            <p:ph idx="1"/>
          </p:nvPr>
        </p:nvSpPr>
        <p:spPr>
          <a:ln w="38100">
            <a:solidFill>
              <a:srgbClr val="00B050"/>
            </a:solidFill>
          </a:ln>
        </p:spPr>
        <p:txBody>
          <a:bodyPr/>
          <a:lstStyle/>
          <a:p>
            <a:pPr algn="ctr">
              <a:buNone/>
            </a:pPr>
            <a:r>
              <a:rPr lang="en-US" b="1" smtClean="0">
                <a:solidFill>
                  <a:schemeClr val="tx2">
                    <a:lumMod val="75000"/>
                  </a:schemeClr>
                </a:solidFill>
              </a:rPr>
              <a:t>Make up true sentences!</a:t>
            </a:r>
            <a:endParaRPr lang="ru-RU" b="1">
              <a:solidFill>
                <a:schemeClr val="tx2">
                  <a:lumMod val="75000"/>
                </a:schemeClr>
              </a:solidFill>
            </a:endParaRPr>
          </a:p>
        </p:txBody>
      </p:sp>
      <p:graphicFrame>
        <p:nvGraphicFramePr>
          <p:cNvPr id="9" name="Таблица 8"/>
          <p:cNvGraphicFramePr>
            <a:graphicFrameLocks noGrp="1"/>
          </p:cNvGraphicFramePr>
          <p:nvPr/>
        </p:nvGraphicFramePr>
        <p:xfrm>
          <a:off x="1500166" y="2357430"/>
          <a:ext cx="6096000" cy="3286146"/>
        </p:xfrm>
        <a:graphic>
          <a:graphicData uri="http://schemas.openxmlformats.org/drawingml/2006/table">
            <a:tbl>
              <a:tblPr firstRow="1" bandRow="1">
                <a:tableStyleId>{7DF18680-E054-41AD-8BC1-D1AEF772440D}</a:tableStyleId>
              </a:tblPr>
              <a:tblGrid>
                <a:gridCol w="2032000"/>
                <a:gridCol w="2032000"/>
                <a:gridCol w="2032000"/>
              </a:tblGrid>
              <a:tr h="547691">
                <a:tc>
                  <a:txBody>
                    <a:bodyPr/>
                    <a:lstStyle/>
                    <a:p>
                      <a:pPr algn="ct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smtClean="0">
                          <a:solidFill>
                            <a:schemeClr val="accent2">
                              <a:lumMod val="50000"/>
                            </a:schemeClr>
                          </a:solidFill>
                        </a:rPr>
                        <a:t>Hot</a:t>
                      </a:r>
                      <a:endParaRPr lang="ru-RU" sz="2800" b="1">
                        <a:solidFill>
                          <a:schemeClr val="accent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7691">
                <a:tc>
                  <a:txBody>
                    <a:bodyPr/>
                    <a:lstStyle/>
                    <a:p>
                      <a:pPr algn="ctr"/>
                      <a:r>
                        <a:rPr lang="en-US" sz="2800" b="1" smtClean="0">
                          <a:solidFill>
                            <a:srgbClr val="7030A0"/>
                          </a:solidFill>
                        </a:rPr>
                        <a:t>In</a:t>
                      </a:r>
                      <a:r>
                        <a:rPr lang="en-US" sz="2800" b="1" baseline="0" smtClean="0">
                          <a:solidFill>
                            <a:srgbClr val="7030A0"/>
                          </a:solidFill>
                        </a:rPr>
                        <a:t> winter</a:t>
                      </a:r>
                      <a:endParaRPr lang="ru-RU" sz="2800" b="1">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smtClean="0">
                          <a:solidFill>
                            <a:schemeClr val="accent2">
                              <a:lumMod val="50000"/>
                            </a:schemeClr>
                          </a:solidFill>
                        </a:rPr>
                        <a:t>cold</a:t>
                      </a:r>
                      <a:endParaRPr lang="ru-RU" sz="2800" b="1">
                        <a:solidFill>
                          <a:schemeClr val="accent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547691">
                <a:tc>
                  <a:txBody>
                    <a:bodyPr/>
                    <a:lstStyle/>
                    <a:p>
                      <a:pPr algn="ctr"/>
                      <a:r>
                        <a:rPr lang="en-US" sz="2800" b="1" smtClean="0">
                          <a:solidFill>
                            <a:schemeClr val="accent3">
                              <a:lumMod val="75000"/>
                            </a:schemeClr>
                          </a:solidFill>
                        </a:rPr>
                        <a:t>In spring</a:t>
                      </a:r>
                      <a:endParaRPr lang="ru-RU" sz="2800" b="1">
                        <a:solidFill>
                          <a:schemeClr val="accent3">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smtClean="0"/>
                        <a:t>It’s</a:t>
                      </a: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en-US" sz="2800" b="1" smtClean="0">
                          <a:solidFill>
                            <a:schemeClr val="accent2">
                              <a:lumMod val="50000"/>
                            </a:schemeClr>
                          </a:solidFill>
                        </a:rPr>
                        <a:t>rainy</a:t>
                      </a:r>
                      <a:endParaRPr lang="ru-RU" sz="2800" b="1">
                        <a:solidFill>
                          <a:schemeClr val="accent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547691">
                <a:tc>
                  <a:txBody>
                    <a:bodyPr/>
                    <a:lstStyle/>
                    <a:p>
                      <a:pPr algn="ctr"/>
                      <a:r>
                        <a:rPr lang="en-US" sz="2800" b="1" smtClean="0">
                          <a:solidFill>
                            <a:schemeClr val="accent6">
                              <a:lumMod val="75000"/>
                            </a:schemeClr>
                          </a:solidFill>
                        </a:rPr>
                        <a:t>In autumn</a:t>
                      </a:r>
                      <a:endParaRPr lang="ru-RU" sz="2800" b="1">
                        <a:solidFill>
                          <a:schemeClr val="accent6">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smtClean="0"/>
                        <a:t>It isn’t</a:t>
                      </a: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lang="en-US" sz="2800" b="1" smtClean="0">
                          <a:solidFill>
                            <a:schemeClr val="accent2">
                              <a:lumMod val="50000"/>
                            </a:schemeClr>
                          </a:solidFill>
                        </a:rPr>
                        <a:t>snowy</a:t>
                      </a:r>
                      <a:endParaRPr lang="ru-RU" sz="2800" b="1">
                        <a:solidFill>
                          <a:schemeClr val="accent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r>
              <a:tr h="547691">
                <a:tc>
                  <a:txBody>
                    <a:bodyPr/>
                    <a:lstStyle/>
                    <a:p>
                      <a:pPr algn="ctr"/>
                      <a:r>
                        <a:rPr lang="en-US" sz="2800" b="1" smtClean="0">
                          <a:solidFill>
                            <a:srgbClr val="FF0000"/>
                          </a:solidFill>
                        </a:rPr>
                        <a:t>In summer</a:t>
                      </a:r>
                      <a:endParaRPr lang="ru-RU" sz="2800" b="1">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smtClean="0">
                          <a:solidFill>
                            <a:schemeClr val="accent2">
                              <a:lumMod val="50000"/>
                            </a:schemeClr>
                          </a:solidFill>
                        </a:rPr>
                        <a:t>dry</a:t>
                      </a:r>
                      <a:endParaRPr lang="ru-RU" sz="2800" b="1">
                        <a:solidFill>
                          <a:schemeClr val="accent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47691">
                <a:tc>
                  <a:txBody>
                    <a:bodyPr/>
                    <a:lstStyle/>
                    <a:p>
                      <a:pPr algn="ct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smtClean="0">
                          <a:solidFill>
                            <a:schemeClr val="accent2">
                              <a:lumMod val="50000"/>
                            </a:schemeClr>
                          </a:solidFill>
                        </a:rPr>
                        <a:t>windy</a:t>
                      </a:r>
                      <a:endParaRPr lang="ru-RU" sz="2800" b="1">
                        <a:solidFill>
                          <a:schemeClr val="accent2">
                            <a:lumMod val="5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bl>
          </a:graphicData>
        </a:graphic>
      </p:graphicFrame>
      <p:pic>
        <p:nvPicPr>
          <p:cNvPr id="2051" name="Picture 3" descr="C:\Users\user\AppData\Local\Microsoft\Windows\Temporary Internet Files\Content.IE5\LE4RFXUV\MC900439774[1].png"/>
          <p:cNvPicPr>
            <a:picLocks noChangeAspect="1" noChangeArrowheads="1"/>
          </p:cNvPicPr>
          <p:nvPr/>
        </p:nvPicPr>
        <p:blipFill>
          <a:blip r:embed="rId2" cstate="email"/>
          <a:srcRect/>
          <a:stretch>
            <a:fillRect/>
          </a:stretch>
        </p:blipFill>
        <p:spPr bwMode="auto">
          <a:xfrm>
            <a:off x="7572396" y="214290"/>
            <a:ext cx="1214446" cy="1214446"/>
          </a:xfrm>
          <a:prstGeom prst="rect">
            <a:avLst/>
          </a:prstGeom>
          <a:noFill/>
        </p:spPr>
      </p:pic>
    </p:spTree>
  </p:cSld>
  <p:clrMapOvr>
    <a:masterClrMapping/>
  </p:clrMapOvr>
  <p:transition spd="slow">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8229600" cy="1500198"/>
          </a:xfrm>
        </p:spPr>
        <p:txBody>
          <a:bodyPr/>
          <a:lstStyle/>
          <a:p>
            <a:r>
              <a:rPr lang="en-US"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Cross one word out!</a:t>
            </a:r>
            <a:endParaRPr lang="ru-RU"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5" name="Содержимое 4"/>
          <p:cNvGraphicFramePr>
            <a:graphicFrameLocks noGrp="1"/>
          </p:cNvGraphicFramePr>
          <p:nvPr>
            <p:ph idx="1"/>
          </p:nvPr>
        </p:nvGraphicFramePr>
        <p:xfrm>
          <a:off x="285720" y="2143116"/>
          <a:ext cx="8229600" cy="2428892"/>
        </p:xfrm>
        <a:graphic>
          <a:graphicData uri="http://schemas.openxmlformats.org/drawingml/2006/table">
            <a:tbl>
              <a:tblPr firstRow="1" bandRow="1">
                <a:tableStyleId>{5C22544A-7EE6-4342-B048-85BDC9FD1C3A}</a:tableStyleId>
              </a:tblPr>
              <a:tblGrid>
                <a:gridCol w="1971660"/>
                <a:gridCol w="6257940"/>
              </a:tblGrid>
              <a:tr h="607223">
                <a:tc>
                  <a:txBody>
                    <a:bodyPr/>
                    <a:lstStyle/>
                    <a:p>
                      <a:r>
                        <a:rPr lang="en-US" sz="2800" b="1" smtClean="0"/>
                        <a:t>winter</a:t>
                      </a:r>
                      <a:endParaRPr lang="ru-RU" sz="2800" b="1"/>
                    </a:p>
                  </a:txBody>
                  <a:tcPr/>
                </a:tc>
                <a:tc>
                  <a:txBody>
                    <a:bodyPr/>
                    <a:lstStyle/>
                    <a:p>
                      <a:r>
                        <a:rPr lang="en-US" b="1" smtClean="0"/>
                        <a:t>frosty  cold snowy white ski shorts skate boots hat</a:t>
                      </a:r>
                      <a:r>
                        <a:rPr lang="en-US" b="1" baseline="0" smtClean="0"/>
                        <a:t> snowball</a:t>
                      </a:r>
                      <a:endParaRPr lang="ru-RU" b="1"/>
                    </a:p>
                  </a:txBody>
                  <a:tcPr/>
                </a:tc>
              </a:tr>
              <a:tr h="607223">
                <a:tc>
                  <a:txBody>
                    <a:bodyPr/>
                    <a:lstStyle/>
                    <a:p>
                      <a:r>
                        <a:rPr lang="en-US" sz="2800" b="1" smtClean="0">
                          <a:solidFill>
                            <a:srgbClr val="C00000"/>
                          </a:solidFill>
                        </a:rPr>
                        <a:t>summer</a:t>
                      </a:r>
                      <a:endParaRPr lang="ru-RU" sz="2800" b="1">
                        <a:solidFill>
                          <a:srgbClr val="C00000"/>
                        </a:solidFill>
                      </a:endParaRPr>
                    </a:p>
                  </a:txBody>
                  <a:tcPr/>
                </a:tc>
                <a:tc>
                  <a:txBody>
                    <a:bodyPr/>
                    <a:lstStyle/>
                    <a:p>
                      <a:r>
                        <a:rPr lang="en-US" b="1" smtClean="0">
                          <a:solidFill>
                            <a:srgbClr val="00B050"/>
                          </a:solidFill>
                        </a:rPr>
                        <a:t>sunny cloudy</a:t>
                      </a:r>
                      <a:r>
                        <a:rPr lang="en-US" b="1" baseline="0" smtClean="0">
                          <a:solidFill>
                            <a:srgbClr val="00B050"/>
                          </a:solidFill>
                        </a:rPr>
                        <a:t> rainy flowers sunglasses cap swimming overcoat</a:t>
                      </a:r>
                      <a:endParaRPr lang="ru-RU" b="1">
                        <a:solidFill>
                          <a:srgbClr val="00B050"/>
                        </a:solidFill>
                      </a:endParaRPr>
                    </a:p>
                  </a:txBody>
                  <a:tcPr/>
                </a:tc>
              </a:tr>
              <a:tr h="607223">
                <a:tc>
                  <a:txBody>
                    <a:bodyPr/>
                    <a:lstStyle/>
                    <a:p>
                      <a:r>
                        <a:rPr lang="en-US" sz="2800" b="1" smtClean="0">
                          <a:solidFill>
                            <a:schemeClr val="accent6">
                              <a:lumMod val="75000"/>
                            </a:schemeClr>
                          </a:solidFill>
                        </a:rPr>
                        <a:t>autumn</a:t>
                      </a:r>
                      <a:endParaRPr lang="ru-RU" sz="2800" b="1">
                        <a:solidFill>
                          <a:schemeClr val="accent6">
                            <a:lumMod val="75000"/>
                          </a:schemeClr>
                        </a:solidFill>
                      </a:endParaRPr>
                    </a:p>
                  </a:txBody>
                  <a:tcPr/>
                </a:tc>
                <a:tc>
                  <a:txBody>
                    <a:bodyPr/>
                    <a:lstStyle/>
                    <a:p>
                      <a:r>
                        <a:rPr lang="en-US" b="1" smtClean="0">
                          <a:solidFill>
                            <a:srgbClr val="7030A0"/>
                          </a:solidFill>
                        </a:rPr>
                        <a:t>cloudy windy</a:t>
                      </a:r>
                      <a:r>
                        <a:rPr lang="en-US" b="1" baseline="0" smtClean="0">
                          <a:solidFill>
                            <a:srgbClr val="7030A0"/>
                          </a:solidFill>
                        </a:rPr>
                        <a:t> grey skating yellow wet jeans hat boots rainy blue</a:t>
                      </a:r>
                      <a:endParaRPr lang="ru-RU" b="1">
                        <a:solidFill>
                          <a:srgbClr val="7030A0"/>
                        </a:solidFill>
                      </a:endParaRPr>
                    </a:p>
                  </a:txBody>
                  <a:tcPr/>
                </a:tc>
              </a:tr>
              <a:tr h="607223">
                <a:tc>
                  <a:txBody>
                    <a:bodyPr/>
                    <a:lstStyle/>
                    <a:p>
                      <a:r>
                        <a:rPr lang="en-US" sz="2800" b="1" smtClean="0">
                          <a:solidFill>
                            <a:srgbClr val="00B050"/>
                          </a:solidFill>
                        </a:rPr>
                        <a:t>spring</a:t>
                      </a:r>
                      <a:endParaRPr lang="ru-RU" sz="2800" b="1">
                        <a:solidFill>
                          <a:srgbClr val="00B050"/>
                        </a:solidFill>
                      </a:endParaRPr>
                    </a:p>
                  </a:txBody>
                  <a:tcPr/>
                </a:tc>
                <a:tc>
                  <a:txBody>
                    <a:bodyPr/>
                    <a:lstStyle/>
                    <a:p>
                      <a:r>
                        <a:rPr lang="en-US" b="1" smtClean="0">
                          <a:solidFill>
                            <a:srgbClr val="FF0000"/>
                          </a:solidFill>
                        </a:rPr>
                        <a:t>green</a:t>
                      </a:r>
                      <a:r>
                        <a:rPr lang="en-US" b="1" baseline="0" smtClean="0">
                          <a:solidFill>
                            <a:srgbClr val="FF0000"/>
                          </a:solidFill>
                        </a:rPr>
                        <a:t> flowers warm sledge sunny cloudy dry blue bright grass</a:t>
                      </a:r>
                      <a:endParaRPr lang="ru-RU" b="1">
                        <a:solidFill>
                          <a:srgbClr val="FF0000"/>
                        </a:solidFill>
                      </a:endParaRPr>
                    </a:p>
                  </a:txBody>
                  <a:tcPr/>
                </a:tc>
              </a:tr>
            </a:tbl>
          </a:graphicData>
        </a:graphic>
      </p:graphicFrame>
      <p:pic>
        <p:nvPicPr>
          <p:cNvPr id="4099" name="Picture 3" descr="C:\Users\user\AppData\Local\Microsoft\Windows\Temporary Internet Files\Content.IE5\V667QF6W\MC900440286[1].jpg"/>
          <p:cNvPicPr>
            <a:picLocks noChangeAspect="1" noChangeArrowheads="1"/>
          </p:cNvPicPr>
          <p:nvPr/>
        </p:nvPicPr>
        <p:blipFill>
          <a:blip r:embed="rId2" cstate="email"/>
          <a:srcRect/>
          <a:stretch>
            <a:fillRect/>
          </a:stretch>
        </p:blipFill>
        <p:spPr bwMode="auto">
          <a:xfrm rot="21426990">
            <a:off x="542981" y="4781455"/>
            <a:ext cx="2691344" cy="1775217"/>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4100" name="Picture 4" descr="C:\Users\user\AppData\Local\Microsoft\Windows\Temporary Internet Files\Content.IE5\RJWT3TEW\MC900229199[1].wmf"/>
          <p:cNvPicPr>
            <a:picLocks noChangeAspect="1" noChangeArrowheads="1"/>
          </p:cNvPicPr>
          <p:nvPr/>
        </p:nvPicPr>
        <p:blipFill>
          <a:blip r:embed="rId3" cstate="email"/>
          <a:srcRect/>
          <a:stretch>
            <a:fillRect/>
          </a:stretch>
        </p:blipFill>
        <p:spPr bwMode="auto">
          <a:xfrm>
            <a:off x="214282" y="142852"/>
            <a:ext cx="1827886" cy="1733702"/>
          </a:xfrm>
          <a:prstGeom prst="rect">
            <a:avLst/>
          </a:prstGeom>
          <a:noFill/>
        </p:spPr>
      </p:pic>
      <p:pic>
        <p:nvPicPr>
          <p:cNvPr id="4101" name="Picture 5" descr="C:\Users\user\AppData\Local\Microsoft\Windows\Temporary Internet Files\Content.IE5\M5VZKJLL\MC900250097[2].wmf"/>
          <p:cNvPicPr>
            <a:picLocks noChangeAspect="1" noChangeArrowheads="1"/>
          </p:cNvPicPr>
          <p:nvPr/>
        </p:nvPicPr>
        <p:blipFill>
          <a:blip r:embed="rId4" cstate="email"/>
          <a:srcRect/>
          <a:stretch>
            <a:fillRect/>
          </a:stretch>
        </p:blipFill>
        <p:spPr bwMode="auto">
          <a:xfrm rot="1566993">
            <a:off x="6492183" y="4709699"/>
            <a:ext cx="1655820" cy="1643074"/>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4102" name="Picture 6" descr="C:\Users\user\AppData\Local\Microsoft\Windows\Temporary Internet Files\Content.IE5\LE4RFXUV\MC900216906[1].wmf"/>
          <p:cNvPicPr>
            <a:picLocks noChangeAspect="1" noChangeArrowheads="1"/>
          </p:cNvPicPr>
          <p:nvPr/>
        </p:nvPicPr>
        <p:blipFill>
          <a:blip r:embed="rId5" cstate="email"/>
          <a:srcRect/>
          <a:stretch>
            <a:fillRect/>
          </a:stretch>
        </p:blipFill>
        <p:spPr bwMode="auto">
          <a:xfrm>
            <a:off x="7143768" y="214290"/>
            <a:ext cx="1714512" cy="1714512"/>
          </a:xfrm>
          <a:prstGeom prst="rect">
            <a:avLst/>
          </a:prstGeom>
          <a:noFill/>
        </p:spPr>
      </p:pic>
      <p:pic>
        <p:nvPicPr>
          <p:cNvPr id="4103" name="Picture 7" descr="C:\Users\user\AppData\Local\Microsoft\Windows\Temporary Internet Files\Content.IE5\V667QF6W\MC900238146[1].wmf"/>
          <p:cNvPicPr>
            <a:picLocks noChangeAspect="1" noChangeArrowheads="1"/>
          </p:cNvPicPr>
          <p:nvPr/>
        </p:nvPicPr>
        <p:blipFill>
          <a:blip r:embed="rId6" cstate="email"/>
          <a:srcRect/>
          <a:stretch>
            <a:fillRect/>
          </a:stretch>
        </p:blipFill>
        <p:spPr bwMode="auto">
          <a:xfrm>
            <a:off x="3983443" y="4815291"/>
            <a:ext cx="1660127" cy="1828419"/>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p:cTn id="7" dur="2000" fill="hold"/>
                                        <p:tgtEl>
                                          <p:spTgt spid="4099"/>
                                        </p:tgtEl>
                                        <p:attrNameLst>
                                          <p:attrName>ppt_w</p:attrName>
                                        </p:attrNameLst>
                                      </p:cBhvr>
                                      <p:tavLst>
                                        <p:tav tm="0">
                                          <p:val>
                                            <p:fltVal val="0"/>
                                          </p:val>
                                        </p:tav>
                                        <p:tav tm="100000">
                                          <p:val>
                                            <p:strVal val="#ppt_w"/>
                                          </p:val>
                                        </p:tav>
                                      </p:tavLst>
                                    </p:anim>
                                    <p:anim calcmode="lin" valueType="num">
                                      <p:cBhvr>
                                        <p:cTn id="8" dur="2000" fill="hold"/>
                                        <p:tgtEl>
                                          <p:spTgt spid="4099"/>
                                        </p:tgtEl>
                                        <p:attrNameLst>
                                          <p:attrName>ppt_h</p:attrName>
                                        </p:attrNameLst>
                                      </p:cBhvr>
                                      <p:tavLst>
                                        <p:tav tm="0">
                                          <p:val>
                                            <p:fltVal val="0"/>
                                          </p:val>
                                        </p:tav>
                                        <p:tav tm="100000">
                                          <p:val>
                                            <p:strVal val="#ppt_h"/>
                                          </p:val>
                                        </p:tav>
                                      </p:tavLst>
                                    </p:anim>
                                    <p:anim calcmode="lin" valueType="num">
                                      <p:cBhvr>
                                        <p:cTn id="9" dur="2000" fill="hold"/>
                                        <p:tgtEl>
                                          <p:spTgt spid="4099"/>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4099"/>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15" presetClass="entr" presetSubtype="0" fill="hold" nodeType="afterEffect">
                                  <p:stCondLst>
                                    <p:cond delay="0"/>
                                  </p:stCondLst>
                                  <p:childTnLst>
                                    <p:set>
                                      <p:cBhvr>
                                        <p:cTn id="13" dur="1" fill="hold">
                                          <p:stCondLst>
                                            <p:cond delay="0"/>
                                          </p:stCondLst>
                                        </p:cTn>
                                        <p:tgtEl>
                                          <p:spTgt spid="4103"/>
                                        </p:tgtEl>
                                        <p:attrNameLst>
                                          <p:attrName>style.visibility</p:attrName>
                                        </p:attrNameLst>
                                      </p:cBhvr>
                                      <p:to>
                                        <p:strVal val="visible"/>
                                      </p:to>
                                    </p:set>
                                    <p:anim calcmode="lin" valueType="num">
                                      <p:cBhvr>
                                        <p:cTn id="14" dur="2000" fill="hold"/>
                                        <p:tgtEl>
                                          <p:spTgt spid="4103"/>
                                        </p:tgtEl>
                                        <p:attrNameLst>
                                          <p:attrName>ppt_w</p:attrName>
                                        </p:attrNameLst>
                                      </p:cBhvr>
                                      <p:tavLst>
                                        <p:tav tm="0">
                                          <p:val>
                                            <p:fltVal val="0"/>
                                          </p:val>
                                        </p:tav>
                                        <p:tav tm="100000">
                                          <p:val>
                                            <p:strVal val="#ppt_w"/>
                                          </p:val>
                                        </p:tav>
                                      </p:tavLst>
                                    </p:anim>
                                    <p:anim calcmode="lin" valueType="num">
                                      <p:cBhvr>
                                        <p:cTn id="15" dur="2000" fill="hold"/>
                                        <p:tgtEl>
                                          <p:spTgt spid="4103"/>
                                        </p:tgtEl>
                                        <p:attrNameLst>
                                          <p:attrName>ppt_h</p:attrName>
                                        </p:attrNameLst>
                                      </p:cBhvr>
                                      <p:tavLst>
                                        <p:tav tm="0">
                                          <p:val>
                                            <p:fltVal val="0"/>
                                          </p:val>
                                        </p:tav>
                                        <p:tav tm="100000">
                                          <p:val>
                                            <p:strVal val="#ppt_h"/>
                                          </p:val>
                                        </p:tav>
                                      </p:tavLst>
                                    </p:anim>
                                    <p:anim calcmode="lin" valueType="num">
                                      <p:cBhvr>
                                        <p:cTn id="16" dur="2000" fill="hold"/>
                                        <p:tgtEl>
                                          <p:spTgt spid="4103"/>
                                        </p:tgtEl>
                                        <p:attrNameLst>
                                          <p:attrName>ppt_x</p:attrName>
                                        </p:attrNameLst>
                                      </p:cBhvr>
                                      <p:tavLst>
                                        <p:tav tm="0" fmla="#ppt_x+(cos(-2*pi*(1-$))*-#ppt_x-sin(-2*pi*(1-$))*(1-#ppt_y))*(1-$)">
                                          <p:val>
                                            <p:fltVal val="0"/>
                                          </p:val>
                                        </p:tav>
                                        <p:tav tm="100000">
                                          <p:val>
                                            <p:fltVal val="1"/>
                                          </p:val>
                                        </p:tav>
                                      </p:tavLst>
                                    </p:anim>
                                    <p:anim calcmode="lin" valueType="num">
                                      <p:cBhvr>
                                        <p:cTn id="17" dur="2000" fill="hold"/>
                                        <p:tgtEl>
                                          <p:spTgt spid="4103"/>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4000"/>
                            </p:stCondLst>
                            <p:childTnLst>
                              <p:par>
                                <p:cTn id="19" presetID="15" presetClass="entr" presetSubtype="0" fill="hold" nodeType="afterEffect">
                                  <p:stCondLst>
                                    <p:cond delay="0"/>
                                  </p:stCondLst>
                                  <p:childTnLst>
                                    <p:set>
                                      <p:cBhvr>
                                        <p:cTn id="20" dur="1" fill="hold">
                                          <p:stCondLst>
                                            <p:cond delay="0"/>
                                          </p:stCondLst>
                                        </p:cTn>
                                        <p:tgtEl>
                                          <p:spTgt spid="4101"/>
                                        </p:tgtEl>
                                        <p:attrNameLst>
                                          <p:attrName>style.visibility</p:attrName>
                                        </p:attrNameLst>
                                      </p:cBhvr>
                                      <p:to>
                                        <p:strVal val="visible"/>
                                      </p:to>
                                    </p:set>
                                    <p:anim calcmode="lin" valueType="num">
                                      <p:cBhvr>
                                        <p:cTn id="21" dur="2000" fill="hold"/>
                                        <p:tgtEl>
                                          <p:spTgt spid="4101"/>
                                        </p:tgtEl>
                                        <p:attrNameLst>
                                          <p:attrName>ppt_w</p:attrName>
                                        </p:attrNameLst>
                                      </p:cBhvr>
                                      <p:tavLst>
                                        <p:tav tm="0">
                                          <p:val>
                                            <p:fltVal val="0"/>
                                          </p:val>
                                        </p:tav>
                                        <p:tav tm="100000">
                                          <p:val>
                                            <p:strVal val="#ppt_w"/>
                                          </p:val>
                                        </p:tav>
                                      </p:tavLst>
                                    </p:anim>
                                    <p:anim calcmode="lin" valueType="num">
                                      <p:cBhvr>
                                        <p:cTn id="22" dur="2000" fill="hold"/>
                                        <p:tgtEl>
                                          <p:spTgt spid="4101"/>
                                        </p:tgtEl>
                                        <p:attrNameLst>
                                          <p:attrName>ppt_h</p:attrName>
                                        </p:attrNameLst>
                                      </p:cBhvr>
                                      <p:tavLst>
                                        <p:tav tm="0">
                                          <p:val>
                                            <p:fltVal val="0"/>
                                          </p:val>
                                        </p:tav>
                                        <p:tav tm="100000">
                                          <p:val>
                                            <p:strVal val="#ppt_h"/>
                                          </p:val>
                                        </p:tav>
                                      </p:tavLst>
                                    </p:anim>
                                    <p:anim calcmode="lin" valueType="num">
                                      <p:cBhvr>
                                        <p:cTn id="23" dur="2000" fill="hold"/>
                                        <p:tgtEl>
                                          <p:spTgt spid="4101"/>
                                        </p:tgtEl>
                                        <p:attrNameLst>
                                          <p:attrName>ppt_x</p:attrName>
                                        </p:attrNameLst>
                                      </p:cBhvr>
                                      <p:tavLst>
                                        <p:tav tm="0" fmla="#ppt_x+(cos(-2*pi*(1-$))*-#ppt_x-sin(-2*pi*(1-$))*(1-#ppt_y))*(1-$)">
                                          <p:val>
                                            <p:fltVal val="0"/>
                                          </p:val>
                                        </p:tav>
                                        <p:tav tm="100000">
                                          <p:val>
                                            <p:fltVal val="1"/>
                                          </p:val>
                                        </p:tav>
                                      </p:tavLst>
                                    </p:anim>
                                    <p:anim calcmode="lin" valueType="num">
                                      <p:cBhvr>
                                        <p:cTn id="24" dur="2000" fill="hold"/>
                                        <p:tgtEl>
                                          <p:spTgt spid="410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2000240"/>
            <a:ext cx="8229600" cy="4500594"/>
          </a:xfrm>
          <a:solidFill>
            <a:schemeClr val="accent2">
              <a:lumMod val="20000"/>
              <a:lumOff val="80000"/>
            </a:schemeClr>
          </a:solidFill>
        </p:spPr>
        <p:txBody>
          <a:bodyPr>
            <a:normAutofit/>
          </a:bodyPr>
          <a:lstStyle/>
          <a:p>
            <a:pPr>
              <a:buFont typeface="Wingdings" pitchFamily="2" charset="2"/>
              <a:buChar char="v"/>
            </a:pPr>
            <a:r>
              <a:rPr lang="en-US" sz="2800" smtClean="0">
                <a:solidFill>
                  <a:schemeClr val="accent6">
                    <a:lumMod val="50000"/>
                  </a:schemeClr>
                </a:solidFill>
                <a:effectLst>
                  <a:outerShdw blurRad="38100" dist="38100" dir="2700000" algn="tl">
                    <a:srgbClr val="000000">
                      <a:alpha val="43137"/>
                    </a:srgbClr>
                  </a:outerShdw>
                </a:effectLst>
              </a:rPr>
              <a:t>(</a:t>
            </a:r>
            <a:r>
              <a:rPr lang="en-US" sz="2800" b="1" i="1" smtClean="0">
                <a:solidFill>
                  <a:schemeClr val="accent6">
                    <a:lumMod val="50000"/>
                  </a:schemeClr>
                </a:solidFill>
                <a:effectLst>
                  <a:outerShdw blurRad="38100" dist="38100" dir="2700000" algn="tl">
                    <a:srgbClr val="000000">
                      <a:alpha val="43137"/>
                    </a:srgbClr>
                  </a:outerShdw>
                </a:effectLst>
              </a:rPr>
              <a:t>hot) Summer is the _______season in the year.</a:t>
            </a:r>
          </a:p>
          <a:p>
            <a:pPr>
              <a:buFont typeface="Wingdings" pitchFamily="2" charset="2"/>
              <a:buChar char="v"/>
            </a:pPr>
            <a:r>
              <a:rPr lang="en-US" sz="2800" b="1" i="1" smtClean="0">
                <a:solidFill>
                  <a:schemeClr val="accent6">
                    <a:lumMod val="50000"/>
                  </a:schemeClr>
                </a:solidFill>
                <a:effectLst>
                  <a:outerShdw blurRad="38100" dist="38100" dir="2700000" algn="tl">
                    <a:srgbClr val="000000">
                      <a:alpha val="43137"/>
                    </a:srgbClr>
                  </a:outerShdw>
                </a:effectLst>
              </a:rPr>
              <a:t>(cold) Winter is the _______season in the year.</a:t>
            </a:r>
          </a:p>
          <a:p>
            <a:pPr>
              <a:buFont typeface="Wingdings" pitchFamily="2" charset="2"/>
              <a:buChar char="v"/>
            </a:pPr>
            <a:r>
              <a:rPr lang="en-US" sz="2800" b="1" i="1" smtClean="0">
                <a:solidFill>
                  <a:schemeClr val="accent6">
                    <a:lumMod val="50000"/>
                  </a:schemeClr>
                </a:solidFill>
                <a:effectLst>
                  <a:outerShdw blurRad="38100" dist="38100" dir="2700000" algn="tl">
                    <a:srgbClr val="000000">
                      <a:alpha val="43137"/>
                    </a:srgbClr>
                  </a:outerShdw>
                </a:effectLst>
              </a:rPr>
              <a:t>Fill in the proper form of comparisons.</a:t>
            </a:r>
          </a:p>
          <a:p>
            <a:pPr>
              <a:buFont typeface="Wingdings" pitchFamily="2" charset="2"/>
              <a:buChar char="v"/>
            </a:pPr>
            <a:r>
              <a:rPr lang="en-US" sz="2800" b="1" i="1" smtClean="0">
                <a:solidFill>
                  <a:schemeClr val="accent6">
                    <a:lumMod val="50000"/>
                  </a:schemeClr>
                </a:solidFill>
                <a:effectLst>
                  <a:outerShdw blurRad="38100" dist="38100" dir="2700000" algn="tl">
                    <a:srgbClr val="000000">
                      <a:alpha val="43137"/>
                    </a:srgbClr>
                  </a:outerShdw>
                </a:effectLst>
              </a:rPr>
              <a:t>(warm) Spring is ______ than autumn.</a:t>
            </a:r>
          </a:p>
          <a:p>
            <a:pPr>
              <a:buFont typeface="Wingdings" pitchFamily="2" charset="2"/>
              <a:buChar char="v"/>
            </a:pPr>
            <a:r>
              <a:rPr lang="en-US" sz="2800" b="1" i="1" smtClean="0">
                <a:solidFill>
                  <a:schemeClr val="accent6">
                    <a:lumMod val="50000"/>
                  </a:schemeClr>
                </a:solidFill>
                <a:effectLst>
                  <a:outerShdw blurRad="38100" dist="38100" dir="2700000" algn="tl">
                    <a:srgbClr val="000000">
                      <a:alpha val="43137"/>
                    </a:srgbClr>
                  </a:outerShdw>
                </a:effectLst>
              </a:rPr>
              <a:t>(rainy) Autumn is _____ than summer.</a:t>
            </a:r>
          </a:p>
          <a:p>
            <a:pPr>
              <a:buFont typeface="Wingdings" pitchFamily="2" charset="2"/>
              <a:buChar char="v"/>
            </a:pPr>
            <a:r>
              <a:rPr lang="en-US" sz="2800" b="1" i="1" smtClean="0">
                <a:solidFill>
                  <a:schemeClr val="accent6">
                    <a:lumMod val="50000"/>
                  </a:schemeClr>
                </a:solidFill>
                <a:effectLst>
                  <a:outerShdw blurRad="38100" dist="38100" dir="2700000" algn="tl">
                    <a:srgbClr val="000000">
                      <a:alpha val="43137"/>
                    </a:srgbClr>
                  </a:outerShdw>
                </a:effectLst>
              </a:rPr>
              <a:t>(short) In winter the days are ________ than in summer.</a:t>
            </a:r>
          </a:p>
          <a:p>
            <a:pPr>
              <a:buFont typeface="Wingdings" pitchFamily="2" charset="2"/>
              <a:buChar char="v"/>
            </a:pPr>
            <a:r>
              <a:rPr lang="en-US" sz="2800" b="1" i="1" smtClean="0">
                <a:solidFill>
                  <a:schemeClr val="accent6">
                    <a:lumMod val="50000"/>
                  </a:schemeClr>
                </a:solidFill>
                <a:effectLst>
                  <a:outerShdw blurRad="38100" dist="38100" dir="2700000" algn="tl">
                    <a:srgbClr val="000000">
                      <a:alpha val="43137"/>
                    </a:srgbClr>
                  </a:outerShdw>
                </a:effectLst>
              </a:rPr>
              <a:t>(long) In summer the days are the _________ of all</a:t>
            </a:r>
            <a:endParaRPr lang="ru-RU" sz="2800" b="1" i="1">
              <a:solidFill>
                <a:schemeClr val="accent6">
                  <a:lumMod val="50000"/>
                </a:schemeClr>
              </a:solidFill>
              <a:effectLst>
                <a:outerShdw blurRad="38100" dist="38100" dir="2700000" algn="tl">
                  <a:srgbClr val="000000">
                    <a:alpha val="43137"/>
                  </a:srgbClr>
                </a:outerShdw>
              </a:effectLst>
            </a:endParaRPr>
          </a:p>
        </p:txBody>
      </p:sp>
      <p:pic>
        <p:nvPicPr>
          <p:cNvPr id="3074" name="Picture 2" descr="C:\Users\user\AppData\Local\Microsoft\Windows\Temporary Internet Files\Content.IE5\V667QF6W\MC900319758[1].wmf"/>
          <p:cNvPicPr>
            <a:picLocks noChangeAspect="1" noChangeArrowheads="1"/>
          </p:cNvPicPr>
          <p:nvPr/>
        </p:nvPicPr>
        <p:blipFill>
          <a:blip r:embed="rId2" cstate="email"/>
          <a:srcRect/>
          <a:stretch>
            <a:fillRect/>
          </a:stretch>
        </p:blipFill>
        <p:spPr bwMode="auto">
          <a:xfrm>
            <a:off x="500034" y="214290"/>
            <a:ext cx="1382880" cy="1428760"/>
          </a:xfrm>
          <a:prstGeom prst="rect">
            <a:avLst/>
          </a:prstGeom>
          <a:noFill/>
        </p:spPr>
      </p:pic>
      <p:pic>
        <p:nvPicPr>
          <p:cNvPr id="3075" name="Picture 3" descr="C:\Users\user\AppData\Local\Microsoft\Windows\Temporary Internet Files\Content.IE5\RJWT3TEW\MC900286855[1].wmf"/>
          <p:cNvPicPr>
            <a:picLocks noChangeAspect="1" noChangeArrowheads="1"/>
          </p:cNvPicPr>
          <p:nvPr/>
        </p:nvPicPr>
        <p:blipFill>
          <a:blip r:embed="rId3" cstate="email"/>
          <a:srcRect/>
          <a:stretch>
            <a:fillRect/>
          </a:stretch>
        </p:blipFill>
        <p:spPr bwMode="auto">
          <a:xfrm>
            <a:off x="6929454" y="214290"/>
            <a:ext cx="1750337" cy="1493822"/>
          </a:xfrm>
          <a:prstGeom prst="rect">
            <a:avLst/>
          </a:prstGeom>
          <a:noFill/>
        </p:spPr>
      </p:pic>
      <p:sp>
        <p:nvSpPr>
          <p:cNvPr id="12" name="Прямоугольник 11"/>
          <p:cNvSpPr/>
          <p:nvPr/>
        </p:nvSpPr>
        <p:spPr>
          <a:xfrm>
            <a:off x="2071670" y="428604"/>
            <a:ext cx="4756856"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smtClean="0">
                <a:ln w="11430"/>
                <a:solidFill>
                  <a:schemeClr val="accent4">
                    <a:lumMod val="75000"/>
                  </a:schemeClr>
                </a:solidFill>
                <a:effectLst>
                  <a:glow rad="228600">
                    <a:schemeClr val="accent5">
                      <a:satMod val="175000"/>
                      <a:alpha val="40000"/>
                    </a:schemeClr>
                  </a:glow>
                  <a:outerShdw blurRad="50800" dist="39000" dir="5460000" algn="tl">
                    <a:srgbClr val="000000">
                      <a:alpha val="38000"/>
                    </a:srgbClr>
                  </a:outerShdw>
                </a:effectLst>
              </a:rPr>
              <a:t>Let’s compare!</a:t>
            </a:r>
            <a:endParaRPr lang="ru-RU" sz="5400" b="1" cap="none" spc="0">
              <a:ln w="11430"/>
              <a:solidFill>
                <a:schemeClr val="accent4">
                  <a:lumMod val="75000"/>
                </a:schemeClr>
              </a:solidFill>
              <a:effectLst>
                <a:glow rad="228600">
                  <a:schemeClr val="accent5">
                    <a:satMod val="175000"/>
                    <a:alpha val="40000"/>
                  </a:schemeClr>
                </a:glow>
                <a:outerShdw blurRad="50800" dist="39000" dir="5460000" algn="tl">
                  <a:srgbClr val="000000">
                    <a:alpha val="38000"/>
                  </a:srgbClr>
                </a:outerShdw>
              </a:effectLst>
            </a:endParaRPr>
          </a:p>
        </p:txBody>
      </p:sp>
    </p:spTree>
  </p:cSld>
  <p:clrMapOvr>
    <a:masterClrMapping/>
  </p:clrMapOvr>
  <p:transition spd="slow">
    <p:wheel/>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1016</TotalTime>
  <Words>421</Words>
  <Application>Microsoft Office PowerPoint</Application>
  <PresentationFormat>Экран (4:3)</PresentationFormat>
  <Paragraphs>99</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SEASONS</vt:lpstr>
      <vt:lpstr>                      Read the exercises:                               [θ] – thick, thin, thing, think, three                        [ð] – then, weather, that, this, those          [θ]                                             [ð]                                            [ð]        [θθθik]                                    [wiððis]                                [izzzðððis]               [θθθin]                                    [wiððæt]                              [izzzðððæt]       [θθθɔ:t]                                   [wiððem]                             [wɔzzzðððis]               Elizabeth’s birthday is on the third Thursday of this month.                                                 Whether the weather be fine                               or whether the weather be not.                                                Whether the weather be cold                               or whether the weather be hot.                                                We’ll weather the weather                               whether we like it or not.  </vt:lpstr>
      <vt:lpstr>My Favorite Season</vt:lpstr>
      <vt:lpstr>Ordinal Numbers Write the numbers in the right place!</vt:lpstr>
      <vt:lpstr>Слайд 5</vt:lpstr>
      <vt:lpstr>SING A SONG!</vt:lpstr>
      <vt:lpstr>What is the weather like?</vt:lpstr>
      <vt:lpstr>Cross one word out!</vt:lpstr>
      <vt:lpstr>Слайд 9</vt:lpstr>
      <vt:lpstr>              Listen and fill in proper word from the box.                       Snowing   Blue   Shining   Blowing   Hot   Raining                                                    In Antarctica it’s        __________,   In Brazil the sun is    __________,   And in Mexico it’s       __________.   And in Spain the sky is__________.   In Japan the wind is __________,   In Tokyo now it’s __________,  And in Italy it’s not.  And in Greece it’s raining too.  </vt:lpstr>
      <vt:lpstr>Слайд 11</vt:lpstr>
      <vt:lpstr>Слайд 12</vt:lpstr>
      <vt:lpstr>What can you do?</vt:lpstr>
      <vt:lpstr>Слайд 14</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SEASONS</dc:title>
  <dc:creator>user</dc:creator>
  <cp:lastModifiedBy>re</cp:lastModifiedBy>
  <cp:revision>86</cp:revision>
  <dcterms:created xsi:type="dcterms:W3CDTF">2013-10-08T10:58:21Z</dcterms:created>
  <dcterms:modified xsi:type="dcterms:W3CDTF">2015-04-12T21:12:30Z</dcterms:modified>
</cp:coreProperties>
</file>