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74" r:id="rId2"/>
    <p:sldId id="267" r:id="rId3"/>
    <p:sldId id="259" r:id="rId4"/>
    <p:sldId id="260" r:id="rId5"/>
    <p:sldId id="268" r:id="rId6"/>
    <p:sldId id="261" r:id="rId7"/>
    <p:sldId id="271" r:id="rId8"/>
    <p:sldId id="262" r:id="rId9"/>
    <p:sldId id="263" r:id="rId10"/>
    <p:sldId id="264" r:id="rId11"/>
    <p:sldId id="266" r:id="rId12"/>
    <p:sldId id="272" r:id="rId13"/>
    <p:sldId id="273" r:id="rId1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00CC"/>
    <a:srgbClr val="1A210D"/>
    <a:srgbClr val="476D1D"/>
    <a:srgbClr val="006600"/>
    <a:srgbClr val="41631B"/>
    <a:srgbClr val="0000FF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5BACB-1950-4AC5-A825-DF879020AB90}" type="datetimeFigureOut">
              <a:rPr lang="ru-RU" smtClean="0"/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89A49-D088-4CC9-A61C-E8623F7B69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61000"/>
              </a:srgbClr>
            </a:gs>
            <a:gs pos="50000">
              <a:srgbClr val="9CB86E"/>
            </a:gs>
            <a:gs pos="96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CAA95-382D-4EF2-B377-DBC7DD34B563}" type="datetimeFigureOut">
              <a:rPr lang="ru-RU" smtClean="0"/>
              <a:pPr/>
              <a:t>05.03.2015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FA39-757B-4810-A4E3-4A54903263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Муниципальное общеобразовательное учреждение</a:t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Гимназия иностранных языков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Фестиваль педагогических идей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«Открытый урок»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643183"/>
            <a:ext cx="75724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русского языка по теме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«Правописание безударных гласных 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корне слова»</a:t>
            </a:r>
          </a:p>
          <a:p>
            <a:pPr algn="ctr">
              <a:buNone/>
            </a:pPr>
            <a:endParaRPr lang="ru-RU" sz="2800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3105835"/>
            <a:ext cx="778674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>
              <a:spcBef>
                <a:spcPct val="20000"/>
              </a:spcBef>
            </a:pP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r">
              <a:spcBef>
                <a:spcPct val="20000"/>
              </a:spcBef>
            </a:pP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r">
              <a:spcBef>
                <a:spcPct val="20000"/>
              </a:spcBef>
            </a:pP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r">
              <a:spcBef>
                <a:spcPct val="20000"/>
              </a:spcBef>
            </a:pP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r">
              <a:spcBef>
                <a:spcPct val="20000"/>
              </a:spcBef>
            </a:pPr>
            <a:r>
              <a:rPr lang="ru-RU" sz="2000" b="1" dirty="0" smtClean="0">
                <a:solidFill>
                  <a:srgbClr val="1A21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Разработала учитель начальных </a:t>
            </a:r>
            <a:r>
              <a:rPr lang="ru-RU" sz="2000" b="1" dirty="0" smtClean="0">
                <a:solidFill>
                  <a:srgbClr val="1A21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классов</a:t>
            </a: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r">
              <a:spcBef>
                <a:spcPct val="20000"/>
              </a:spcBef>
            </a:pPr>
            <a:r>
              <a:rPr lang="ru-RU" sz="2000" b="1" dirty="0" smtClean="0">
                <a:solidFill>
                  <a:srgbClr val="1A21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Лисаускене Надежда Валентиновна</a:t>
            </a:r>
          </a:p>
          <a:p>
            <a:pPr marL="342900" lvl="0" indent="-342900" algn="r">
              <a:spcBef>
                <a:spcPct val="20000"/>
              </a:spcBef>
            </a:pPr>
            <a:endParaRPr lang="ru-RU" sz="2000" b="1" dirty="0" smtClean="0">
              <a:solidFill>
                <a:srgbClr val="1A210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ru-RU" b="1" dirty="0" smtClean="0">
                <a:solidFill>
                  <a:srgbClr val="1A210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2015 год</a:t>
            </a:r>
          </a:p>
        </p:txBody>
      </p:sp>
      <p:pic>
        <p:nvPicPr>
          <p:cNvPr id="9" name="Picture 4" descr="D:\Гимназия\lal applicat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132606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85725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Самостоятельная работа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463884" cy="5072098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ru-RU" sz="2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n-US" sz="6200" dirty="0" smtClean="0">
                <a:latin typeface="Bookman Old Style" pitchFamily="18" charset="0"/>
              </a:rPr>
              <a:t> </a:t>
            </a:r>
            <a:r>
              <a:rPr lang="en-US" sz="6200" b="1" dirty="0" smtClean="0"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1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Вставьте </a:t>
            </a:r>
            <a:r>
              <a:rPr lang="ru-RU" sz="6200" b="1" i="1" dirty="0">
                <a:solidFill>
                  <a:srgbClr val="800080"/>
                </a:solidFill>
                <a:latin typeface="Bookman Old Style" pitchFamily="18" charset="0"/>
              </a:rPr>
              <a:t>пропущенные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буквы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,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 объясните орфограммы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62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lnSpc>
                <a:spcPct val="160000"/>
              </a:lnSpc>
              <a:buNone/>
            </a:pPr>
            <a:r>
              <a:rPr lang="en-US" sz="5100" dirty="0" smtClean="0">
                <a:latin typeface="Bookman Old Style" pitchFamily="18" charset="0"/>
              </a:rPr>
              <a:t>     </a:t>
            </a:r>
            <a:r>
              <a:rPr lang="ru-RU" sz="7400" dirty="0" smtClean="0">
                <a:latin typeface="Bookman Old Style" pitchFamily="18" charset="0"/>
              </a:rPr>
              <a:t>свет – </a:t>
            </a:r>
            <a:r>
              <a:rPr lang="ru-RU" sz="7400" dirty="0" err="1" smtClean="0">
                <a:latin typeface="Bookman Old Style" pitchFamily="18" charset="0"/>
              </a:rPr>
              <a:t>св.тло</a:t>
            </a:r>
            <a:r>
              <a:rPr lang="en-US" sz="7400" dirty="0" smtClean="0">
                <a:latin typeface="Bookman Old Style" pitchFamily="18" charset="0"/>
              </a:rPr>
              <a:t>       </a:t>
            </a:r>
            <a:r>
              <a:rPr lang="ru-RU" sz="7400" dirty="0" smtClean="0">
                <a:latin typeface="Bookman Old Style" pitchFamily="18" charset="0"/>
              </a:rPr>
              <a:t>зимний – </a:t>
            </a:r>
            <a:r>
              <a:rPr lang="ru-RU" sz="7400" dirty="0" err="1" smtClean="0">
                <a:latin typeface="Bookman Old Style" pitchFamily="18" charset="0"/>
              </a:rPr>
              <a:t>з.ма</a:t>
            </a:r>
            <a:endParaRPr lang="ru-RU" sz="7400" dirty="0" smtClean="0">
              <a:latin typeface="Bookman Old Style" pitchFamily="18" charset="0"/>
            </a:endParaRPr>
          </a:p>
          <a:p>
            <a:pPr algn="ctr">
              <a:lnSpc>
                <a:spcPct val="160000"/>
              </a:lnSpc>
              <a:buNone/>
            </a:pPr>
            <a:endParaRPr lang="ru-RU" sz="2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n-US" sz="6200" b="1" dirty="0" smtClean="0"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2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Из </a:t>
            </a:r>
            <a:r>
              <a:rPr lang="ru-RU" sz="6200" b="1" i="1" dirty="0">
                <a:solidFill>
                  <a:srgbClr val="800080"/>
                </a:solidFill>
                <a:latin typeface="Bookman Old Style" pitchFamily="18" charset="0"/>
              </a:rPr>
              <a:t>двух слов выберите  проверочное и вставьте пропущенную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букву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6200" b="1" i="1" dirty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7400" dirty="0" smtClean="0">
                <a:latin typeface="Bookman Old Style" pitchFamily="18" charset="0"/>
              </a:rPr>
              <a:t>корм</a:t>
            </a:r>
            <a:r>
              <a:rPr lang="ru-RU" sz="7400" dirty="0">
                <a:latin typeface="Bookman Old Style" pitchFamily="18" charset="0"/>
              </a:rPr>
              <a:t>, кормушка  - </a:t>
            </a:r>
            <a:r>
              <a:rPr lang="ru-RU" sz="7400" dirty="0" err="1" smtClean="0">
                <a:latin typeface="Bookman Old Style" pitchFamily="18" charset="0"/>
              </a:rPr>
              <a:t>к.рмить</a:t>
            </a:r>
            <a:endParaRPr lang="ru-RU" sz="7400" dirty="0" smtClean="0">
              <a:latin typeface="Bookman Old Style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7400" dirty="0" smtClean="0">
                <a:latin typeface="Bookman Old Style" pitchFamily="18" charset="0"/>
              </a:rPr>
              <a:t>тропка</a:t>
            </a:r>
            <a:r>
              <a:rPr lang="ru-RU" sz="7400" dirty="0">
                <a:latin typeface="Bookman Old Style" pitchFamily="18" charset="0"/>
              </a:rPr>
              <a:t>, тропинка – </a:t>
            </a:r>
            <a:r>
              <a:rPr lang="ru-RU" sz="7400" dirty="0" smtClean="0">
                <a:latin typeface="Bookman Old Style" pitchFamily="18" charset="0"/>
              </a:rPr>
              <a:t>тр.па</a:t>
            </a:r>
          </a:p>
          <a:p>
            <a:pPr algn="ctr">
              <a:lnSpc>
                <a:spcPct val="160000"/>
              </a:lnSpc>
              <a:buNone/>
            </a:pPr>
            <a:endParaRPr lang="ru-RU" sz="2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6200" dirty="0" smtClean="0"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3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Подберите </a:t>
            </a:r>
            <a:r>
              <a:rPr lang="ru-RU" sz="6200" b="1" i="1" dirty="0">
                <a:solidFill>
                  <a:srgbClr val="800080"/>
                </a:solidFill>
                <a:latin typeface="Bookman Old Style" pitchFamily="18" charset="0"/>
              </a:rPr>
              <a:t>проверочные слова и вставьте пропущенные </a:t>
            </a:r>
            <a:r>
              <a:rPr lang="ru-RU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буквы</a:t>
            </a:r>
            <a:r>
              <a:rPr lang="en-US" sz="6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6200" b="1" i="1" dirty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7400" dirty="0" smtClean="0">
                <a:latin typeface="Bookman Old Style" pitchFamily="18" charset="0"/>
              </a:rPr>
              <a:t>    … – </a:t>
            </a:r>
            <a:r>
              <a:rPr lang="ru-RU" sz="7400" dirty="0" err="1" smtClean="0">
                <a:latin typeface="Bookman Old Style" pitchFamily="18" charset="0"/>
              </a:rPr>
              <a:t>тр.ва</a:t>
            </a:r>
            <a:r>
              <a:rPr lang="ru-RU" sz="7400" dirty="0" smtClean="0">
                <a:latin typeface="Bookman Old Style" pitchFamily="18" charset="0"/>
              </a:rPr>
              <a:t>        … - </a:t>
            </a:r>
            <a:r>
              <a:rPr lang="ru-RU" sz="7400" dirty="0" err="1" smtClean="0">
                <a:latin typeface="Bookman Old Style" pitchFamily="18" charset="0"/>
              </a:rPr>
              <a:t>р.чной</a:t>
            </a:r>
            <a:endParaRPr lang="ru-RU" sz="74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7143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Проверка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358246" cy="478634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1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Вставьте пропущенные буквы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,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объясните орфограммы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:  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        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    </a:t>
            </a:r>
            <a:endParaRPr lang="ru-RU" sz="20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св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400" dirty="0" smtClean="0">
                <a:latin typeface="Bookman Old Style" pitchFamily="18" charset="0"/>
              </a:rPr>
              <a:t>т – св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400" dirty="0" smtClean="0">
                <a:latin typeface="Bookman Old Style" pitchFamily="18" charset="0"/>
              </a:rPr>
              <a:t>тло       з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и</a:t>
            </a:r>
            <a:r>
              <a:rPr lang="ru-RU" sz="2400" dirty="0" smtClean="0">
                <a:latin typeface="Bookman Old Style" pitchFamily="18" charset="0"/>
              </a:rPr>
              <a:t>мний – з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и</a:t>
            </a:r>
            <a:r>
              <a:rPr lang="ru-RU" sz="2400" dirty="0" smtClean="0">
                <a:latin typeface="Bookman Old Style" pitchFamily="18" charset="0"/>
              </a:rPr>
              <a:t>ма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2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Из двух слов выберите  проверочное и вставьте пропущенную букву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20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Bookman Old Style" pitchFamily="18" charset="0"/>
              </a:rPr>
              <a:t> </a:t>
            </a:r>
            <a:r>
              <a:rPr lang="ru-RU" sz="2400" dirty="0" smtClean="0">
                <a:latin typeface="Bookman Old Style" pitchFamily="18" charset="0"/>
              </a:rPr>
              <a:t>к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400" dirty="0" smtClean="0">
                <a:latin typeface="Bookman Old Style" pitchFamily="18" charset="0"/>
              </a:rPr>
              <a:t>рм - к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400" dirty="0" smtClean="0">
                <a:latin typeface="Bookman Old Style" pitchFamily="18" charset="0"/>
              </a:rPr>
              <a:t>рмить</a:t>
            </a:r>
            <a:endParaRPr lang="en-US" sz="2400" dirty="0" smtClean="0"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тр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400" dirty="0" smtClean="0">
                <a:latin typeface="Bookman Old Style" pitchFamily="18" charset="0"/>
              </a:rPr>
              <a:t>пка – тр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400" dirty="0" smtClean="0">
                <a:latin typeface="Bookman Old Style" pitchFamily="18" charset="0"/>
              </a:rPr>
              <a:t>па</a:t>
            </a:r>
            <a:endParaRPr lang="ru-RU" sz="24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3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Подберите проверочные слова и вставьте пропущенные буквы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20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тр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400" dirty="0" smtClean="0">
                <a:latin typeface="Bookman Old Style" pitchFamily="18" charset="0"/>
              </a:rPr>
              <a:t>вка – тр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400" dirty="0" smtClean="0">
                <a:latin typeface="Bookman Old Style" pitchFamily="18" charset="0"/>
              </a:rPr>
              <a:t>ва</a:t>
            </a: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400" dirty="0" smtClean="0">
                <a:latin typeface="Bookman Old Style" pitchFamily="18" charset="0"/>
              </a:rPr>
              <a:t>чка  -  р</a:t>
            </a:r>
            <a:r>
              <a:rPr lang="ru-RU" sz="24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400" dirty="0" smtClean="0">
                <a:latin typeface="Bookman Old Style" pitchFamily="18" charset="0"/>
              </a:rPr>
              <a:t>чной</a:t>
            </a:r>
            <a:endParaRPr lang="ru-RU" sz="2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64294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</a:rPr>
              <a:t>Оцените свою работу на уроке</a:t>
            </a:r>
            <a:endParaRPr lang="ru-RU" sz="3600" b="1" dirty="0">
              <a:solidFill>
                <a:srgbClr val="80008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                                     </a:t>
            </a:r>
          </a:p>
          <a:p>
            <a:pPr algn="ctr">
              <a:buNone/>
            </a:pPr>
            <a:r>
              <a:rPr lang="ru-RU" dirty="0" smtClean="0"/>
              <a:t>             </a:t>
            </a:r>
          </a:p>
          <a:p>
            <a:pPr algn="ctr">
              <a:buNone/>
            </a:pPr>
            <a:r>
              <a:rPr lang="ru-RU" dirty="0" smtClean="0">
                <a:solidFill>
                  <a:srgbClr val="800080"/>
                </a:solidFill>
              </a:rPr>
              <a:t>           </a:t>
            </a:r>
            <a:r>
              <a:rPr lang="ru-RU" b="1" dirty="0" smtClean="0">
                <a:solidFill>
                  <a:srgbClr val="800080"/>
                </a:solidFill>
              </a:rPr>
              <a:t> узнал                                   задумался</a:t>
            </a:r>
          </a:p>
          <a:p>
            <a:pPr algn="ctr">
              <a:buNone/>
            </a:pPr>
            <a:r>
              <a:rPr lang="ru-RU" dirty="0" smtClean="0">
                <a:solidFill>
                  <a:srgbClr val="800080"/>
                </a:solidFill>
              </a:rPr>
              <a:t>       </a:t>
            </a:r>
            <a:r>
              <a:rPr lang="ru-RU" b="1" dirty="0" smtClean="0">
                <a:solidFill>
                  <a:srgbClr val="800080"/>
                </a:solidFill>
              </a:rPr>
              <a:t>запомнил                                 научился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800080"/>
                </a:solidFill>
              </a:rPr>
              <a:t>        повторил                                 удивился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929058" y="2786058"/>
            <a:ext cx="1428760" cy="16430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Я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9286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</a:rPr>
              <a:t>Каким был урок</a:t>
            </a:r>
            <a:r>
              <a:rPr lang="en-US" sz="3600" b="1" dirty="0" smtClean="0">
                <a:solidFill>
                  <a:srgbClr val="800080"/>
                </a:solidFill>
              </a:rPr>
              <a:t>?</a:t>
            </a:r>
            <a:endParaRPr lang="ru-RU" sz="3600" b="1" dirty="0">
              <a:solidFill>
                <a:srgbClr val="8000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b="1" dirty="0" smtClean="0">
                <a:solidFill>
                  <a:srgbClr val="800080"/>
                </a:solidFill>
              </a:rPr>
              <a:t>деловым                              полезным</a:t>
            </a:r>
          </a:p>
          <a:p>
            <a:pPr>
              <a:buNone/>
            </a:pPr>
            <a:endParaRPr lang="ru-RU" b="1" dirty="0" smtClean="0">
              <a:solidFill>
                <a:srgbClr val="80008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800080"/>
                </a:solidFill>
              </a:rPr>
              <a:t>     скучным                               познавательным</a:t>
            </a:r>
          </a:p>
          <a:p>
            <a:pPr>
              <a:buNone/>
            </a:pPr>
            <a:r>
              <a:rPr lang="ru-RU" b="1" dirty="0" smtClean="0">
                <a:solidFill>
                  <a:srgbClr val="800080"/>
                </a:solidFill>
              </a:rPr>
              <a:t>                                интересным                        </a:t>
            </a:r>
            <a:endParaRPr lang="ru-RU" b="1" dirty="0">
              <a:solidFill>
                <a:srgbClr val="80008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3108" y="2786058"/>
            <a:ext cx="4572032" cy="64294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Урок был …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99412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Русский язык</a:t>
            </a:r>
            <a:endParaRPr lang="ru-RU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857224" y="1500174"/>
            <a:ext cx="7715304" cy="46259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  <a:buNone/>
            </a:pPr>
            <a:r>
              <a:rPr lang="ru-RU" b="1" dirty="0" smtClean="0"/>
              <a:t>            </a:t>
            </a:r>
            <a:r>
              <a:rPr lang="ru-RU" b="1" dirty="0" smtClean="0">
                <a:solidFill>
                  <a:srgbClr val="1A210D"/>
                </a:solidFill>
              </a:rPr>
              <a:t> Алфавит</a:t>
            </a:r>
          </a:p>
          <a:p>
            <a:pPr>
              <a:lnSpc>
                <a:spcPct val="160000"/>
              </a:lnSpc>
              <a:buNone/>
            </a:pPr>
            <a:r>
              <a:rPr lang="ru-RU" b="1" dirty="0" smtClean="0"/>
              <a:t>  </a:t>
            </a:r>
            <a:r>
              <a:rPr lang="ru-RU" b="1" i="1" dirty="0" smtClean="0"/>
              <a:t>    </a:t>
            </a:r>
            <a:r>
              <a:rPr lang="ru-RU" b="1" i="1" dirty="0" err="1" smtClean="0">
                <a:solidFill>
                  <a:srgbClr val="FF0000"/>
                </a:solidFill>
              </a:rPr>
              <a:t>Аа</a:t>
            </a:r>
            <a:r>
              <a:rPr lang="ru-RU" b="1" i="1" dirty="0" smtClean="0"/>
              <a:t>  </a:t>
            </a:r>
            <a:r>
              <a:rPr lang="ru-RU" b="1" i="1" dirty="0" err="1" smtClean="0"/>
              <a:t>Бб</a:t>
            </a:r>
            <a:r>
              <a:rPr lang="ru-RU" b="1" i="1" dirty="0" smtClean="0"/>
              <a:t>  </a:t>
            </a:r>
            <a:r>
              <a:rPr lang="ru-RU" b="1" i="1" dirty="0" err="1" smtClean="0"/>
              <a:t>Вв</a:t>
            </a:r>
            <a:r>
              <a:rPr lang="ru-RU" b="1" i="1" dirty="0" smtClean="0"/>
              <a:t>  </a:t>
            </a:r>
            <a:r>
              <a:rPr lang="ru-RU" b="1" i="1" dirty="0" err="1" smtClean="0"/>
              <a:t>Гг</a:t>
            </a:r>
            <a:r>
              <a:rPr lang="ru-RU" b="1" i="1" dirty="0" smtClean="0"/>
              <a:t>  </a:t>
            </a:r>
            <a:r>
              <a:rPr lang="ru-RU" b="1" i="1" dirty="0" err="1" smtClean="0"/>
              <a:t>Дд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rgbClr val="FF0000"/>
                </a:solidFill>
              </a:rPr>
              <a:t>Ее</a:t>
            </a:r>
            <a:r>
              <a:rPr lang="ru-RU" b="1" i="1" dirty="0" smtClean="0"/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Ёё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err="1" smtClean="0">
                <a:solidFill>
                  <a:srgbClr val="0000FF"/>
                </a:solidFill>
              </a:rPr>
              <a:t>Жж</a:t>
            </a:r>
            <a:r>
              <a:rPr lang="ru-RU" b="1" i="1" dirty="0" smtClean="0">
                <a:solidFill>
                  <a:srgbClr val="0000FF"/>
                </a:solidFill>
              </a:rPr>
              <a:t>  </a:t>
            </a:r>
            <a:r>
              <a:rPr lang="ru-RU" b="1" i="1" dirty="0" err="1" smtClean="0"/>
              <a:t>Зз</a:t>
            </a:r>
            <a:r>
              <a:rPr lang="ru-RU" b="1" i="1" dirty="0" smtClean="0"/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Ии</a:t>
            </a:r>
          </a:p>
          <a:p>
            <a:pPr>
              <a:buNone/>
            </a:pPr>
            <a:r>
              <a:rPr lang="ru-RU" b="1" i="1" dirty="0" smtClean="0"/>
              <a:t>    </a:t>
            </a:r>
            <a:r>
              <a:rPr lang="ru-RU" b="1" i="1" dirty="0" smtClean="0">
                <a:solidFill>
                  <a:srgbClr val="006600"/>
                </a:solidFill>
              </a:rPr>
              <a:t> </a:t>
            </a:r>
            <a:r>
              <a:rPr lang="ru-RU" b="1" i="1" dirty="0" err="1" smtClean="0">
                <a:solidFill>
                  <a:srgbClr val="006600"/>
                </a:solidFill>
              </a:rPr>
              <a:t>Йй</a:t>
            </a:r>
            <a:r>
              <a:rPr lang="ru-RU" b="1" i="1" dirty="0" smtClean="0">
                <a:solidFill>
                  <a:srgbClr val="006600"/>
                </a:solidFill>
              </a:rPr>
              <a:t>  </a:t>
            </a:r>
            <a:r>
              <a:rPr lang="ru-RU" b="1" i="1" dirty="0" err="1" smtClean="0"/>
              <a:t>Кк</a:t>
            </a:r>
            <a:r>
              <a:rPr lang="ru-RU" b="1" i="1" dirty="0" smtClean="0"/>
              <a:t>  </a:t>
            </a:r>
            <a:r>
              <a:rPr lang="ru-RU" b="1" i="1" dirty="0" err="1" smtClean="0"/>
              <a:t>Лл</a:t>
            </a:r>
            <a:r>
              <a:rPr lang="ru-RU" b="1" i="1" dirty="0" smtClean="0"/>
              <a:t>  Мм  </a:t>
            </a:r>
            <a:r>
              <a:rPr lang="ru-RU" b="1" i="1" dirty="0" err="1" smtClean="0"/>
              <a:t>Нн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err="1" smtClean="0">
                <a:solidFill>
                  <a:srgbClr val="FF0000"/>
                </a:solidFill>
              </a:rPr>
              <a:t>Оо</a:t>
            </a:r>
            <a:r>
              <a:rPr lang="ru-RU" b="1" i="1" dirty="0" smtClean="0"/>
              <a:t>  </a:t>
            </a:r>
            <a:r>
              <a:rPr lang="ru-RU" b="1" i="1" dirty="0" err="1" smtClean="0"/>
              <a:t>Пп</a:t>
            </a:r>
            <a:r>
              <a:rPr lang="ru-RU" b="1" i="1" dirty="0" smtClean="0"/>
              <a:t>  </a:t>
            </a:r>
            <a:r>
              <a:rPr lang="ru-RU" b="1" i="1" dirty="0" err="1" smtClean="0"/>
              <a:t>Рр</a:t>
            </a:r>
            <a:r>
              <a:rPr lang="ru-RU" b="1" i="1" dirty="0" smtClean="0"/>
              <a:t>  </a:t>
            </a:r>
            <a:r>
              <a:rPr lang="ru-RU" b="1" i="1" dirty="0" err="1" smtClean="0"/>
              <a:t>Сс</a:t>
            </a:r>
            <a:r>
              <a:rPr lang="ru-RU" b="1" i="1" dirty="0" smtClean="0"/>
              <a:t>  </a:t>
            </a:r>
            <a:r>
              <a:rPr lang="ru-RU" b="1" i="1" dirty="0" err="1" smtClean="0"/>
              <a:t>Тт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err="1" smtClean="0">
                <a:solidFill>
                  <a:srgbClr val="FF0000"/>
                </a:solidFill>
              </a:rPr>
              <a:t>Уу</a:t>
            </a:r>
            <a:r>
              <a:rPr lang="ru-RU" b="1" i="1" dirty="0" smtClean="0"/>
              <a:t>  </a:t>
            </a:r>
            <a:r>
              <a:rPr lang="ru-RU" b="1" i="1" dirty="0" err="1" smtClean="0"/>
              <a:t>Фф</a:t>
            </a:r>
            <a:r>
              <a:rPr lang="ru-RU" b="1" i="1" dirty="0" smtClean="0"/>
              <a:t>  </a:t>
            </a:r>
            <a:r>
              <a:rPr lang="ru-RU" b="1" i="1" dirty="0" err="1" smtClean="0"/>
              <a:t>Хх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err="1" smtClean="0">
                <a:solidFill>
                  <a:srgbClr val="0000FF"/>
                </a:solidFill>
              </a:rPr>
              <a:t>Цц</a:t>
            </a:r>
            <a:r>
              <a:rPr lang="ru-RU" b="1" i="1" dirty="0" smtClean="0">
                <a:solidFill>
                  <a:srgbClr val="0000FF"/>
                </a:solidFill>
              </a:rPr>
              <a:t>  </a:t>
            </a:r>
            <a:r>
              <a:rPr lang="ru-RU" b="1" i="1" dirty="0" err="1" smtClean="0">
                <a:solidFill>
                  <a:srgbClr val="476D1D"/>
                </a:solidFill>
              </a:rPr>
              <a:t>Чч</a:t>
            </a:r>
            <a:endParaRPr lang="ru-RU" b="1" i="1" dirty="0" smtClean="0">
              <a:solidFill>
                <a:srgbClr val="476D1D"/>
              </a:solidFill>
            </a:endParaRPr>
          </a:p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err="1" smtClean="0">
                <a:solidFill>
                  <a:srgbClr val="0000FF"/>
                </a:solidFill>
              </a:rPr>
              <a:t>Шш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41631B"/>
                </a:solidFill>
              </a:rPr>
              <a:t> </a:t>
            </a:r>
            <a:r>
              <a:rPr lang="ru-RU" b="1" i="1" dirty="0" err="1" smtClean="0">
                <a:solidFill>
                  <a:srgbClr val="006600"/>
                </a:solidFill>
              </a:rPr>
              <a:t>Щщ</a:t>
            </a:r>
            <a:r>
              <a:rPr lang="ru-RU" b="1" i="1" dirty="0" smtClean="0">
                <a:solidFill>
                  <a:srgbClr val="006600"/>
                </a:solidFill>
              </a:rPr>
              <a:t> 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chemeClr val="bg1"/>
                </a:solidFill>
              </a:rPr>
              <a:t>Ъ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 Ы  </a:t>
            </a:r>
            <a:r>
              <a:rPr lang="ru-RU" b="1" i="1" dirty="0" smtClean="0">
                <a:solidFill>
                  <a:schemeClr val="bg1"/>
                </a:solidFill>
              </a:rPr>
              <a:t>Ь</a:t>
            </a:r>
          </a:p>
          <a:p>
            <a:pPr>
              <a:buNone/>
            </a:pPr>
            <a:r>
              <a:rPr lang="ru-RU" b="1" i="1" dirty="0" smtClean="0"/>
              <a:t>     </a:t>
            </a:r>
            <a:r>
              <a:rPr lang="ru-RU" b="1" i="1" dirty="0" err="1" smtClean="0">
                <a:solidFill>
                  <a:srgbClr val="FF0000"/>
                </a:solidFill>
              </a:rPr>
              <a:t>Ээ</a:t>
            </a:r>
            <a:r>
              <a:rPr lang="ru-RU" b="1" i="1" dirty="0" smtClean="0"/>
              <a:t>  </a:t>
            </a:r>
            <a:r>
              <a:rPr lang="ru-RU" b="1" i="1" dirty="0" err="1" smtClean="0">
                <a:solidFill>
                  <a:srgbClr val="FF0000"/>
                </a:solidFill>
              </a:rPr>
              <a:t>Юю</a:t>
            </a:r>
            <a:r>
              <a:rPr lang="ru-RU" b="1" i="1" dirty="0" smtClean="0"/>
              <a:t>  </a:t>
            </a:r>
            <a:r>
              <a:rPr lang="ru-RU" b="1" i="1" dirty="0" err="1" smtClean="0">
                <a:solidFill>
                  <a:srgbClr val="FF0000"/>
                </a:solidFill>
              </a:rPr>
              <a:t>Яя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3" name="Picture 26" descr="2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2500306"/>
            <a:ext cx="1617866" cy="2509846"/>
          </a:xfrm>
          <a:prstGeom prst="rect">
            <a:avLst/>
          </a:prstGeom>
          <a:noFill/>
        </p:spPr>
      </p:pic>
      <p:pic>
        <p:nvPicPr>
          <p:cNvPr id="14" name="Picture 22" descr="0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214818"/>
            <a:ext cx="2428892" cy="1832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Тема</a:t>
            </a:r>
            <a:r>
              <a:rPr lang="ru-RU" sz="3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00FF"/>
                </a:solidFill>
                <a:latin typeface="Bookman Old Style" pitchFamily="18" charset="0"/>
              </a:rPr>
              <a:t/>
            </a:r>
            <a:br>
              <a:rPr lang="ru-RU" sz="3200" dirty="0" smtClean="0">
                <a:solidFill>
                  <a:srgbClr val="0000FF"/>
                </a:solidFill>
                <a:latin typeface="Bookman Old Style" pitchFamily="18" charset="0"/>
              </a:rPr>
            </a:br>
            <a:r>
              <a:rPr lang="ru-RU" sz="40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Безударные гласные в корне слова</a:t>
            </a:r>
            <a:endParaRPr lang="ru-RU" sz="40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643182"/>
            <a:ext cx="8229600" cy="4054485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Bookman Old Style" pitchFamily="18" charset="0"/>
              </a:rPr>
              <a:t>         </a:t>
            </a:r>
            <a:r>
              <a:rPr lang="ru-RU" sz="3000" dirty="0" smtClean="0">
                <a:latin typeface="Bookman Old Style" pitchFamily="18" charset="0"/>
              </a:rPr>
              <a:t>Всё </a:t>
            </a:r>
            <a:r>
              <a:rPr lang="ru-RU" sz="3000" dirty="0" err="1" smtClean="0">
                <a:latin typeface="Bookman Old Style" pitchFamily="18" charset="0"/>
              </a:rPr>
              <a:t>з</a:t>
            </a:r>
            <a:r>
              <a:rPr lang="ru-RU" sz="3000" dirty="0" err="1">
                <a:latin typeface="Bookman Old Style" pitchFamily="18" charset="0"/>
              </a:rPr>
              <a:t>.</a:t>
            </a:r>
            <a:r>
              <a:rPr lang="ru-RU" sz="3000" dirty="0" err="1" smtClean="0">
                <a:latin typeface="Bookman Old Style" pitchFamily="18" charset="0"/>
              </a:rPr>
              <a:t>мы</a:t>
            </a:r>
            <a:r>
              <a:rPr lang="ru-RU" sz="3000" dirty="0" smtClean="0">
                <a:latin typeface="Bookman Old Style" pitchFamily="18" charset="0"/>
              </a:rPr>
              <a:t> </a:t>
            </a:r>
            <a:r>
              <a:rPr lang="ru-RU" sz="3000" dirty="0">
                <a:latin typeface="Bookman Old Style" pitchFamily="18" charset="0"/>
              </a:rPr>
              <a:t>вы ждали, детки,</a:t>
            </a:r>
          </a:p>
          <a:p>
            <a:pPr>
              <a:buNone/>
            </a:pPr>
            <a:r>
              <a:rPr lang="ru-RU" sz="3000" dirty="0" smtClean="0">
                <a:latin typeface="Bookman Old Style" pitchFamily="18" charset="0"/>
              </a:rPr>
              <a:t>          Надоела </a:t>
            </a:r>
            <a:r>
              <a:rPr lang="ru-RU" sz="3000" dirty="0">
                <a:latin typeface="Bookman Old Style" pitchFamily="18" charset="0"/>
              </a:rPr>
              <a:t>вам </a:t>
            </a:r>
            <a:r>
              <a:rPr lang="ru-RU" sz="3000" dirty="0" err="1" smtClean="0">
                <a:latin typeface="Bookman Old Style" pitchFamily="18" charset="0"/>
              </a:rPr>
              <a:t>д.вно</a:t>
            </a:r>
            <a:endParaRPr lang="ru-RU" sz="3000" dirty="0">
              <a:latin typeface="Bookman Old Style" pitchFamily="18" charset="0"/>
            </a:endParaRPr>
          </a:p>
          <a:p>
            <a:pPr>
              <a:buNone/>
            </a:pPr>
            <a:r>
              <a:rPr lang="ru-RU" sz="3000" dirty="0" smtClean="0">
                <a:latin typeface="Bookman Old Style" pitchFamily="18" charset="0"/>
              </a:rPr>
              <a:t>          </a:t>
            </a:r>
            <a:r>
              <a:rPr lang="ru-RU" sz="3000" dirty="0" err="1" smtClean="0">
                <a:latin typeface="Bookman Old Style" pitchFamily="18" charset="0"/>
              </a:rPr>
              <a:t>Ос.нь</a:t>
            </a:r>
            <a:r>
              <a:rPr lang="ru-RU" sz="3000" dirty="0" smtClean="0">
                <a:latin typeface="Bookman Old Style" pitchFamily="18" charset="0"/>
              </a:rPr>
              <a:t> </a:t>
            </a:r>
            <a:r>
              <a:rPr lang="ru-RU" sz="3000" dirty="0">
                <a:latin typeface="Bookman Old Style" pitchFamily="18" charset="0"/>
              </a:rPr>
              <a:t>хмурая с </a:t>
            </a:r>
            <a:r>
              <a:rPr lang="ru-RU" sz="3000" dirty="0" err="1" smtClean="0">
                <a:latin typeface="Bookman Old Style" pitchFamily="18" charset="0"/>
              </a:rPr>
              <a:t>д.ждями</a:t>
            </a:r>
            <a:endParaRPr lang="ru-RU" sz="3000" dirty="0">
              <a:latin typeface="Bookman Old Style" pitchFamily="18" charset="0"/>
            </a:endParaRPr>
          </a:p>
          <a:p>
            <a:pPr>
              <a:buNone/>
            </a:pPr>
            <a:r>
              <a:rPr lang="ru-RU" sz="3000" dirty="0" smtClean="0">
                <a:latin typeface="Bookman Old Style" pitchFamily="18" charset="0"/>
              </a:rPr>
              <a:t>          Посмотрите </a:t>
            </a:r>
            <a:r>
              <a:rPr lang="ru-RU" sz="3000" dirty="0">
                <a:latin typeface="Bookman Old Style" pitchFamily="18" charset="0"/>
              </a:rPr>
              <a:t>же в </a:t>
            </a:r>
            <a:r>
              <a:rPr lang="ru-RU" sz="3000" dirty="0" smtClean="0">
                <a:latin typeface="Bookman Old Style" pitchFamily="18" charset="0"/>
              </a:rPr>
              <a:t>.</a:t>
            </a:r>
            <a:r>
              <a:rPr lang="ru-RU" sz="3000" dirty="0" err="1" smtClean="0">
                <a:latin typeface="Bookman Old Style" pitchFamily="18" charset="0"/>
              </a:rPr>
              <a:t>кно</a:t>
            </a:r>
            <a:r>
              <a:rPr lang="ru-RU" sz="3000" dirty="0">
                <a:latin typeface="Bookman Old Style" pitchFamily="18" charset="0"/>
              </a:rPr>
              <a:t>!</a:t>
            </a:r>
          </a:p>
          <a:p>
            <a:pPr>
              <a:buNone/>
            </a:pPr>
            <a:r>
              <a:rPr lang="ru-RU" sz="2800" dirty="0">
                <a:latin typeface="Bookman Old Style" pitchFamily="18" charset="0"/>
              </a:rPr>
              <a:t>                         </a:t>
            </a:r>
            <a:r>
              <a:rPr lang="ru-RU" sz="2800" dirty="0" smtClean="0">
                <a:latin typeface="Bookman Old Style" pitchFamily="18" charset="0"/>
              </a:rPr>
              <a:t>                       </a:t>
            </a:r>
            <a:r>
              <a:rPr lang="ru-RU" sz="2000" dirty="0">
                <a:latin typeface="Bookman Old Style" pitchFamily="18" charset="0"/>
              </a:rPr>
              <a:t>А. Плещеев.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928694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3600" dirty="0" smtClean="0">
                <a:latin typeface="Bookman Old Style" pitchFamily="18" charset="0"/>
              </a:rPr>
              <a:t>ос(</a:t>
            </a:r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е/и</a:t>
            </a:r>
            <a:r>
              <a:rPr lang="ru-RU" sz="3600" dirty="0" smtClean="0">
                <a:latin typeface="Bookman Old Style" pitchFamily="18" charset="0"/>
              </a:rPr>
              <a:t>)</a:t>
            </a:r>
            <a:r>
              <a:rPr lang="ru-RU" sz="3600" dirty="0" err="1" smtClean="0">
                <a:latin typeface="Bookman Old Style" pitchFamily="18" charset="0"/>
              </a:rPr>
              <a:t>нь</a:t>
            </a:r>
            <a:r>
              <a:rPr lang="ru-RU" sz="3600" dirty="0" smtClean="0">
                <a:latin typeface="Bookman Old Style" pitchFamily="18" charset="0"/>
              </a:rPr>
              <a:t>    </a:t>
            </a:r>
            <a:r>
              <a:rPr lang="en-US" sz="9600" dirty="0" smtClean="0">
                <a:solidFill>
                  <a:srgbClr val="C00000"/>
                </a:solidFill>
                <a:latin typeface="Bookman Old Style" pitchFamily="18" charset="0"/>
              </a:rPr>
              <a:t>?</a:t>
            </a:r>
            <a:r>
              <a:rPr lang="ru-RU" sz="7200" dirty="0" smtClean="0">
                <a:solidFill>
                  <a:srgbClr val="476D1D"/>
                </a:solidFill>
                <a:latin typeface="Bookman Old Style" pitchFamily="18" charset="0"/>
              </a:rPr>
              <a:t> </a:t>
            </a:r>
            <a:r>
              <a:rPr lang="ru-RU" sz="3600" dirty="0" smtClean="0">
                <a:latin typeface="Bookman Old Style" pitchFamily="18" charset="0"/>
              </a:rPr>
              <a:t> </a:t>
            </a:r>
            <a:r>
              <a:rPr lang="ru-RU" sz="3600" dirty="0" err="1" smtClean="0">
                <a:latin typeface="Bookman Old Style" pitchFamily="18" charset="0"/>
              </a:rPr>
              <a:t>д</a:t>
            </a:r>
            <a:r>
              <a:rPr lang="ru-RU" sz="3600" dirty="0" smtClean="0">
                <a:latin typeface="Bookman Old Style" pitchFamily="18" charset="0"/>
              </a:rPr>
              <a:t>(</a:t>
            </a:r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а/о</a:t>
            </a:r>
            <a:r>
              <a:rPr lang="ru-RU" sz="3600" dirty="0" smtClean="0">
                <a:latin typeface="Bookman Old Style" pitchFamily="18" charset="0"/>
              </a:rPr>
              <a:t>)</a:t>
            </a:r>
            <a:r>
              <a:rPr lang="ru-RU" sz="3600" dirty="0" err="1" smtClean="0">
                <a:latin typeface="Bookman Old Style" pitchFamily="18" charset="0"/>
              </a:rPr>
              <a:t>вно</a:t>
            </a:r>
            <a:r>
              <a:rPr lang="ru-RU" sz="3600" dirty="0" smtClean="0">
                <a:latin typeface="Bookman Old Style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42918"/>
            <a:ext cx="7500990" cy="11430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1A210D"/>
                </a:solidFill>
                <a:latin typeface="Garamond" pitchFamily="18" charset="0"/>
              </a:rPr>
              <a:t>Учебная задача</a:t>
            </a:r>
            <a:endParaRPr lang="ru-RU" sz="3600" b="1" dirty="0">
              <a:solidFill>
                <a:srgbClr val="1A210D"/>
              </a:solidFill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Открыть новый способ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проверки безударной гласной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в корне слова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571480"/>
            <a:ext cx="8229600" cy="78581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Batang" pitchFamily="18" charset="-127"/>
              </a:rPr>
              <a:t>Материал для </a:t>
            </a: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Batang" pitchFamily="18" charset="-127"/>
              </a:rPr>
              <a:t>наблюдения</a:t>
            </a:r>
            <a:endParaRPr lang="ru-RU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/>
              <a:t>     Лес</a:t>
            </a:r>
            <a:r>
              <a:rPr lang="ru-RU" sz="2400" b="1" i="1" dirty="0"/>
              <a:t>, лесной, лесник.</a:t>
            </a:r>
          </a:p>
          <a:p>
            <a:pPr>
              <a:buNone/>
            </a:pPr>
            <a:r>
              <a:rPr lang="ru-RU" sz="2400" b="1" i="1" dirty="0" smtClean="0"/>
              <a:t>   Тропка</a:t>
            </a:r>
            <a:r>
              <a:rPr lang="ru-RU" sz="2400" b="1" i="1" dirty="0"/>
              <a:t>, тропа, тропинка.</a:t>
            </a:r>
          </a:p>
          <a:p>
            <a:pPr>
              <a:buNone/>
            </a:pPr>
            <a:r>
              <a:rPr lang="ru-RU" sz="2400" b="1" i="1" dirty="0" smtClean="0"/>
              <a:t>    Корм</a:t>
            </a:r>
            <a:r>
              <a:rPr lang="ru-RU" sz="2400" b="1" i="1" dirty="0"/>
              <a:t>, кормить, кормушка.</a:t>
            </a:r>
          </a:p>
          <a:p>
            <a:pPr>
              <a:buNone/>
            </a:pPr>
            <a:endParaRPr lang="ru-RU" sz="2400" b="1" i="1" dirty="0"/>
          </a:p>
          <a:p>
            <a:pPr>
              <a:buNone/>
            </a:pPr>
            <a:endParaRPr lang="ru-RU" sz="24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500438"/>
            <a:ext cx="83582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smtClean="0">
                <a:solidFill>
                  <a:srgbClr val="800080"/>
                </a:solidFill>
                <a:latin typeface="Bookman Old Style" pitchFamily="18" charset="0"/>
              </a:rPr>
              <a:t>План наблюдения</a:t>
            </a:r>
          </a:p>
          <a:p>
            <a:pPr algn="ctr"/>
            <a:endParaRPr lang="ru-RU" sz="2000" i="1" u="sng" dirty="0">
              <a:solidFill>
                <a:srgbClr val="0000FF"/>
              </a:solidFill>
              <a:latin typeface="Bookman Old Style" pitchFamily="18" charset="0"/>
            </a:endParaRPr>
          </a:p>
          <a:p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1.Что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за слова в каждой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группе?   Выделите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корни.</a:t>
            </a:r>
          </a:p>
          <a:p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2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.Сравните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написание и произношение корней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endParaRPr lang="ru-RU" sz="2000" b="1" i="1" dirty="0">
              <a:solidFill>
                <a:srgbClr val="800080"/>
              </a:solidFill>
              <a:latin typeface="Bookman Old Style" pitchFamily="18" charset="0"/>
            </a:endParaRPr>
          </a:p>
          <a:p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3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.Найдите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безударные гласные в корнях.</a:t>
            </a:r>
          </a:p>
          <a:p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4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.Какое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слово будет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проверочным?   Докажите, почему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?</a:t>
            </a:r>
          </a:p>
          <a:p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5.Сделайте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вывод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о новом способе проверки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безударной гласной в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корне.</a:t>
            </a:r>
            <a:endParaRPr lang="ru-RU" sz="2000" b="1" dirty="0">
              <a:solidFill>
                <a:srgbClr val="80008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42918"/>
            <a:ext cx="7500990" cy="11430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  <a:latin typeface="Garamond" pitchFamily="18" charset="0"/>
              </a:rPr>
              <a:t>Учебная задача</a:t>
            </a:r>
            <a:endParaRPr lang="ru-RU" sz="3600" b="1" dirty="0">
              <a:solidFill>
                <a:srgbClr val="800080"/>
              </a:solidFill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Учиться применять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новый способ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проверки безударной гласной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в корне слова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286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Упражнения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286808" cy="49292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 </a:t>
            </a:r>
            <a:endParaRPr lang="ru-RU" sz="20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 №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1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. 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Вставьте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пропущенные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буквы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,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о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бъясните орфограммы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</a:p>
          <a:p>
            <a:pPr>
              <a:buNone/>
            </a:pPr>
            <a:r>
              <a:rPr lang="ru-RU" sz="2400" dirty="0" smtClean="0">
                <a:latin typeface="Bookman Old Style" pitchFamily="18" charset="0"/>
              </a:rPr>
              <a:t> цвет </a:t>
            </a:r>
            <a:r>
              <a:rPr lang="ru-RU" sz="2400" dirty="0">
                <a:latin typeface="Bookman Old Style" pitchFamily="18" charset="0"/>
              </a:rPr>
              <a:t>– </a:t>
            </a:r>
            <a:r>
              <a:rPr lang="ru-RU" sz="2400" dirty="0" err="1" smtClean="0">
                <a:latin typeface="Bookman Old Style" pitchFamily="18" charset="0"/>
              </a:rPr>
              <a:t>цв.тной</a:t>
            </a:r>
            <a:r>
              <a:rPr lang="ru-RU" sz="2400" dirty="0" smtClean="0">
                <a:latin typeface="Bookman Old Style" pitchFamily="18" charset="0"/>
              </a:rPr>
              <a:t>     спас </a:t>
            </a:r>
            <a:r>
              <a:rPr lang="ru-RU" sz="2400" dirty="0">
                <a:latin typeface="Bookman Old Style" pitchFamily="18" charset="0"/>
              </a:rPr>
              <a:t>– </a:t>
            </a:r>
            <a:r>
              <a:rPr lang="ru-RU" sz="2400" dirty="0" err="1" smtClean="0">
                <a:latin typeface="Bookman Old Style" pitchFamily="18" charset="0"/>
              </a:rPr>
              <a:t>сп</a:t>
            </a:r>
            <a:r>
              <a:rPr lang="ru-RU" sz="2400" dirty="0" err="1">
                <a:latin typeface="Bookman Old Style" pitchFamily="18" charset="0"/>
              </a:rPr>
              <a:t>.</a:t>
            </a:r>
            <a:r>
              <a:rPr lang="ru-RU" sz="2400" dirty="0" err="1" smtClean="0">
                <a:latin typeface="Bookman Old Style" pitchFamily="18" charset="0"/>
              </a:rPr>
              <a:t>сение</a:t>
            </a:r>
            <a:r>
              <a:rPr lang="ru-RU" sz="2400" dirty="0" smtClean="0">
                <a:latin typeface="Bookman Old Style" pitchFamily="18" charset="0"/>
              </a:rPr>
              <a:t>    </a:t>
            </a:r>
            <a:r>
              <a:rPr lang="en-US" sz="2400" dirty="0" smtClean="0">
                <a:latin typeface="Bookman Old Style" pitchFamily="18" charset="0"/>
              </a:rPr>
              <a:t> </a:t>
            </a:r>
            <a:r>
              <a:rPr lang="ru-RU" sz="2400" dirty="0" smtClean="0">
                <a:latin typeface="Bookman Old Style" pitchFamily="18" charset="0"/>
              </a:rPr>
              <a:t>смех – </a:t>
            </a:r>
            <a:r>
              <a:rPr lang="ru-RU" sz="2400" dirty="0" err="1" smtClean="0">
                <a:latin typeface="Bookman Old Style" pitchFamily="18" charset="0"/>
              </a:rPr>
              <a:t>см.шной</a:t>
            </a:r>
            <a:r>
              <a:rPr lang="ru-RU" sz="2400" dirty="0" smtClean="0">
                <a:latin typeface="Bookman Old Style" pitchFamily="18" charset="0"/>
              </a:rPr>
              <a:t>      </a:t>
            </a:r>
          </a:p>
          <a:p>
            <a:pPr>
              <a:buNone/>
            </a:pPr>
            <a:r>
              <a:rPr lang="ru-RU" sz="2000" dirty="0" smtClean="0">
                <a:latin typeface="Bookman Old Style" pitchFamily="18" charset="0"/>
              </a:rPr>
              <a:t>  </a:t>
            </a:r>
            <a:r>
              <a:rPr lang="en-US" sz="2000" b="1" dirty="0" smtClean="0">
                <a:latin typeface="Bookman Old Style" pitchFamily="18" charset="0"/>
              </a:rPr>
              <a:t>  </a:t>
            </a:r>
            <a:endParaRPr lang="ru-RU" sz="2000" b="1" dirty="0" smtClean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2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.  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Из двух слов выберите  проверочное и вставьте пропущенную букву</a:t>
            </a:r>
            <a:r>
              <a:rPr lang="en-US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20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дождик</a:t>
            </a:r>
            <a:r>
              <a:rPr lang="ru-RU" sz="2400" dirty="0">
                <a:latin typeface="Bookman Old Style" pitchFamily="18" charset="0"/>
              </a:rPr>
              <a:t>, дождливый – </a:t>
            </a:r>
            <a:r>
              <a:rPr lang="ru-RU" sz="2400" dirty="0" smtClean="0">
                <a:latin typeface="Bookman Old Style" pitchFamily="18" charset="0"/>
              </a:rPr>
              <a:t>д.жди</a:t>
            </a: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море, морской </a:t>
            </a:r>
            <a:r>
              <a:rPr lang="ru-RU" sz="2400" dirty="0">
                <a:latin typeface="Bookman Old Style" pitchFamily="18" charset="0"/>
              </a:rPr>
              <a:t>– </a:t>
            </a:r>
            <a:r>
              <a:rPr lang="ru-RU" sz="2400" dirty="0" err="1" smtClean="0">
                <a:latin typeface="Bookman Old Style" pitchFamily="18" charset="0"/>
              </a:rPr>
              <a:t>м.ряк</a:t>
            </a:r>
            <a:r>
              <a:rPr lang="ru-RU" sz="2400" dirty="0" smtClean="0">
                <a:latin typeface="Bookman Old Style" pitchFamily="18" charset="0"/>
              </a:rPr>
              <a:t>    </a:t>
            </a:r>
            <a:r>
              <a:rPr lang="en-US" sz="2000" b="1" dirty="0" smtClean="0">
                <a:latin typeface="Bookman Old Style" pitchFamily="18" charset="0"/>
              </a:rPr>
              <a:t>                                        </a:t>
            </a:r>
            <a:endParaRPr lang="ru-RU" sz="20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3</a:t>
            </a:r>
            <a:r>
              <a:rPr lang="ru-RU" sz="2000" b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20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Подберите </a:t>
            </a:r>
            <a:r>
              <a:rPr lang="ru-RU" sz="2000" b="1" i="1" dirty="0">
                <a:solidFill>
                  <a:srgbClr val="800080"/>
                </a:solidFill>
                <a:latin typeface="Bookman Old Style" pitchFamily="18" charset="0"/>
              </a:rPr>
              <a:t>проверочные слова и вставьте пропущенные буквы</a:t>
            </a:r>
            <a:r>
              <a:rPr lang="ru-RU" sz="2000" b="1" i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   ... </a:t>
            </a:r>
            <a:r>
              <a:rPr lang="ru-RU" sz="2400" dirty="0">
                <a:latin typeface="Bookman Old Style" pitchFamily="18" charset="0"/>
              </a:rPr>
              <a:t>– </a:t>
            </a:r>
            <a:r>
              <a:rPr lang="ru-RU" sz="2400" dirty="0" err="1" smtClean="0">
                <a:latin typeface="Bookman Old Style" pitchFamily="18" charset="0"/>
              </a:rPr>
              <a:t>т.мнеют</a:t>
            </a:r>
            <a:r>
              <a:rPr lang="ru-RU" sz="2400" dirty="0" smtClean="0">
                <a:latin typeface="Bookman Old Style" pitchFamily="18" charset="0"/>
              </a:rPr>
              <a:t>           … - пр.мой      </a:t>
            </a:r>
          </a:p>
          <a:p>
            <a:pPr algn="ctr">
              <a:buNone/>
            </a:pPr>
            <a:r>
              <a:rPr lang="ru-RU" sz="2400" dirty="0" smtClean="0">
                <a:latin typeface="Bookman Old Style" pitchFamily="18" charset="0"/>
              </a:rPr>
              <a:t>  … </a:t>
            </a:r>
            <a:r>
              <a:rPr lang="ru-RU" sz="2400" dirty="0">
                <a:latin typeface="Bookman Old Style" pitchFamily="18" charset="0"/>
              </a:rPr>
              <a:t>– </a:t>
            </a:r>
            <a:r>
              <a:rPr lang="ru-RU" sz="2400" dirty="0" err="1" smtClean="0">
                <a:latin typeface="Bookman Old Style" pitchFamily="18" charset="0"/>
              </a:rPr>
              <a:t>кр.снеют</a:t>
            </a:r>
            <a:r>
              <a:rPr lang="ru-RU" sz="2400" dirty="0" smtClean="0">
                <a:latin typeface="Bookman Old Style" pitchFamily="18" charset="0"/>
              </a:rPr>
              <a:t>        … - </a:t>
            </a:r>
            <a:r>
              <a:rPr lang="ru-RU" sz="2400" dirty="0" err="1" smtClean="0">
                <a:latin typeface="Bookman Old Style" pitchFamily="18" charset="0"/>
              </a:rPr>
              <a:t>м.лчат</a:t>
            </a:r>
            <a:endParaRPr lang="ru-RU" sz="24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Проверка</a:t>
            </a:r>
            <a:endParaRPr lang="ru-RU" sz="3600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15370" cy="509717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2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№1. </a:t>
            </a:r>
            <a:r>
              <a:rPr lang="ru-RU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Вставьте пропущенные буквы</a:t>
            </a:r>
            <a:r>
              <a:rPr lang="en-US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,</a:t>
            </a:r>
            <a:r>
              <a:rPr lang="ru-RU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 объясните орфограммы</a:t>
            </a:r>
            <a:r>
              <a:rPr lang="en-US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</a:p>
          <a:p>
            <a:pPr>
              <a:buNone/>
            </a:pPr>
            <a:r>
              <a:rPr lang="ru-RU" sz="2600" dirty="0" smtClean="0">
                <a:latin typeface="Bookman Old Style" pitchFamily="18" charset="0"/>
              </a:rPr>
              <a:t>цв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600" dirty="0" smtClean="0">
                <a:latin typeface="Bookman Old Style" pitchFamily="18" charset="0"/>
              </a:rPr>
              <a:t>т – цв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600" dirty="0" smtClean="0">
                <a:latin typeface="Bookman Old Style" pitchFamily="18" charset="0"/>
              </a:rPr>
              <a:t>тной</a:t>
            </a:r>
            <a:r>
              <a:rPr lang="en-US" sz="2600" dirty="0" smtClean="0">
                <a:latin typeface="Bookman Old Style" pitchFamily="18" charset="0"/>
              </a:rPr>
              <a:t>   </a:t>
            </a:r>
            <a:r>
              <a:rPr lang="ru-RU" sz="2600" dirty="0" smtClean="0">
                <a:latin typeface="Bookman Old Style" pitchFamily="18" charset="0"/>
              </a:rPr>
              <a:t>сп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600" dirty="0" smtClean="0">
                <a:latin typeface="Bookman Old Style" pitchFamily="18" charset="0"/>
              </a:rPr>
              <a:t>с – сп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600" dirty="0" smtClean="0">
                <a:latin typeface="Bookman Old Style" pitchFamily="18" charset="0"/>
              </a:rPr>
              <a:t>сение</a:t>
            </a:r>
            <a:r>
              <a:rPr lang="en-US" sz="2600" dirty="0" smtClean="0">
                <a:latin typeface="Bookman Old Style" pitchFamily="18" charset="0"/>
              </a:rPr>
              <a:t>    </a:t>
            </a:r>
            <a:r>
              <a:rPr lang="ru-RU" sz="2600" dirty="0" smtClean="0">
                <a:latin typeface="Bookman Old Style" pitchFamily="18" charset="0"/>
              </a:rPr>
              <a:t>см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600" dirty="0" smtClean="0">
                <a:latin typeface="Bookman Old Style" pitchFamily="18" charset="0"/>
              </a:rPr>
              <a:t>х – см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600" dirty="0" smtClean="0">
                <a:latin typeface="Bookman Old Style" pitchFamily="18" charset="0"/>
              </a:rPr>
              <a:t>шной</a:t>
            </a:r>
            <a:endParaRPr lang="en-US" sz="2600" dirty="0" smtClean="0">
              <a:latin typeface="Bookman Old Style" pitchFamily="18" charset="0"/>
            </a:endParaRPr>
          </a:p>
          <a:p>
            <a:pPr>
              <a:buNone/>
            </a:pPr>
            <a:endParaRPr lang="en-US" b="1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200" b="1" dirty="0" smtClean="0">
                <a:solidFill>
                  <a:srgbClr val="800080"/>
                </a:solidFill>
                <a:latin typeface="Bookman Old Style" pitchFamily="18" charset="0"/>
              </a:rPr>
              <a:t>2</a:t>
            </a:r>
            <a:r>
              <a:rPr lang="ru-RU" sz="2200" b="1" dirty="0" smtClean="0">
                <a:solidFill>
                  <a:srgbClr val="800080"/>
                </a:solidFill>
                <a:latin typeface="Bookman Old Style" pitchFamily="18" charset="0"/>
              </a:rPr>
              <a:t>. </a:t>
            </a:r>
            <a:r>
              <a:rPr lang="ru-RU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Из двух слов выберите  проверочное и вставьте пропущенную букву</a:t>
            </a:r>
            <a:r>
              <a:rPr lang="en-US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22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600" dirty="0" smtClean="0">
                <a:latin typeface="Bookman Old Style" pitchFamily="18" charset="0"/>
              </a:rPr>
              <a:t>д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ждик – д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жди</a:t>
            </a:r>
            <a:r>
              <a:rPr lang="en-US" sz="2600" dirty="0" smtClean="0">
                <a:latin typeface="Bookman Old Style" pitchFamily="18" charset="0"/>
              </a:rPr>
              <a:t>       </a:t>
            </a:r>
            <a:r>
              <a:rPr lang="ru-RU" sz="2600" dirty="0" smtClean="0">
                <a:latin typeface="Bookman Old Style" pitchFamily="18" charset="0"/>
              </a:rPr>
              <a:t>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ре – 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ряк.</a:t>
            </a:r>
            <a:endParaRPr lang="en-US" sz="26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Bookman Old Style" pitchFamily="18" charset="0"/>
              </a:rPr>
              <a:t>  </a:t>
            </a:r>
            <a:r>
              <a:rPr lang="ru-RU" sz="2400" b="1" dirty="0" smtClean="0">
                <a:latin typeface="Bookman Old Style" pitchFamily="18" charset="0"/>
              </a:rPr>
              <a:t> </a:t>
            </a:r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  <a:p>
            <a:pPr>
              <a:buNone/>
            </a:pPr>
            <a:r>
              <a:rPr lang="en-US" sz="29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200" b="1" dirty="0" smtClean="0">
                <a:solidFill>
                  <a:srgbClr val="800080"/>
                </a:solidFill>
                <a:latin typeface="Bookman Old Style" pitchFamily="18" charset="0"/>
              </a:rPr>
              <a:t>№</a:t>
            </a:r>
            <a:r>
              <a:rPr lang="en-US" sz="2200" b="1" dirty="0" smtClean="0">
                <a:solidFill>
                  <a:srgbClr val="800080"/>
                </a:solidFill>
                <a:latin typeface="Bookman Old Style" pitchFamily="18" charset="0"/>
              </a:rPr>
              <a:t>3</a:t>
            </a:r>
            <a:r>
              <a:rPr lang="ru-RU" sz="2200" b="1" dirty="0" smtClean="0">
                <a:solidFill>
                  <a:srgbClr val="800080"/>
                </a:solidFill>
                <a:latin typeface="Bookman Old Style" pitchFamily="18" charset="0"/>
              </a:rPr>
              <a:t>.</a:t>
            </a:r>
            <a:r>
              <a:rPr lang="en-US" sz="2200" b="1" dirty="0" smtClean="0">
                <a:solidFill>
                  <a:srgbClr val="800080"/>
                </a:solidFill>
                <a:latin typeface="Bookman Old Style" pitchFamily="18" charset="0"/>
              </a:rPr>
              <a:t> </a:t>
            </a:r>
            <a:r>
              <a:rPr lang="ru-RU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Подберите проверочные слова и вставьте пропущенные буквы</a:t>
            </a:r>
            <a:r>
              <a:rPr lang="en-US" sz="2200" b="1" i="1" dirty="0" smtClean="0">
                <a:solidFill>
                  <a:srgbClr val="800080"/>
                </a:solidFill>
                <a:latin typeface="Bookman Old Style" pitchFamily="18" charset="0"/>
              </a:rPr>
              <a:t>:</a:t>
            </a:r>
            <a:endParaRPr lang="ru-RU" sz="2200" b="1" i="1" dirty="0" smtClean="0">
              <a:solidFill>
                <a:srgbClr val="80008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600" dirty="0" smtClean="0">
                <a:latin typeface="Bookman Old Style" pitchFamily="18" charset="0"/>
              </a:rPr>
              <a:t>т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ё</a:t>
            </a:r>
            <a:r>
              <a:rPr lang="ru-RU" sz="2600" dirty="0" smtClean="0">
                <a:latin typeface="Bookman Old Style" pitchFamily="18" charset="0"/>
              </a:rPr>
              <a:t>мный – т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е</a:t>
            </a:r>
            <a:r>
              <a:rPr lang="ru-RU" sz="2600" dirty="0" smtClean="0">
                <a:latin typeface="Bookman Old Style" pitchFamily="18" charset="0"/>
              </a:rPr>
              <a:t>мнеют</a:t>
            </a:r>
            <a:r>
              <a:rPr lang="en-US" sz="2600" dirty="0" smtClean="0">
                <a:latin typeface="Bookman Old Style" pitchFamily="18" charset="0"/>
              </a:rPr>
              <a:t>           </a:t>
            </a:r>
            <a:r>
              <a:rPr lang="ru-RU" sz="2600" dirty="0" smtClean="0">
                <a:latin typeface="Bookman Old Style" pitchFamily="18" charset="0"/>
              </a:rPr>
              <a:t>пр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я</a:t>
            </a:r>
            <a:r>
              <a:rPr lang="ru-RU" sz="2600" dirty="0" smtClean="0">
                <a:latin typeface="Bookman Old Style" pitchFamily="18" charset="0"/>
              </a:rPr>
              <a:t>мо – пр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я</a:t>
            </a:r>
            <a:r>
              <a:rPr lang="ru-RU" sz="2600" dirty="0" smtClean="0">
                <a:latin typeface="Bookman Old Style" pitchFamily="18" charset="0"/>
              </a:rPr>
              <a:t>мой</a:t>
            </a:r>
          </a:p>
          <a:p>
            <a:pPr algn="ctr">
              <a:buNone/>
            </a:pPr>
            <a:r>
              <a:rPr lang="ru-RU" sz="2600" dirty="0" smtClean="0">
                <a:latin typeface="Bookman Old Style" pitchFamily="18" charset="0"/>
              </a:rPr>
              <a:t>кр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600" dirty="0" smtClean="0">
                <a:latin typeface="Bookman Old Style" pitchFamily="18" charset="0"/>
              </a:rPr>
              <a:t>сный– кр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а</a:t>
            </a:r>
            <a:r>
              <a:rPr lang="ru-RU" sz="2600" dirty="0" smtClean="0">
                <a:latin typeface="Bookman Old Style" pitchFamily="18" charset="0"/>
              </a:rPr>
              <a:t>снеют</a:t>
            </a:r>
            <a:r>
              <a:rPr lang="en-US" sz="2600" dirty="0" smtClean="0">
                <a:latin typeface="Bookman Old Style" pitchFamily="18" charset="0"/>
              </a:rPr>
              <a:t>         </a:t>
            </a:r>
            <a:r>
              <a:rPr lang="ru-RU" sz="2600" dirty="0" smtClean="0">
                <a:latin typeface="Bookman Old Style" pitchFamily="18" charset="0"/>
              </a:rPr>
              <a:t>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лча – м</a:t>
            </a:r>
            <a:r>
              <a:rPr lang="ru-RU" sz="2600" b="1" dirty="0" smtClean="0">
                <a:solidFill>
                  <a:srgbClr val="FF0000"/>
                </a:solidFill>
                <a:latin typeface="Bookman Old Style" pitchFamily="18" charset="0"/>
              </a:rPr>
              <a:t>о</a:t>
            </a:r>
            <a:r>
              <a:rPr lang="ru-RU" sz="2600" dirty="0" smtClean="0">
                <a:latin typeface="Bookman Old Style" pitchFamily="18" charset="0"/>
              </a:rPr>
              <a:t>лчат</a:t>
            </a:r>
            <a:endParaRPr lang="ru-RU" sz="26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497</Words>
  <Application>Microsoft Office PowerPoint</Application>
  <PresentationFormat>Экран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 Муниципальное общеобразовательное учреждение “Гимназия иностранных языков”</vt:lpstr>
      <vt:lpstr>Русский язык</vt:lpstr>
      <vt:lpstr>  Тема  Безударные гласные в корне слова</vt:lpstr>
      <vt:lpstr>Слайд 4</vt:lpstr>
      <vt:lpstr>Учебная задача</vt:lpstr>
      <vt:lpstr>Материал для наблюдения</vt:lpstr>
      <vt:lpstr>Учебная задача</vt:lpstr>
      <vt:lpstr>Упражнения</vt:lpstr>
      <vt:lpstr>Проверка</vt:lpstr>
      <vt:lpstr>Самостоятельная работа</vt:lpstr>
      <vt:lpstr>Проверка</vt:lpstr>
      <vt:lpstr>Оцените свою работу на уроке</vt:lpstr>
      <vt:lpstr>Каким был урок?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ГИЯ</cp:lastModifiedBy>
  <cp:revision>117</cp:revision>
  <dcterms:created xsi:type="dcterms:W3CDTF">2015-01-27T16:10:38Z</dcterms:created>
  <dcterms:modified xsi:type="dcterms:W3CDTF">2015-03-05T09:38:38Z</dcterms:modified>
</cp:coreProperties>
</file>