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6" r:id="rId2"/>
    <p:sldId id="256" r:id="rId3"/>
    <p:sldId id="278" r:id="rId4"/>
    <p:sldId id="258" r:id="rId5"/>
    <p:sldId id="257" r:id="rId6"/>
    <p:sldId id="259" r:id="rId7"/>
    <p:sldId id="282" r:id="rId8"/>
    <p:sldId id="279" r:id="rId9"/>
    <p:sldId id="266" r:id="rId10"/>
    <p:sldId id="267" r:id="rId11"/>
    <p:sldId id="277" r:id="rId12"/>
    <p:sldId id="261" r:id="rId13"/>
    <p:sldId id="263" r:id="rId14"/>
    <p:sldId id="262" r:id="rId15"/>
    <p:sldId id="280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84" r:id="rId24"/>
    <p:sldId id="283" r:id="rId25"/>
    <p:sldId id="285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0F306-7133-4126-B650-575669B41B55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BF2A8-7E3B-446A-9A16-C2518865F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68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F2A8-7E3B-446A-9A16-C2518865FF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F2A8-7E3B-446A-9A16-C2518865FF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FA0C92-5E67-4B98-882E-38EFB9B8A61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55456D-976E-4EE3-AD00-BF82ACD38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!!!Festival\Temp\606110\&#1055;&#1088;&#1077;&#1079;&#1077;&#1085;&#1090;&#1072;&#1094;&#1080;&#1103;\Vospi-Pi-Pi-Pitanie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audio5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4.gif"/><Relationship Id="rId12" Type="http://schemas.openxmlformats.org/officeDocument/2006/relationships/slide" Target="slide22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36.gif"/><Relationship Id="rId5" Type="http://schemas.openxmlformats.org/officeDocument/2006/relationships/image" Target="../media/image33.gif"/><Relationship Id="rId10" Type="http://schemas.openxmlformats.org/officeDocument/2006/relationships/slide" Target="slide21.xml"/><Relationship Id="rId4" Type="http://schemas.openxmlformats.org/officeDocument/2006/relationships/slide" Target="slide18.xml"/><Relationship Id="rId9" Type="http://schemas.openxmlformats.org/officeDocument/2006/relationships/image" Target="../media/image35.gif"/><Relationship Id="rId1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slide" Target="slide17.xm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slide" Target="slide1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!!!Festival\Temp\606110\&#1055;&#1088;&#1077;&#1079;&#1077;&#1085;&#1090;&#1072;&#1094;&#1080;&#1103;\&#1044;&#1077;&#1090;&#1089;&#1082;&#1080;&#1077;_&#1055;&#1077;&#1089;&#1085;&#1080;_-_&#1044;&#1086;&#1088;&#1086;&#1075;&#1072;_&#1044;&#1086;&#1073;&#1088;&#1072;.mp3" TargetMode="Externa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zona.com/i/hello/hello_5.htm" TargetMode="External"/><Relationship Id="rId3" Type="http://schemas.openxmlformats.org/officeDocument/2006/relationships/hyperlink" Target="http://viki.rdf.ru/item/678/" TargetMode="External"/><Relationship Id="rId7" Type="http://schemas.openxmlformats.org/officeDocument/2006/relationships/hyperlink" Target="http://bestgif.su/photo/dobryj_den/udachnogo_dnja/4-0-659" TargetMode="External"/><Relationship Id="rId2" Type="http://schemas.openxmlformats.org/officeDocument/2006/relationships/hyperlink" Target="http://viki.rdf.ru/item/167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iles.rcmir.com/smile.bereich0_128_510.html" TargetMode="External"/><Relationship Id="rId5" Type="http://schemas.openxmlformats.org/officeDocument/2006/relationships/hyperlink" Target="http://smajliki.ru/smilies-128.html?start=0" TargetMode="External"/><Relationship Id="rId4" Type="http://schemas.openxmlformats.org/officeDocument/2006/relationships/hyperlink" Target="http://childish.fome.ru/ras-1-109.html" TargetMode="External"/><Relationship Id="rId9" Type="http://schemas.openxmlformats.org/officeDocument/2006/relationships/hyperlink" Target="http://www.liveinternet.ru/users/3249434/post108590753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times.ru/image/5824986/" TargetMode="External"/><Relationship Id="rId7" Type="http://schemas.openxmlformats.org/officeDocument/2006/relationships/hyperlink" Target="http://clubs.ya.ru/4611686018427396251/posts.xml?tb=20&amp;tag=2453458" TargetMode="External"/><Relationship Id="rId2" Type="http://schemas.openxmlformats.org/officeDocument/2006/relationships/hyperlink" Target="http://forchel.ru/7422-uroki-vezhlivosti-vezhlivye-slov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oramochki.com/clipart-ludi.html" TargetMode="External"/><Relationship Id="rId5" Type="http://schemas.openxmlformats.org/officeDocument/2006/relationships/hyperlink" Target="http://pictures.ucoz.ru/photo/detskie_kartinki/kartinka_na_1_sentjabrja_devochka_i_shhenok/3-0-1073" TargetMode="External"/><Relationship Id="rId4" Type="http://schemas.openxmlformats.org/officeDocument/2006/relationships/hyperlink" Target="http://umelitsa.ru/tags/%F4%EE%F2%EE%E8%EC%EF%E0%EA%F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41776" y="4509120"/>
            <a:ext cx="7308303" cy="2088231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А.А.Баширова дефектолог </a:t>
            </a:r>
            <a:r>
              <a:rPr lang="ru-RU" sz="3600" dirty="0" err="1" smtClean="0"/>
              <a:t>З.Н.Шаяхметова</a:t>
            </a:r>
            <a:r>
              <a:rPr lang="ru-RU" sz="3600" dirty="0" smtClean="0"/>
              <a:t> дефектолог</a:t>
            </a:r>
          </a:p>
          <a:p>
            <a:r>
              <a:rPr lang="ru-RU" cap="all" dirty="0" smtClean="0"/>
              <a:t>«</a:t>
            </a:r>
            <a:r>
              <a:rPr lang="ru-RU" cap="all" dirty="0"/>
              <a:t>СПЕЦИАЛЬНАЯ (КОРРЕКЦИОННАЯ) ОБЩЕОБРАЗОВАТЕЛЬНАЯ ШКОЛА №61 VIII ВИДА», Г.КАЗАНЬ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04856" cy="2736304"/>
          </a:xfrm>
        </p:spPr>
        <p:txBody>
          <a:bodyPr/>
          <a:lstStyle/>
          <a:p>
            <a:r>
              <a:rPr lang="ru-RU" dirty="0" smtClean="0"/>
              <a:t>УРОК «Правила поведения при встрече»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169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Табличка 1"/>
          <p:cNvSpPr/>
          <p:nvPr/>
        </p:nvSpPr>
        <p:spPr>
          <a:xfrm>
            <a:off x="0" y="0"/>
            <a:ext cx="3071802" cy="92867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Зазеленеет даже пень,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Когда услышит…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3" name="Солнце 2"/>
          <p:cNvSpPr>
            <a:spLocks noChangeAspect="1"/>
          </p:cNvSpPr>
          <p:nvPr/>
        </p:nvSpPr>
        <p:spPr>
          <a:xfrm>
            <a:off x="6804000" y="0"/>
            <a:ext cx="2340000" cy="234000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0"/>
            <a:ext cx="51477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Добрый день!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86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4071942"/>
            <a:ext cx="1162050" cy="1457325"/>
          </a:xfrm>
          <a:prstGeom prst="rect">
            <a:avLst/>
          </a:prstGeom>
        </p:spPr>
      </p:pic>
      <p:pic>
        <p:nvPicPr>
          <p:cNvPr id="7" name="Рисунок 6" descr="12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57686" y="4071942"/>
            <a:ext cx="3238981" cy="1188000"/>
          </a:xfrm>
          <a:prstGeom prst="rect">
            <a:avLst/>
          </a:prstGeom>
        </p:spPr>
      </p:pic>
      <p:pic>
        <p:nvPicPr>
          <p:cNvPr id="8" name="Рисунок 7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992000" y="5786454"/>
            <a:ext cx="1152000" cy="1152000"/>
          </a:xfrm>
          <a:prstGeom prst="rect">
            <a:avLst/>
          </a:prstGeom>
        </p:spPr>
      </p:pic>
      <p:pic>
        <p:nvPicPr>
          <p:cNvPr id="9" name="~PP1085.WAV">
            <a:hlinkClick r:id="" action="ppaction://media"/>
          </p:cNvPr>
          <p:cNvPicPr>
            <a:picLocks noRot="1" noChangeAspect="1"/>
          </p:cNvPicPr>
          <p:nvPr>
            <a:wavAudioFile r:embed="rId1" name="~PP1085.WAV"/>
          </p:nvPr>
        </p:nvPicPr>
        <p:blipFill>
          <a:blip r:embed="rId8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610A~1\AppData\Local\Temp\Rar$DI15.507\5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0"/>
            <a:ext cx="68993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Vospi-Pi-Pi-Pita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358346" y="6553200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5500702"/>
            <a:ext cx="82386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«Будь внимателен»</a:t>
            </a:r>
            <a:endParaRPr lang="ru-RU" sz="7200" b="1" spc="50" dirty="0">
              <a:ln w="11430"/>
              <a:solidFill>
                <a:srgbClr val="D6009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00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-23"/>
          <a:ext cx="8643966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83"/>
                <a:gridCol w="4321983"/>
              </a:tblGrid>
              <a:tr h="928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Слова приветствия со взрослыми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Слова приветствия со сверстниками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5743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Здравствуйте! 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Здравствуй!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Доброе утро!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Добрый день!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Добрый день!</a:t>
                      </a:r>
                      <a:endParaRPr lang="en-US" sz="20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Доброе утро!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2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Добрый вечер!</a:t>
                      </a:r>
                      <a:endParaRPr lang="en-US" sz="2000" kern="120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Добрый вечер!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22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Доброго здоровья!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Привет! </a:t>
                      </a:r>
                      <a:endParaRPr lang="en-US" sz="20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22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Приветствую Вас!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Здорово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22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Моё почтение!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Салют!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22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Разрешите Вас приветствовать!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Доброго здоровья!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285728"/>
            <a:ext cx="3857652" cy="11430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Старшему,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встречаемся с ним,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3223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«Здравствуйте!»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357430"/>
            <a:ext cx="1944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говорим.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картинки\детские картинки-блестяшки анимашки\7321f3a4ae3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4500570"/>
            <a:ext cx="1620343" cy="2357430"/>
          </a:xfrm>
          <a:prstGeom prst="rect">
            <a:avLst/>
          </a:prstGeom>
          <a:noFill/>
        </p:spPr>
      </p:pic>
      <p:pic>
        <p:nvPicPr>
          <p:cNvPr id="25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285728"/>
            <a:ext cx="1928826" cy="2000264"/>
          </a:xfrm>
          <a:prstGeom prst="rect">
            <a:avLst/>
          </a:prstGeom>
          <a:noFill/>
        </p:spPr>
      </p:pic>
      <p:pic>
        <p:nvPicPr>
          <p:cNvPr id="26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6" cstate="email"/>
          <a:srcRect r="-4758"/>
          <a:stretch>
            <a:fillRect/>
          </a:stretch>
        </p:blipFill>
        <p:spPr bwMode="auto">
          <a:xfrm>
            <a:off x="4786314" y="0"/>
            <a:ext cx="2428892" cy="2914670"/>
          </a:xfrm>
          <a:prstGeom prst="rect">
            <a:avLst/>
          </a:prstGeom>
          <a:noFill/>
        </p:spPr>
      </p:pic>
      <p:pic>
        <p:nvPicPr>
          <p:cNvPr id="27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7" cstate="email"/>
          <a:srcRect l="-22416" b="-23951"/>
          <a:stretch>
            <a:fillRect/>
          </a:stretch>
        </p:blipFill>
        <p:spPr bwMode="auto">
          <a:xfrm>
            <a:off x="7000860" y="0"/>
            <a:ext cx="2143140" cy="2200290"/>
          </a:xfrm>
          <a:prstGeom prst="rect">
            <a:avLst/>
          </a:prstGeom>
          <a:noFill/>
        </p:spPr>
      </p:pic>
      <p:pic>
        <p:nvPicPr>
          <p:cNvPr id="30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8" cstate="email"/>
          <a:srcRect l="-21734"/>
          <a:stretch>
            <a:fillRect/>
          </a:stretch>
        </p:blipFill>
        <p:spPr bwMode="auto">
          <a:xfrm flipH="1">
            <a:off x="2928926" y="1500174"/>
            <a:ext cx="2794245" cy="1928826"/>
          </a:xfrm>
          <a:prstGeom prst="rect">
            <a:avLst/>
          </a:prstGeom>
          <a:noFill/>
        </p:spPr>
      </p:pic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928926" y="2643182"/>
          <a:ext cx="2397125" cy="3944937"/>
        </p:xfrm>
        <a:graphic>
          <a:graphicData uri="http://schemas.openxmlformats.org/presentationml/2006/ole">
            <p:oleObj spid="_x0000_s16393" name="CorelDRAW" r:id="rId9" imgW="2796120" imgH="4599360" progId="">
              <p:embed/>
            </p:oleObj>
          </a:graphicData>
        </a:graphic>
      </p:graphicFrame>
      <p:pic>
        <p:nvPicPr>
          <p:cNvPr id="32" name="Picture 2" descr="D:\картинки\детские картинки-блестяшки анимашки\d665ccbba395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43570" y="642918"/>
            <a:ext cx="3500430" cy="5849046"/>
          </a:xfrm>
          <a:prstGeom prst="rect">
            <a:avLst/>
          </a:prstGeom>
          <a:noFill/>
        </p:spPr>
      </p:pic>
      <p:pic>
        <p:nvPicPr>
          <p:cNvPr id="13" name="~PP3346.WAV">
            <a:hlinkClick r:id="" action="ppaction://media"/>
          </p:cNvPr>
          <p:cNvPicPr>
            <a:picLocks noRot="1" noChangeAspect="1"/>
          </p:cNvPicPr>
          <p:nvPr>
            <a:wavAudioFile r:embed="rId2" name="~PP3346.WAV"/>
          </p:nvPr>
        </p:nvPicPr>
        <p:blipFill>
          <a:blip r:embed="rId11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714356"/>
            <a:ext cx="2828916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другу говорю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«Привет!»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0"/>
            <a:ext cx="229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он в ответ: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194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«Здорово!»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214686"/>
            <a:ext cx="2857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ничего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плохого нет,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Подходят оба слова.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картинки\детские картинки-блестяшки анимашки\985fb37870f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3071810"/>
            <a:ext cx="1673214" cy="3466353"/>
          </a:xfrm>
          <a:prstGeom prst="rect">
            <a:avLst/>
          </a:prstGeom>
          <a:noFill/>
        </p:spPr>
      </p:pic>
      <p:pic>
        <p:nvPicPr>
          <p:cNvPr id="1032" name="Picture 8" descr="http://s004.radikal.ru/i208/1003/8a/ef755179470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357166"/>
            <a:ext cx="3571900" cy="2857520"/>
          </a:xfrm>
          <a:prstGeom prst="rect">
            <a:avLst/>
          </a:prstGeom>
          <a:noFill/>
        </p:spPr>
      </p:pic>
      <p:pic>
        <p:nvPicPr>
          <p:cNvPr id="17" name="Picture 6" descr="http://s58.radikal.ru/i162/0810/5e/3e45ef33f44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2571744"/>
            <a:ext cx="2865426" cy="1910284"/>
          </a:xfrm>
          <a:prstGeom prst="rect">
            <a:avLst/>
          </a:prstGeom>
          <a:noFill/>
        </p:spPr>
      </p:pic>
      <p:pic>
        <p:nvPicPr>
          <p:cNvPr id="18" name="Picture 10" descr="http://i037.radikal.ru/0810/55/7af2e6f4564e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2786058"/>
            <a:ext cx="1579542" cy="1889356"/>
          </a:xfrm>
          <a:prstGeom prst="rect">
            <a:avLst/>
          </a:prstGeom>
          <a:noFill/>
        </p:spPr>
      </p:pic>
      <p:pic>
        <p:nvPicPr>
          <p:cNvPr id="19" name="Picture 4" descr="D:\картинки\детские картинки-блестяшки анимашки\7c679855e91b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7950" y="2857496"/>
            <a:ext cx="1230306" cy="3782253"/>
          </a:xfrm>
          <a:prstGeom prst="rect">
            <a:avLst/>
          </a:prstGeom>
          <a:noFill/>
        </p:spPr>
      </p:pic>
      <p:pic>
        <p:nvPicPr>
          <p:cNvPr id="12" name="Picture 2" descr="D:\картинки\детские картинки-блестяшки анимашки\7321f3a4ae3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0" y="4500570"/>
            <a:ext cx="1620343" cy="2357430"/>
          </a:xfrm>
          <a:prstGeom prst="rect">
            <a:avLst/>
          </a:prstGeom>
          <a:noFill/>
        </p:spPr>
      </p:pic>
      <p:pic>
        <p:nvPicPr>
          <p:cNvPr id="13" name="~PP3711.WAV">
            <a:hlinkClick r:id="" action="ppaction://media"/>
          </p:cNvPr>
          <p:cNvPicPr>
            <a:picLocks noRot="1" noChangeAspect="1"/>
          </p:cNvPicPr>
          <p:nvPr>
            <a:wavAudioFile r:embed="rId1" name="~PP3711.WAV"/>
          </p:nvPr>
        </p:nvPicPr>
        <p:blipFill>
          <a:blip r:embed="rId9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добр ут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7345362" cy="4230688"/>
          </a:xfrm>
          <a:prstGeom prst="rect">
            <a:avLst/>
          </a:prstGeom>
          <a:noFill/>
        </p:spPr>
      </p:pic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6588125" y="620713"/>
            <a:ext cx="2305050" cy="1296987"/>
          </a:xfrm>
          <a:prstGeom prst="wedgeEllipseCallout">
            <a:avLst>
              <a:gd name="adj1" fmla="val -49380"/>
              <a:gd name="adj2" fmla="val 393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b="1"/>
          </a:p>
          <a:p>
            <a:pPr algn="ctr"/>
            <a:r>
              <a:rPr lang="ru-RU" b="1"/>
              <a:t>Доброе утро!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51520" y="5805488"/>
            <a:ext cx="8892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неправильно на картинке?</a:t>
            </a:r>
          </a:p>
        </p:txBody>
      </p:sp>
      <p:pic>
        <p:nvPicPr>
          <p:cNvPr id="2868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 descr="доб ноч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125538"/>
            <a:ext cx="6958036" cy="3957637"/>
          </a:xfrm>
          <a:prstGeom prst="rect">
            <a:avLst/>
          </a:prstGeom>
          <a:noFill/>
        </p:spPr>
      </p:pic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6443663" y="620713"/>
            <a:ext cx="2160587" cy="1295400"/>
          </a:xfrm>
          <a:prstGeom prst="wedgeEllipseCallout">
            <a:avLst>
              <a:gd name="adj1" fmla="val -48602"/>
              <a:gd name="adj2" fmla="val 444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443663" y="11255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Спокойной ночи!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5146" y="5361485"/>
            <a:ext cx="90988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неправильно на картинке?</a:t>
            </a:r>
          </a:p>
        </p:txBody>
      </p:sp>
      <p:pic>
        <p:nvPicPr>
          <p:cNvPr id="2971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3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tent.foto.mail.ru/mail/neunivau2006/_animated/i-726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" y="6143644"/>
            <a:ext cx="4046059" cy="571501"/>
          </a:xfrm>
          <a:prstGeom prst="rect">
            <a:avLst/>
          </a:prstGeom>
          <a:noFill/>
        </p:spPr>
      </p:pic>
      <p:pic>
        <p:nvPicPr>
          <p:cNvPr id="1030" name="Picture 6" descr="http://freelance.ru/img/portfolio/big/16577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0032" y="1857364"/>
            <a:ext cx="1527456" cy="1857388"/>
          </a:xfrm>
          <a:prstGeom prst="rect">
            <a:avLst/>
          </a:prstGeom>
          <a:noFill/>
        </p:spPr>
      </p:pic>
      <p:pic>
        <p:nvPicPr>
          <p:cNvPr id="9" name="Picture 6" descr="http://freelance.ru/img/portfolio/big/16577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714488"/>
            <a:ext cx="1527456" cy="1857388"/>
          </a:xfrm>
          <a:prstGeom prst="rect">
            <a:avLst/>
          </a:prstGeom>
          <a:noFill/>
        </p:spPr>
      </p:pic>
      <p:pic>
        <p:nvPicPr>
          <p:cNvPr id="10" name="Picture 6" descr="http://freelance.ru/img/portfolio/big/16577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6444" y="2857496"/>
            <a:ext cx="1527456" cy="1857388"/>
          </a:xfrm>
          <a:prstGeom prst="rect">
            <a:avLst/>
          </a:prstGeom>
          <a:noFill/>
        </p:spPr>
      </p:pic>
      <p:pic>
        <p:nvPicPr>
          <p:cNvPr id="11" name="Picture 6" descr="http://freelance.ru/img/portfolio/big/16577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1470" y="4214818"/>
            <a:ext cx="1527456" cy="1857388"/>
          </a:xfrm>
          <a:prstGeom prst="rect">
            <a:avLst/>
          </a:prstGeom>
          <a:noFill/>
        </p:spPr>
      </p:pic>
      <p:pic>
        <p:nvPicPr>
          <p:cNvPr id="12" name="Picture 6" descr="http://freelance.ru/img/portfolio/big/16577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0630" y="4071942"/>
            <a:ext cx="1527456" cy="1857388"/>
          </a:xfrm>
          <a:prstGeom prst="rect">
            <a:avLst/>
          </a:prstGeom>
          <a:noFill/>
        </p:spPr>
      </p:pic>
      <p:pic>
        <p:nvPicPr>
          <p:cNvPr id="14" name="Picture 2" descr="http://content.foto.mail.ru/mail/neunivau2006/_animated/i-726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6072206"/>
            <a:ext cx="4071966" cy="57150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71472" y="357166"/>
            <a:ext cx="80010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err="1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6600" b="1" cap="none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6600" b="1" cap="none" spc="50" dirty="0" err="1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66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6600" b="1" spc="50" dirty="0" smtClean="0">
                <a:ln w="11430"/>
                <a:solidFill>
                  <a:srgbClr val="F36A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</a:t>
            </a:r>
            <a:r>
              <a:rPr lang="ru-RU" sz="66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66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http://img-fotki.yandex.ru/get/4803/inn5602.6e/0_40be1_a22e3095_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500306"/>
            <a:ext cx="642939" cy="1095375"/>
          </a:xfrm>
          <a:prstGeom prst="rect">
            <a:avLst/>
          </a:prstGeom>
          <a:noFill/>
        </p:spPr>
      </p:pic>
      <p:pic>
        <p:nvPicPr>
          <p:cNvPr id="19460" name="Picture 4" descr="http://img-fotki.yandex.ru/get/5400/inn5602.6f/0_40be2_90d9d208_L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2357430"/>
            <a:ext cx="581025" cy="1095375"/>
          </a:xfrm>
          <a:prstGeom prst="rect">
            <a:avLst/>
          </a:prstGeom>
          <a:noFill/>
        </p:spPr>
      </p:pic>
      <p:pic>
        <p:nvPicPr>
          <p:cNvPr id="19462" name="Picture 6" descr="http://img-fotki.yandex.ru/get/5401/inn5602.6f/0_40be3_8bffde10_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28794" y="4857760"/>
            <a:ext cx="581025" cy="1095375"/>
          </a:xfrm>
          <a:prstGeom prst="rect">
            <a:avLst/>
          </a:prstGeom>
          <a:noFill/>
        </p:spPr>
      </p:pic>
      <p:pic>
        <p:nvPicPr>
          <p:cNvPr id="19464" name="Picture 8" descr="http://img-fotki.yandex.ru/get/5401/inn5602.6f/0_40c16_16dbacc5_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86314" y="4714884"/>
            <a:ext cx="600075" cy="1095375"/>
          </a:xfrm>
          <a:prstGeom prst="rect">
            <a:avLst/>
          </a:prstGeom>
          <a:noFill/>
        </p:spPr>
      </p:pic>
      <p:pic>
        <p:nvPicPr>
          <p:cNvPr id="19466" name="Picture 10" descr="http://img-fotki.yandex.ru/get/5401/inn5602.6f/0_40c18_7ab8733c_L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43768" y="3500438"/>
            <a:ext cx="590550" cy="1095375"/>
          </a:xfrm>
          <a:prstGeom prst="rect">
            <a:avLst/>
          </a:prstGeom>
          <a:noFill/>
        </p:spPr>
      </p:pic>
      <p:pic>
        <p:nvPicPr>
          <p:cNvPr id="19" name="Picture 6" descr="http://freelance.ru/img/portfolio/big/165774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412157"/>
            <a:ext cx="1071538" cy="1302991"/>
          </a:xfrm>
          <a:prstGeom prst="rect">
            <a:avLst/>
          </a:prstGeom>
          <a:noFill/>
        </p:spPr>
      </p:pic>
      <p:sp>
        <p:nvSpPr>
          <p:cNvPr id="21" name="Прямоугольник 20">
            <a:hlinkClick r:id="rId12" action="ppaction://hlinksldjump"/>
          </p:cNvPr>
          <p:cNvSpPr/>
          <p:nvPr/>
        </p:nvSpPr>
        <p:spPr>
          <a:xfrm>
            <a:off x="7829498" y="5912223"/>
            <a:ext cx="1243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2" action="ppaction://hlinksldjump"/>
              </a:rPr>
              <a:t>Вперед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57.radikal.ru/i157/1005/89/39c760cb5f6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650724"/>
            <a:ext cx="2111422" cy="3278605"/>
          </a:xfrm>
          <a:prstGeom prst="rect">
            <a:avLst/>
          </a:prstGeom>
          <a:noFill/>
        </p:spPr>
      </p:pic>
      <p:pic>
        <p:nvPicPr>
          <p:cNvPr id="7" name="Picture 6" descr="http://freelance.ru/img/portfolio/big/16577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412157"/>
            <a:ext cx="1071538" cy="13029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8148" y="5967731"/>
            <a:ext cx="1132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Назад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64291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Нужно ли здороваться со знакомыми ребятами, например, товарищами по двору?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1429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встрече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знакомыми не следует молчать.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весело и бодро «Здравствуй, друг», - сказать.</a:t>
            </a:r>
          </a:p>
        </p:txBody>
      </p:sp>
      <p:pic>
        <p:nvPicPr>
          <p:cNvPr id="23554" name="Picture 2" descr="http://s57.radikal.ru/i157/1005/cf/534b1d3f619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866973"/>
            <a:ext cx="5214974" cy="3991051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4429124" y="-142900"/>
            <a:ext cx="5000660" cy="3976214"/>
            <a:chOff x="4429124" y="-214338"/>
            <a:chExt cx="5000660" cy="3976214"/>
          </a:xfrm>
        </p:grpSpPr>
        <p:pic>
          <p:nvPicPr>
            <p:cNvPr id="6" name="Picture 8" descr="http://grodno-school.ru/wp-content/uploads/2011/10/sun1033-300x253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9124" y="-214338"/>
              <a:ext cx="5000660" cy="3976214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6715140" y="2000240"/>
              <a:ext cx="20761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Ответ 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Кто при встрече должен поздороваться первым: мальчик или девочка?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70" y="92867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Должен быть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вежливым мальчик всегда.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Девочке первым он скажет тогда Слово волшебное, доброе слово «Здравствуй!» – Что значит: «Всегда будь здорова!»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3929058" y="-500090"/>
            <a:ext cx="5572164" cy="4643470"/>
            <a:chOff x="4429124" y="-214338"/>
            <a:chExt cx="5000660" cy="3976214"/>
          </a:xfrm>
        </p:grpSpPr>
        <p:pic>
          <p:nvPicPr>
            <p:cNvPr id="10" name="Picture 8" descr="http://grodno-school.ru/wp-content/uploads/2011/10/sun1033-300x25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9124" y="-214338"/>
              <a:ext cx="5000660" cy="3976214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6715140" y="2000240"/>
              <a:ext cx="20761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Ответ 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4578" name="Picture 2" descr="http://s47.radikal.ru/i115/1005/d0/7f0b68c359e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69" y="2712553"/>
            <a:ext cx="5715040" cy="3918886"/>
          </a:xfrm>
          <a:prstGeom prst="rect">
            <a:avLst/>
          </a:prstGeom>
          <a:noFill/>
        </p:spPr>
      </p:pic>
      <p:pic>
        <p:nvPicPr>
          <p:cNvPr id="12" name="Picture 6" descr="http://freelance.ru/img/portfolio/big/16577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412157"/>
            <a:ext cx="1071538" cy="130299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858148" y="5967731"/>
            <a:ext cx="1132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 action="ppaction://hlinksldjump"/>
              </a:rPr>
              <a:t>Назад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Ковыряние в носу полезно Статьи Доктор Пит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8292800" cy="5357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8267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неправильно на фотографии?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 (150x222, 10Kb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14582"/>
            <a:ext cx="2297591" cy="3400434"/>
          </a:xfrm>
          <a:prstGeom prst="rect">
            <a:avLst/>
          </a:prstGeom>
          <a:noFill/>
        </p:spPr>
      </p:pic>
      <p:pic>
        <p:nvPicPr>
          <p:cNvPr id="6" name="Picture 2" descr="http://content.foto.mail.ru/mail/neunivau2006/_animated/i-72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5" y="6143644"/>
            <a:ext cx="4046059" cy="571501"/>
          </a:xfrm>
          <a:prstGeom prst="rect">
            <a:avLst/>
          </a:prstGeom>
          <a:noFill/>
        </p:spPr>
      </p:pic>
      <p:pic>
        <p:nvPicPr>
          <p:cNvPr id="7" name="Picture 2" descr="http://content.foto.mail.ru/mail/neunivau2006/_animated/i-72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6072206"/>
            <a:ext cx="4071966" cy="5715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Встречаются мальчик с девочкой, приветствуют друг друга, при этом у мальчика руки остаются в карманах брюк.          В чем ошибка?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5001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Приветствуя даму,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юноша руки из карманов вынимает.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4357686" y="-285776"/>
            <a:ext cx="5000660" cy="3976214"/>
            <a:chOff x="4429124" y="-214338"/>
            <a:chExt cx="5000660" cy="3976214"/>
          </a:xfrm>
        </p:grpSpPr>
        <p:pic>
          <p:nvPicPr>
            <p:cNvPr id="12" name="Picture 8" descr="http://grodno-school.ru/wp-content/uploads/2011/10/sun1033-300x25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-214338"/>
              <a:ext cx="5000660" cy="3976214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6715140" y="2000240"/>
              <a:ext cx="20761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Ответ 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5602" name="Picture 2" descr="http://i054.radikal.ru/1005/c8/b169c5dad30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586060"/>
            <a:ext cx="2501719" cy="3700460"/>
          </a:xfrm>
          <a:prstGeom prst="rect">
            <a:avLst/>
          </a:prstGeom>
          <a:noFill/>
        </p:spPr>
      </p:pic>
      <p:pic>
        <p:nvPicPr>
          <p:cNvPr id="14" name="Picture 6" descr="http://freelance.ru/img/portfolio/big/16577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412157"/>
            <a:ext cx="1071538" cy="130299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858148" y="5967731"/>
            <a:ext cx="1132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7" action="ppaction://hlinksldjump"/>
              </a:rPr>
              <a:t>Назад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otoramochki.com/personaj/det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643182"/>
            <a:ext cx="4500594" cy="32758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6429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Мальчики оживлённо обсуждают кинофильм. Их обгоняет знакомая девочка.  Кто должен здороваться первым?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1500174"/>
            <a:ext cx="3619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Здоровается первым тот,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кто обгоняет.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357686" y="-285776"/>
            <a:ext cx="5000660" cy="3976214"/>
            <a:chOff x="4429124" y="-214338"/>
            <a:chExt cx="5000660" cy="3976214"/>
          </a:xfrm>
        </p:grpSpPr>
        <p:pic>
          <p:nvPicPr>
            <p:cNvPr id="13" name="Picture 8" descr="http://grodno-school.ru/wp-content/uploads/2011/10/sun1033-300x25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-214338"/>
              <a:ext cx="5000660" cy="3976214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715140" y="2000240"/>
              <a:ext cx="20761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Ответ 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6" descr="http://freelance.ru/img/portfolio/big/16577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412157"/>
            <a:ext cx="1071538" cy="130299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858148" y="5967731"/>
            <a:ext cx="1132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 action="ppaction://hlinksldjump"/>
              </a:rPr>
              <a:t>Назад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http://i068.radikal.ru/1005/a2/96838967973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072198" y="3000348"/>
            <a:ext cx="2032883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16475 0.0013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 сентября. Девочка, мальчик и щенок в школ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B6AC"/>
              </a:clrFrom>
              <a:clrTo>
                <a:srgbClr val="08B6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918899"/>
            <a:ext cx="4929222" cy="49391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57166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Ребята сидят за партой в классе.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Входит их одноклассница.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Кто должен здороваться первым?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1643050"/>
            <a:ext cx="3550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Здоровается первым тот,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кто вошёл в класс.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4429124" y="-285776"/>
            <a:ext cx="5000660" cy="3976214"/>
            <a:chOff x="4429124" y="-214338"/>
            <a:chExt cx="5000660" cy="3976214"/>
          </a:xfrm>
        </p:grpSpPr>
        <p:pic>
          <p:nvPicPr>
            <p:cNvPr id="11" name="Picture 8" descr="http://grodno-school.ru/wp-content/uploads/2011/10/sun1033-300x25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-214338"/>
              <a:ext cx="5000660" cy="3976214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6715140" y="2000240"/>
              <a:ext cx="20761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Ответ 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5" name="Picture 4" descr="Картинка на 1 сентября. Девочка и щенок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714620"/>
            <a:ext cx="2423894" cy="4143380"/>
          </a:xfrm>
          <a:prstGeom prst="rect">
            <a:avLst/>
          </a:prstGeom>
          <a:noFill/>
        </p:spPr>
      </p:pic>
      <p:pic>
        <p:nvPicPr>
          <p:cNvPr id="13" name="Picture 6" descr="http://freelance.ru/img/portfolio/big/16577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412157"/>
            <a:ext cx="1071538" cy="130299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858148" y="5967731"/>
            <a:ext cx="1132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 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1357290" y="5181913"/>
            <a:ext cx="321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Было интересно.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5214942" y="5572140"/>
            <a:ext cx="35719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3333FF"/>
                </a:solidFill>
                <a:latin typeface="Times New Roman" pitchFamily="18" charset="0"/>
              </a:rPr>
              <a:t>Плохое настроение!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3333FF"/>
                </a:solidFill>
                <a:latin typeface="Times New Roman" pitchFamily="18" charset="0"/>
              </a:rPr>
              <a:t>Было скучно.</a:t>
            </a:r>
          </a:p>
        </p:txBody>
      </p:sp>
      <p:pic>
        <p:nvPicPr>
          <p:cNvPr id="7173" name="Picture 5" descr="F:\Картинки\9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071942"/>
            <a:ext cx="2497155" cy="1571636"/>
          </a:xfrm>
          <a:prstGeom prst="rect">
            <a:avLst/>
          </a:prstGeom>
          <a:noFill/>
        </p:spPr>
      </p:pic>
      <p:pic>
        <p:nvPicPr>
          <p:cNvPr id="18" name="Детские_Песни_-_Дорога_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358346" y="6553200"/>
            <a:ext cx="304800" cy="304800"/>
          </a:xfrm>
          <a:prstGeom prst="rect">
            <a:avLst/>
          </a:prstGeom>
        </p:spPr>
      </p:pic>
      <p:pic>
        <p:nvPicPr>
          <p:cNvPr id="11266" name="Picture 2" descr=" (56x230, 39Kb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814" y="0"/>
            <a:ext cx="695744" cy="3143248"/>
          </a:xfrm>
          <a:prstGeom prst="rect">
            <a:avLst/>
          </a:prstGeom>
          <a:noFill/>
        </p:spPr>
      </p:pic>
      <p:pic>
        <p:nvPicPr>
          <p:cNvPr id="11268" name="Picture 4" descr=" (56x230, 39Kb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3000372"/>
            <a:ext cx="759517" cy="3500462"/>
          </a:xfrm>
          <a:prstGeom prst="rect">
            <a:avLst/>
          </a:prstGeom>
          <a:noFill/>
        </p:spPr>
      </p:pic>
      <p:pic>
        <p:nvPicPr>
          <p:cNvPr id="11270" name="Picture 6" descr="34142997_nastroy2in (453x315, 75Kb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1643050"/>
            <a:ext cx="5143536" cy="321471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357290" y="428604"/>
            <a:ext cx="72866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66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66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  </a:t>
            </a:r>
            <a:r>
              <a:rPr lang="ru-RU" sz="6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6600" b="1" cap="none" spc="50" dirty="0" smtClean="0">
                <a:ln w="11430"/>
                <a:solidFill>
                  <a:srgbClr val="F36A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6600" b="1" cap="none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66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6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6600" b="1" cap="none" spc="50" dirty="0" smtClean="0">
                <a:ln w="11430"/>
                <a:solidFill>
                  <a:srgbClr val="FF33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5429256" y="2500306"/>
            <a:ext cx="3311525" cy="2016125"/>
            <a:chOff x="2362" y="5423"/>
            <a:chExt cx="3284" cy="1779"/>
          </a:xfrm>
        </p:grpSpPr>
        <p:sp>
          <p:nvSpPr>
            <p:cNvPr id="15565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362" y="5423"/>
              <a:ext cx="3284" cy="1779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155657" name="Cloud"/>
            <p:cNvSpPr>
              <a:spLocks noChangeAspect="1" noEditPoints="1" noChangeArrowheads="1"/>
            </p:cNvSpPr>
            <p:nvPr/>
          </p:nvSpPr>
          <p:spPr bwMode="auto">
            <a:xfrm>
              <a:off x="2362" y="5423"/>
              <a:ext cx="3284" cy="1652"/>
            </a:xfrm>
            <a:custGeom>
              <a:avLst/>
              <a:gdLst>
                <a:gd name="T0" fmla="*/ 24567 w 21600"/>
                <a:gd name="T1" fmla="*/ 2653506 h 21600"/>
                <a:gd name="T2" fmla="*/ 3960019 w 21600"/>
                <a:gd name="T3" fmla="*/ 5301361 h 21600"/>
                <a:gd name="T4" fmla="*/ 7913437 w 21600"/>
                <a:gd name="T5" fmla="*/ 2653506 h 21600"/>
                <a:gd name="T6" fmla="*/ 3960019 w 21600"/>
                <a:gd name="T7" fmla="*/ 30343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>
                <a:solidFill>
                  <a:srgbClr val="3333FF"/>
                </a:solidFill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Рефлексия.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Закончите предложения. </a:t>
            </a:r>
            <a:endParaRPr lang="en-US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57224" y="1600200"/>
            <a:ext cx="8286776" cy="4525963"/>
          </a:xfrm>
        </p:spPr>
        <p:txBody>
          <a:bodyPr>
            <a:normAutofit fontScale="925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уроке я узнал новые слова…………………...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уроке я научился …………...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Буду в жизни придерживаться правил….........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Расскажу своим близким……….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Картинки\8354449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74"/>
            <a:ext cx="9144000" cy="68532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Интернет-ресурсы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142984"/>
            <a:ext cx="8401080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://viki.rdf.ru/item/1670/</a:t>
            </a:r>
            <a:r>
              <a:rPr lang="ru-RU" sz="2000" dirty="0" smtClean="0"/>
              <a:t> - викторина «Ежели вы вежливы»</a:t>
            </a:r>
          </a:p>
          <a:p>
            <a:r>
              <a:rPr lang="en-US" sz="2000" dirty="0" smtClean="0">
                <a:hlinkClick r:id="rId3"/>
              </a:rPr>
              <a:t>http://viki.rdf.ru/item/678/</a:t>
            </a:r>
            <a:r>
              <a:rPr lang="ru-RU" sz="2000" dirty="0" smtClean="0"/>
              <a:t> - задания на внимательность «Найди ошибку»</a:t>
            </a:r>
          </a:p>
          <a:p>
            <a:r>
              <a:rPr lang="en-US" sz="2000" dirty="0" smtClean="0">
                <a:hlinkClick r:id="rId4"/>
              </a:rPr>
              <a:t>http://childish.fome.ru/ras-1-109.html</a:t>
            </a:r>
            <a:r>
              <a:rPr lang="ru-RU" sz="2000" dirty="0" smtClean="0"/>
              <a:t> - игра «Вежливо-невежливо»</a:t>
            </a:r>
          </a:p>
          <a:p>
            <a:r>
              <a:rPr lang="en-US" sz="2000" dirty="0" smtClean="0">
                <a:hlinkClick r:id="rId5"/>
              </a:rPr>
              <a:t>http://smajliki.ru/smilies-128.html?start=0</a:t>
            </a:r>
            <a:r>
              <a:rPr lang="ru-RU" sz="2000" dirty="0" smtClean="0"/>
              <a:t>, </a:t>
            </a:r>
            <a:r>
              <a:rPr lang="uk-UA" sz="2000" u="sng" dirty="0" smtClean="0">
                <a:hlinkClick r:id="rId6"/>
              </a:rPr>
              <a:t>http://smiles.rcmir.com/smile.bereich0_128_510.html</a:t>
            </a:r>
            <a:r>
              <a:rPr lang="ru-RU" sz="2000" dirty="0" smtClean="0"/>
              <a:t>  - </a:t>
            </a:r>
            <a:r>
              <a:rPr lang="ru-RU" sz="2000" dirty="0" err="1" smtClean="0"/>
              <a:t>анимашки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http://bestgif.su/photo/dobryj_den/udachnogo_dnja/4-0-659</a:t>
            </a:r>
            <a:r>
              <a:rPr lang="ru-RU" sz="2000" dirty="0" smtClean="0"/>
              <a:t> ; </a:t>
            </a:r>
            <a:r>
              <a:rPr lang="en-US" sz="2000" dirty="0" smtClean="0">
                <a:hlinkClick r:id="rId8"/>
              </a:rPr>
              <a:t>http://www.gifzona.com/i/hello/hello_5.htm</a:t>
            </a:r>
            <a:r>
              <a:rPr lang="ru-RU" sz="2000" dirty="0" smtClean="0"/>
              <a:t>; </a:t>
            </a:r>
            <a:r>
              <a:rPr lang="en-US" sz="2000" dirty="0" smtClean="0">
                <a:hlinkClick r:id="rId9"/>
              </a:rPr>
              <a:t>http://www.liveinternet.ru/users/3249434/post108590753/</a:t>
            </a:r>
            <a:r>
              <a:rPr lang="ru-RU" sz="2000" dirty="0" smtClean="0"/>
              <a:t>  - открытки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Интернет-ресурсы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142984"/>
            <a:ext cx="8401080" cy="52864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sz="2000" u="sng" dirty="0" smtClean="0">
                <a:hlinkClick r:id="rId2"/>
              </a:rPr>
              <a:t>http://forchel.ru/7422-uroki-vezhlivosti-vezhlivye-slova.html</a:t>
            </a:r>
            <a:r>
              <a:rPr lang="ru-RU" sz="2000" dirty="0" smtClean="0"/>
              <a:t> - уроки вежливости, вежливые слова</a:t>
            </a:r>
          </a:p>
          <a:p>
            <a:pPr lvl="0"/>
            <a:r>
              <a:rPr lang="ru-RU" sz="2000" u="sng" dirty="0" smtClean="0">
                <a:hlinkClick r:id="rId3"/>
              </a:rPr>
              <a:t>http://phototimes.ru/image/5824986/</a:t>
            </a:r>
            <a:r>
              <a:rPr lang="ru-RU" sz="2000" dirty="0" smtClean="0"/>
              <a:t>  - облако</a:t>
            </a:r>
          </a:p>
          <a:p>
            <a:pPr lvl="0"/>
            <a:r>
              <a:rPr lang="ru-RU" sz="2000" u="sng" dirty="0" smtClean="0">
                <a:hlinkClick r:id="rId4"/>
              </a:rPr>
              <a:t>http://umelitsa.ru/tags/%F4%EE%F2%EE%E8%EC%EF%E0%EA%F2/</a:t>
            </a:r>
            <a:r>
              <a:rPr lang="ru-RU" sz="2000" dirty="0" smtClean="0"/>
              <a:t>  - солнышко</a:t>
            </a:r>
          </a:p>
          <a:p>
            <a:r>
              <a:rPr lang="en-US" sz="2000" dirty="0" smtClean="0">
                <a:hlinkClick r:id="rId5"/>
              </a:rPr>
              <a:t>http://pictures.ucoz.ru/photo/detskie_kartinki/kartinka_na_1_sentjabrja_devochka_i_shhenok/3-0-1073</a:t>
            </a:r>
            <a:r>
              <a:rPr lang="ru-RU" sz="2000" dirty="0" smtClean="0"/>
              <a:t> - школьники</a:t>
            </a:r>
          </a:p>
          <a:p>
            <a:r>
              <a:rPr lang="en-US" sz="2000" dirty="0" smtClean="0">
                <a:hlinkClick r:id="rId6"/>
              </a:rPr>
              <a:t>http://fotoramochki.com/clipart-ludi.html</a:t>
            </a:r>
            <a:r>
              <a:rPr lang="ru-RU" sz="2000" dirty="0" smtClean="0"/>
              <a:t> - мальчики</a:t>
            </a:r>
          </a:p>
          <a:p>
            <a:r>
              <a:rPr lang="en-US" sz="2000" dirty="0" smtClean="0">
                <a:hlinkClick r:id="rId7"/>
              </a:rPr>
              <a:t>http://clubs.ya.ru/4611686018427396251/posts.xml?tb=20&amp;tag=2453458</a:t>
            </a:r>
            <a:r>
              <a:rPr lang="ru-RU" sz="2000" dirty="0" smtClean="0"/>
              <a:t> - цифры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enta-club.ru/forum/uploads/post-23549-0-62509600-1356797059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8001016" cy="50006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52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мужчин правильно показывает направление? Почему?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helib.ru/books/00/11/75/00117579/i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734743"/>
            <a:ext cx="6812830" cy="58626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2380" y="74661"/>
            <a:ext cx="7759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ли правильно делает мальчик?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roka-vorona.info/images/stories/bezopasnost/bezopas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6929426" cy="51970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7537" y="318684"/>
            <a:ext cx="9260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нельзя делать любому  ребёнку в данной ситуации?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357167"/>
            <a:ext cx="8229600" cy="18573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сделать когда заходим в школу?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правильный ответ.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754" y="3368452"/>
            <a:ext cx="431323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cmpd="sng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попрощаться</a:t>
            </a:r>
            <a:endParaRPr lang="en-US" sz="4800" dirty="0">
              <a:ln cmpd="sng"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1890" y="3349096"/>
            <a:ext cx="3935821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поздороваться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754" y="4869160"/>
            <a:ext cx="432246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казать спасибо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1889" y="4869159"/>
            <a:ext cx="3935821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извиниться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835150" y="2997200"/>
            <a:ext cx="57610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6000" b="1">
                <a:solidFill>
                  <a:srgbClr val="FF0000"/>
                </a:solidFill>
              </a:rPr>
              <a:t>ПРАВИЛЬНО</a:t>
            </a:r>
            <a:r>
              <a:rPr lang="ru-RU" sz="5400" b="1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755650" y="2060575"/>
            <a:ext cx="360363" cy="504825"/>
          </a:xfrm>
          <a:prstGeom prst="star4">
            <a:avLst>
              <a:gd name="adj" fmla="val 9935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FF99"/>
              </a:solidFill>
            </a:endParaRP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4356100" y="5805488"/>
            <a:ext cx="647700" cy="503237"/>
          </a:xfrm>
          <a:prstGeom prst="star4">
            <a:avLst>
              <a:gd name="adj" fmla="val 871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7812088" y="4797425"/>
            <a:ext cx="790575" cy="647700"/>
          </a:xfrm>
          <a:prstGeom prst="star4">
            <a:avLst>
              <a:gd name="adj" fmla="val 95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4140200" y="549275"/>
            <a:ext cx="647700" cy="576263"/>
          </a:xfrm>
          <a:prstGeom prst="star4">
            <a:avLst>
              <a:gd name="adj" fmla="val 10296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7812088" y="2349500"/>
            <a:ext cx="720725" cy="720725"/>
          </a:xfrm>
          <a:prstGeom prst="star4">
            <a:avLst>
              <a:gd name="adj" fmla="val 814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900113" y="5157788"/>
            <a:ext cx="576262" cy="576262"/>
          </a:xfrm>
          <a:prstGeom prst="star4">
            <a:avLst>
              <a:gd name="adj" fmla="val 730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814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44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4"/>
                </p:tgtEl>
              </p:cMediaNode>
            </p:audio>
          </p:childTnLst>
        </p:cTn>
      </p:par>
    </p:tnLst>
    <p:bldLst>
      <p:bldP spid="33806" grpId="0"/>
      <p:bldP spid="33807" grpId="0" animBg="1"/>
      <p:bldP spid="33810" grpId="0" animBg="1"/>
      <p:bldP spid="338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поведения при встрече. </a:t>
            </a:r>
            <a:endParaRPr lang="en-US" sz="8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4446589"/>
            <a:ext cx="8229600" cy="2411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Цель: формировать умения приветствовать старших и сверстников.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21f3a4ae3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571480"/>
            <a:ext cx="3959188" cy="576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571612"/>
            <a:ext cx="657228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 одна игра для вас.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прочту стихи сейчас.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начну, а вы кончайте,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Дружно хором отвечайте.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отгадка - там конец.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подскажет - молодец!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~PP3873.WAV">
            <a:hlinkClick r:id="" action="ppaction://media"/>
          </p:cNvPr>
          <p:cNvPicPr>
            <a:picLocks noRot="1" noChangeAspect="1"/>
          </p:cNvPicPr>
          <p:nvPr>
            <a:wavAudioFile r:embed="rId1" name="~PP3873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500</TotalTime>
  <Words>539</Words>
  <Application>Microsoft Office PowerPoint</Application>
  <PresentationFormat>Экран (4:3)</PresentationFormat>
  <Paragraphs>117</Paragraphs>
  <Slides>27</Slides>
  <Notes>2</Notes>
  <HiddenSlides>0</HiddenSlides>
  <MMClips>10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Воздушный поток</vt:lpstr>
      <vt:lpstr>CorelDRAW</vt:lpstr>
      <vt:lpstr>УРОК «Правила поведения при встрече»</vt:lpstr>
      <vt:lpstr>Слайд 2</vt:lpstr>
      <vt:lpstr>Слайд 3</vt:lpstr>
      <vt:lpstr>Слайд 4</vt:lpstr>
      <vt:lpstr>Слайд 5</vt:lpstr>
      <vt:lpstr>Слайд 6</vt:lpstr>
      <vt:lpstr>Слайд 7</vt:lpstr>
      <vt:lpstr>Правила поведения при встрече.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Рефлексия. Закончите предложения. </vt:lpstr>
      <vt:lpstr>Слайд 25</vt:lpstr>
      <vt:lpstr>Интернет-ресурсы</vt:lpstr>
      <vt:lpstr>Интернет-ресурсы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54</cp:revision>
  <dcterms:created xsi:type="dcterms:W3CDTF">2014-12-14T07:58:11Z</dcterms:created>
  <dcterms:modified xsi:type="dcterms:W3CDTF">2015-03-02T08:49:24Z</dcterms:modified>
</cp:coreProperties>
</file>