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72" r:id="rId2"/>
    <p:sldId id="256" r:id="rId3"/>
    <p:sldId id="257" r:id="rId4"/>
    <p:sldId id="258" r:id="rId5"/>
    <p:sldId id="264" r:id="rId6"/>
    <p:sldId id="263" r:id="rId7"/>
    <p:sldId id="259" r:id="rId8"/>
    <p:sldId id="260" r:id="rId9"/>
    <p:sldId id="262" r:id="rId10"/>
    <p:sldId id="266" r:id="rId11"/>
    <p:sldId id="269" r:id="rId12"/>
    <p:sldId id="265" r:id="rId13"/>
    <p:sldId id="271" r:id="rId14"/>
    <p:sldId id="273" r:id="rId1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2D8F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05" autoAdjust="0"/>
  </p:normalViewPr>
  <p:slideViewPr>
    <p:cSldViewPr>
      <p:cViewPr varScale="1">
        <p:scale>
          <a:sx n="43" d="100"/>
          <a:sy n="43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27F70F-0AA9-4618-961E-7EE16562A67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A0BFA-6C92-4E38-A0FB-1D682BF46EC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FA7B3-F930-4625-B5CA-91A074ED978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5445F9-2C00-4933-96A0-A1029F401BE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4E6FEE-F798-4B80-B904-66DA5EA7E53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637BE-6A6C-4B59-8185-27B7B162AFF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911C7-B5D0-44D0-8C7A-9BE50F340E1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CAF43-C7AB-490A-AB8F-3D35C3B2D78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2A540-DAEC-4399-B3E3-90E60710BA2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FF37E-D159-46BD-8D52-69B5ECC2A8A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F9F67-084A-4763-A59C-4CC0DBC7028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E0242-F4D6-4269-B6F2-9D170E12E4C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fld id="{7330613E-44AB-4281-9C10-DE7F48A5762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143000" y="3463925"/>
            <a:ext cx="6858000" cy="1565275"/>
          </a:xfrm>
        </p:spPr>
        <p:txBody>
          <a:bodyPr/>
          <a:lstStyle/>
          <a:p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>
                <a:solidFill>
                  <a:schemeClr val="accent2"/>
                </a:solidFill>
              </a:rPr>
              <a:t>Презентация </a:t>
            </a:r>
            <a:r>
              <a:rPr lang="ru-RU" altLang="ru-RU" smtClean="0">
                <a:solidFill>
                  <a:schemeClr val="accent2"/>
                </a:solidFill>
                <a:latin typeface="Arial" charset="0"/>
              </a:rPr>
              <a:t/>
            </a:r>
            <a:br>
              <a:rPr lang="ru-RU" altLang="ru-RU" smtClean="0">
                <a:solidFill>
                  <a:schemeClr val="accent2"/>
                </a:solidFill>
                <a:latin typeface="Arial" charset="0"/>
              </a:rPr>
            </a:br>
            <a:r>
              <a:rPr lang="ru-RU" altLang="ru-RU" smtClean="0">
                <a:solidFill>
                  <a:schemeClr val="accent2"/>
                </a:solidFill>
              </a:rPr>
              <a:t>по английскому языку</a:t>
            </a:r>
            <a:br>
              <a:rPr lang="ru-RU" altLang="ru-RU" smtClean="0">
                <a:solidFill>
                  <a:schemeClr val="accent2"/>
                </a:solidFill>
              </a:rPr>
            </a:br>
            <a:r>
              <a:rPr lang="ru-RU" altLang="ru-RU" smtClean="0">
                <a:solidFill>
                  <a:schemeClr val="accent2"/>
                </a:solidFill>
              </a:rPr>
              <a:t>для учащихся </a:t>
            </a:r>
            <a:br>
              <a:rPr lang="ru-RU" altLang="ru-RU" smtClean="0">
                <a:solidFill>
                  <a:schemeClr val="accent2"/>
                </a:solidFill>
              </a:rPr>
            </a:br>
            <a:r>
              <a:rPr lang="ru-RU" altLang="ru-RU" smtClean="0">
                <a:solidFill>
                  <a:schemeClr val="accent2"/>
                </a:solidFill>
              </a:rPr>
              <a:t>3 классов</a:t>
            </a:r>
            <a:br>
              <a:rPr lang="ru-RU" altLang="ru-RU" smtClean="0">
                <a:solidFill>
                  <a:schemeClr val="accent2"/>
                </a:solidFill>
              </a:rPr>
            </a:br>
            <a:endParaRPr lang="ru-RU" altLang="ru-RU" smtClean="0">
              <a:solidFill>
                <a:schemeClr val="accent2"/>
              </a:solidFill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4800600"/>
            <a:ext cx="6858000" cy="457200"/>
          </a:xfrm>
        </p:spPr>
        <p:txBody>
          <a:bodyPr/>
          <a:lstStyle/>
          <a:p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altLang="ru-RU" sz="2800" b="1" smtClean="0">
                <a:latin typeface="Calibri" pitchFamily="34" charset="0"/>
              </a:rPr>
              <a:t/>
            </a:r>
            <a:br>
              <a:rPr lang="en-US" altLang="ru-RU" sz="2800" b="1" smtClean="0">
                <a:latin typeface="Calibri" pitchFamily="34" charset="0"/>
              </a:rPr>
            </a:br>
            <a:r>
              <a:rPr lang="en-US" altLang="ru-RU" sz="2800" b="1" smtClean="0">
                <a:latin typeface="Calibri" pitchFamily="34" charset="0"/>
              </a:rPr>
              <a:t/>
            </a:r>
            <a:br>
              <a:rPr lang="en-US" altLang="ru-RU" sz="2800" b="1" smtClean="0">
                <a:latin typeface="Calibri" pitchFamily="34" charset="0"/>
              </a:rPr>
            </a:br>
            <a:r>
              <a:rPr lang="en-US" altLang="ru-RU" sz="2800" b="1" smtClean="0">
                <a:latin typeface="Calibri" pitchFamily="34" charset="0"/>
              </a:rPr>
              <a:t>   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сожалению, нет… В слове играЕТ есть окончание ЕТ. А в английском языке в утвердительных предложениях русским окончаниям глаголов  …ЕТ, …..ИТ, …..ЁТ соответствует окончание «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в 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Present Simple Tense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Берем глагол из словаря и добавляем к нему букву «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»: </a:t>
            </a:r>
            <a:b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play + s = plays (играет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ru-RU" sz="2000" b="1" smtClean="0">
                <a:solidFill>
                  <a:schemeClr val="bg1"/>
                </a:solidFill>
              </a:rPr>
              <a:t/>
            </a:r>
            <a:br>
              <a:rPr lang="en-US" altLang="ru-RU" sz="2000" b="1" smtClean="0">
                <a:solidFill>
                  <a:schemeClr val="bg1"/>
                </a:solidFill>
              </a:rPr>
            </a:br>
            <a:r>
              <a:rPr lang="en-US" altLang="ru-RU" sz="2000" b="1" smtClean="0">
                <a:solidFill>
                  <a:schemeClr val="bg1"/>
                </a:solidFill>
              </a:rPr>
              <a:t/>
            </a:r>
            <a:br>
              <a:rPr lang="en-US" altLang="ru-RU" sz="2000" b="1" smtClean="0">
                <a:solidFill>
                  <a:schemeClr val="bg1"/>
                </a:solidFill>
              </a:rPr>
            </a:br>
            <a:r>
              <a:rPr lang="en-US" altLang="ru-RU" sz="2000" b="1" smtClean="0">
                <a:solidFill>
                  <a:schemeClr val="bg1"/>
                </a:solidFill>
              </a:rPr>
              <a:t/>
            </a:r>
            <a:br>
              <a:rPr lang="en-US" altLang="ru-RU" sz="2000" b="1" smtClean="0">
                <a:solidFill>
                  <a:schemeClr val="bg1"/>
                </a:solidFill>
              </a:rPr>
            </a:br>
            <a:r>
              <a:rPr lang="en-US" altLang="ru-RU" sz="2000" b="1" smtClean="0">
                <a:solidFill>
                  <a:schemeClr val="bg1"/>
                </a:solidFill>
              </a:rPr>
              <a:t/>
            </a:r>
            <a:br>
              <a:rPr lang="en-US" altLang="ru-RU" sz="2000" b="1" smtClean="0">
                <a:solidFill>
                  <a:schemeClr val="bg1"/>
                </a:solidFill>
              </a:rPr>
            </a:br>
            <a:r>
              <a:rPr lang="en-US" altLang="ru-RU" sz="2000" b="1" smtClean="0">
                <a:solidFill>
                  <a:schemeClr val="bg1"/>
                </a:solidFill>
              </a:rPr>
              <a:t>           </a:t>
            </a:r>
            <a:r>
              <a:rPr lang="ru-RU" altLang="ru-RU" sz="3100" b="1" smtClean="0">
                <a:solidFill>
                  <a:schemeClr val="bg1"/>
                </a:solidFill>
                <a:latin typeface="Calibri" pitchFamily="34" charset="0"/>
              </a:rPr>
              <a:t>……ет</a:t>
            </a:r>
            <a:r>
              <a:rPr lang="en-US" altLang="ru-RU" sz="3100" b="1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altLang="ru-RU" sz="3100" b="1" smtClean="0">
                <a:solidFill>
                  <a:schemeClr val="bg1"/>
                </a:solidFill>
                <a:latin typeface="Calibri" pitchFamily="34" charset="0"/>
              </a:rPr>
              <a:t>=….....</a:t>
            </a:r>
            <a:r>
              <a:rPr lang="en-US" altLang="ru-RU" sz="3100" b="1" smtClean="0">
                <a:solidFill>
                  <a:schemeClr val="bg1"/>
                </a:solidFill>
                <a:latin typeface="Calibri" pitchFamily="34" charset="0"/>
              </a:rPr>
              <a:t>s</a:t>
            </a:r>
            <a:r>
              <a:rPr lang="ru-RU" altLang="ru-RU" sz="3100" b="1" smtClean="0">
                <a:solidFill>
                  <a:schemeClr val="bg1"/>
                </a:solidFill>
                <a:latin typeface="Calibri" pitchFamily="34" charset="0"/>
              </a:rPr>
              <a:t/>
            </a:r>
            <a:br>
              <a:rPr lang="ru-RU" altLang="ru-RU" sz="3100" b="1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altLang="ru-RU" sz="3100" b="1" smtClean="0">
                <a:solidFill>
                  <a:schemeClr val="bg1"/>
                </a:solidFill>
                <a:latin typeface="Calibri" pitchFamily="34" charset="0"/>
              </a:rPr>
              <a:t>       </a:t>
            </a:r>
            <a:r>
              <a:rPr lang="ru-RU" altLang="ru-RU" sz="3100" b="1" smtClean="0">
                <a:solidFill>
                  <a:schemeClr val="bg1"/>
                </a:solidFill>
                <a:latin typeface="Calibri" pitchFamily="34" charset="0"/>
              </a:rPr>
              <a:t>…...ит</a:t>
            </a:r>
            <a:r>
              <a:rPr lang="en-US" altLang="ru-RU" sz="3100" b="1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altLang="ru-RU" sz="3100" b="1" smtClean="0">
                <a:solidFill>
                  <a:schemeClr val="bg1"/>
                </a:solidFill>
                <a:latin typeface="Calibri" pitchFamily="34" charset="0"/>
              </a:rPr>
              <a:t>=…….</a:t>
            </a:r>
            <a:r>
              <a:rPr lang="en-US" altLang="ru-RU" sz="3100" b="1" smtClean="0">
                <a:solidFill>
                  <a:schemeClr val="bg1"/>
                </a:solidFill>
                <a:latin typeface="Calibri" pitchFamily="34" charset="0"/>
              </a:rPr>
              <a:t> s</a:t>
            </a:r>
            <a:br>
              <a:rPr lang="en-US" altLang="ru-RU" sz="3100" b="1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altLang="ru-RU" sz="3100" b="1" smtClean="0">
                <a:solidFill>
                  <a:schemeClr val="bg1"/>
                </a:solidFill>
                <a:latin typeface="Calibri" pitchFamily="34" charset="0"/>
              </a:rPr>
              <a:t>       </a:t>
            </a:r>
            <a:r>
              <a:rPr lang="ru-RU" altLang="ru-RU" sz="3100" b="1" smtClean="0">
                <a:solidFill>
                  <a:schemeClr val="bg1"/>
                </a:solidFill>
                <a:latin typeface="Calibri" pitchFamily="34" charset="0"/>
              </a:rPr>
              <a:t>…...ёт</a:t>
            </a:r>
            <a:r>
              <a:rPr lang="en-US" altLang="ru-RU" sz="3100" b="1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altLang="ru-RU" sz="3100" b="1" smtClean="0">
                <a:solidFill>
                  <a:schemeClr val="bg1"/>
                </a:solidFill>
                <a:latin typeface="Calibri" pitchFamily="34" charset="0"/>
              </a:rPr>
              <a:t>=………</a:t>
            </a:r>
            <a:r>
              <a:rPr lang="en-US" altLang="ru-RU" sz="3100" b="1" smtClean="0">
                <a:solidFill>
                  <a:schemeClr val="bg1"/>
                </a:solidFill>
                <a:latin typeface="Calibri" pitchFamily="34" charset="0"/>
              </a:rPr>
              <a:t>s</a:t>
            </a:r>
            <a:br>
              <a:rPr lang="en-US" altLang="ru-RU" sz="3100" b="1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altLang="ru-RU" sz="3100" b="1" smtClean="0">
                <a:solidFill>
                  <a:schemeClr val="bg1"/>
                </a:solidFill>
                <a:latin typeface="Calibri" pitchFamily="34" charset="0"/>
              </a:rPr>
              <a:t/>
            </a:r>
            <a:br>
              <a:rPr lang="en-US" altLang="ru-RU" sz="3100" b="1" smtClean="0">
                <a:solidFill>
                  <a:schemeClr val="bg1"/>
                </a:solidFill>
                <a:latin typeface="Calibri" pitchFamily="34" charset="0"/>
              </a:rPr>
            </a:br>
            <a:endParaRPr lang="ru-RU" altLang="ru-RU" sz="3100" smtClean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1267" name="Объект 6" descr="Simple simon says pieman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0" y="2971800"/>
            <a:ext cx="4572000" cy="3841750"/>
          </a:xfrm>
        </p:spPr>
      </p:pic>
      <p:cxnSp>
        <p:nvCxnSpPr>
          <p:cNvPr id="18" name="Прямая соединительная линия 17"/>
          <p:cNvCxnSpPr/>
          <p:nvPr/>
        </p:nvCxnSpPr>
        <p:spPr>
          <a:xfrm>
            <a:off x="457200" y="41910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048000" y="4267200"/>
            <a:ext cx="0" cy="167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57200" y="4191000"/>
            <a:ext cx="0" cy="167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57200" y="59436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-533400" y="0"/>
            <a:ext cx="9677400" cy="6896100"/>
          </a:xfrm>
          <a:solidFill>
            <a:schemeClr val="tx1"/>
          </a:solidFill>
        </p:spPr>
        <p:txBody>
          <a:bodyPr/>
          <a:lstStyle/>
          <a:p>
            <a:pPr eaLnBrk="1" hangingPunct="1"/>
            <a:endParaRPr lang="ru-RU" altLang="ru-RU" smtClean="0">
              <a:solidFill>
                <a:schemeClr val="bg1"/>
              </a:solidFill>
            </a:endParaRPr>
          </a:p>
        </p:txBody>
      </p:sp>
      <p:sp>
        <p:nvSpPr>
          <p:cNvPr id="12291" name="Объект 4"/>
          <p:cNvSpPr>
            <a:spLocks noGrp="1"/>
          </p:cNvSpPr>
          <p:nvPr>
            <p:ph idx="1"/>
          </p:nvPr>
        </p:nvSpPr>
        <p:spPr>
          <a:xfrm>
            <a:off x="628650" y="838200"/>
            <a:ext cx="7886700" cy="6143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 некоторые русские школьники забывают добавлять окончание «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английскому глаголу. Тогда англичане смеются над их речью. А перевод получается очень забавным, но глупым: «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altLang="ru-RU" sz="28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play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every day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ru-RU" sz="2800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«Он </a:t>
            </a:r>
            <a:r>
              <a:rPr lang="ru-RU" altLang="ru-RU" sz="28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играю</a:t>
            </a:r>
            <a:r>
              <a:rPr lang="en-US" altLang="ru-RU" sz="28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altLang="ru-RU" sz="28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играешь</a:t>
            </a:r>
            <a:r>
              <a:rPr lang="en-US" altLang="ru-RU" sz="28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altLang="ru-RU" sz="28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играют</a:t>
            </a:r>
            <a:r>
              <a:rPr lang="en-US" altLang="ru-RU" sz="28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каждый день».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 правильно нужно говорить: «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altLang="ru-RU" sz="28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plays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»!</a:t>
            </a:r>
            <a:endParaRPr lang="ru-RU" altLang="ru-RU" sz="2800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2" name="Объект 3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76600" y="3886200"/>
            <a:ext cx="3124200" cy="2819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12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chemeClr val="bg1"/>
                </a:solidFill>
                <a:latin typeface="Calibri" pitchFamily="34" charset="0"/>
              </a:rPr>
              <a:t>   Внимание! Эти слова не только определяют, как часто происходит данное действие, но и являются спутниками и индикаторами времени </a:t>
            </a:r>
            <a:br>
              <a:rPr lang="ru-RU" altLang="ru-RU" sz="2800" b="1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altLang="ru-RU" sz="2800" b="1" smtClean="0">
                <a:solidFill>
                  <a:schemeClr val="bg1"/>
                </a:solidFill>
                <a:latin typeface="Calibri" pitchFamily="34" charset="0"/>
              </a:rPr>
              <a:t>The </a:t>
            </a:r>
            <a:r>
              <a:rPr lang="ru-RU" altLang="ru-RU" sz="2800" b="1" smtClean="0">
                <a:solidFill>
                  <a:schemeClr val="bg1"/>
                </a:solidFill>
                <a:latin typeface="Calibri" pitchFamily="34" charset="0"/>
              </a:rPr>
              <a:t>Present Simple</a:t>
            </a:r>
            <a:r>
              <a:rPr lang="en-US" altLang="ru-RU" sz="2800" b="1" smtClean="0">
                <a:solidFill>
                  <a:schemeClr val="bg1"/>
                </a:solidFill>
                <a:latin typeface="Calibri" pitchFamily="34" charset="0"/>
              </a:rPr>
              <a:t> Tense</a:t>
            </a:r>
            <a:r>
              <a:rPr lang="ru-RU" altLang="ru-RU" sz="2800" b="1" smtClean="0">
                <a:solidFill>
                  <a:schemeClr val="bg1"/>
                </a:solidFill>
                <a:latin typeface="Calibri" pitchFamily="34" charset="0"/>
              </a:rPr>
              <a:t>. </a:t>
            </a:r>
          </a:p>
        </p:txBody>
      </p:sp>
      <p:graphicFrame>
        <p:nvGraphicFramePr>
          <p:cNvPr id="13315" name="Объект 8"/>
          <p:cNvGraphicFramePr>
            <a:graphicFrameLocks noGrp="1"/>
          </p:cNvGraphicFramePr>
          <p:nvPr>
            <p:ph idx="1"/>
          </p:nvPr>
        </p:nvGraphicFramePr>
        <p:xfrm>
          <a:off x="0" y="1752600"/>
          <a:ext cx="9144000" cy="5029200"/>
        </p:xfrm>
        <a:graphic>
          <a:graphicData uri="http://schemas.openxmlformats.org/presentationml/2006/ole">
            <p:oleObj spid="_x0000_s13315" name="Chart" r:id="rId3" imgW="9144793" imgH="5035732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25400" y="0"/>
            <a:ext cx="9118600" cy="6858000"/>
          </a:xfrm>
          <a:solidFill>
            <a:schemeClr val="tx1"/>
          </a:solidFill>
        </p:spPr>
        <p:txBody>
          <a:bodyPr/>
          <a:lstStyle/>
          <a:p>
            <a:endParaRPr lang="ru-RU" altLang="ru-RU" smtClean="0"/>
          </a:p>
        </p:txBody>
      </p:sp>
      <p:pic>
        <p:nvPicPr>
          <p:cNvPr id="14339" name="Рисунок 10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4888" y="0"/>
            <a:ext cx="813911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Объект 1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5400" y="266700"/>
            <a:ext cx="2260600" cy="62865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</p:pic>
      <p:sp>
        <p:nvSpPr>
          <p:cNvPr id="14341" name="Объект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endParaRPr lang="ru-RU" altLang="ru-RU" smtClean="0"/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652963"/>
          </a:xfrm>
          <a:solidFill>
            <a:schemeClr val="tx1"/>
          </a:solidFill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ru-RU" altLang="ru-RU" smtClean="0">
                <a:solidFill>
                  <a:schemeClr val="bg1"/>
                </a:solidFill>
              </a:rPr>
              <a:t>   </a:t>
            </a:r>
            <a:r>
              <a:rPr lang="en-US" altLang="ru-RU" smtClean="0">
                <a:solidFill>
                  <a:schemeClr val="bg1"/>
                </a:solidFill>
              </a:rPr>
              <a:t> </a:t>
            </a:r>
            <a:r>
              <a:rPr lang="ru-RU" altLang="ru-RU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презентации были использованы </a:t>
            </a:r>
          </a:p>
          <a:p>
            <a:pPr marL="0" indent="0" algn="ctr">
              <a:buFont typeface="Arial" charset="0"/>
              <a:buNone/>
            </a:pPr>
            <a:r>
              <a:rPr lang="ru-RU" altLang="ru-RU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материалы интернет – ресурса</a:t>
            </a:r>
            <a:r>
              <a:rPr lang="en-US" altLang="ru-RU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buFont typeface="Arial" charset="0"/>
              <a:buNone/>
            </a:pPr>
            <a:r>
              <a:rPr lang="en-US" altLang="ru-RU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www. yandex. ru</a:t>
            </a:r>
            <a:endParaRPr lang="ru-RU" altLang="ru-RU" sz="28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n-US" altLang="ru-RU" sz="4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Present Simple Tense</a:t>
            </a:r>
            <a:r>
              <a:rPr lang="ru-RU" altLang="ru-RU" sz="4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 учитель английского языка МОУ Гимназии № 24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г. Люберцы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Миронова Виолетта Олеговна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alt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60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altLang="ru-RU" smtClean="0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  <a:solidFill>
            <a:schemeClr val="tx1"/>
          </a:solidFill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sz="2800" b="1" smtClean="0">
              <a:solidFill>
                <a:schemeClr val="bg1"/>
              </a:solidFill>
            </a:endParaRPr>
          </a:p>
          <a:p>
            <a:pPr algn="just" eaLnBrk="1" hangingPunct="1">
              <a:buFontTx/>
              <a:buNone/>
            </a:pP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- Привет! Меня зовут Иванушка - дурачок. Я из России. </a:t>
            </a:r>
            <a:endParaRPr lang="en-US" altLang="ru-RU" sz="2800" b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 пришёл я не один, а со своим другом из Великобритании. Его имя – 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Simple Simon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По-русски</a:t>
            </a:r>
          </a:p>
          <a:p>
            <a:pPr algn="just" eaLnBrk="1" hangingPunct="1">
              <a:buFontTx/>
              <a:buNone/>
            </a:pP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это значит «Простофиля».</a:t>
            </a:r>
            <a:r>
              <a:rPr lang="ru-RU" altLang="ru-RU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100" name="Объект 1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191000" y="2590800"/>
            <a:ext cx="2743200" cy="4130675"/>
          </a:xfrm>
          <a:solidFill>
            <a:schemeClr val="tx1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097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chemeClr val="bg1"/>
                </a:solidFill>
              </a:rPr>
              <a:t>  </a:t>
            </a:r>
            <a:r>
              <a:rPr lang="en-US" altLang="ru-RU" sz="2800" b="1" smtClean="0">
                <a:solidFill>
                  <a:schemeClr val="bg1"/>
                </a:solidFill>
              </a:rPr>
              <a:t>                             </a:t>
            </a:r>
            <a:r>
              <a:rPr lang="ru-RU" altLang="ru-RU" sz="2800" b="1" smtClean="0">
                <a:solidFill>
                  <a:schemeClr val="bg1"/>
                </a:solidFill>
              </a:rPr>
              <a:t/>
            </a:r>
            <a:br>
              <a:rPr lang="ru-RU" altLang="ru-RU" sz="2800" b="1" smtClean="0">
                <a:solidFill>
                  <a:schemeClr val="bg1"/>
                </a:solidFill>
              </a:rPr>
            </a:br>
            <a:r>
              <a:rPr lang="ru-RU" altLang="ru-RU" sz="2800" b="1" smtClean="0">
                <a:solidFill>
                  <a:schemeClr val="bg1"/>
                </a:solidFill>
              </a:rPr>
              <a:t>                                 </a:t>
            </a:r>
            <a:r>
              <a:rPr lang="en-US" altLang="ru-RU" sz="2800" b="1" smtClean="0">
                <a:solidFill>
                  <a:schemeClr val="bg1"/>
                </a:solidFill>
              </a:rPr>
              <a:t> </a:t>
            </a:r>
            <a:r>
              <a:rPr lang="en-US" altLang="ru-RU" sz="2800" b="1" smtClean="0">
                <a:solidFill>
                  <a:schemeClr val="bg1"/>
                </a:solidFill>
                <a:latin typeface="Calibri" pitchFamily="34" charset="0"/>
              </a:rPr>
              <a:t>-</a:t>
            </a:r>
            <a:r>
              <a:rPr lang="ru-RU" altLang="ru-RU" sz="2800" b="1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Hello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I’m 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Simple Simon</a:t>
            </a:r>
            <a:r>
              <a:rPr lang="ru-RU" altLang="ru-RU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5638800"/>
          </a:xfrm>
          <a:solidFill>
            <a:schemeClr val="tx1"/>
          </a:solidFill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smtClean="0"/>
          </a:p>
          <a:p>
            <a:pPr eaLnBrk="1" hangingPunct="1">
              <a:buFontTx/>
              <a:buNone/>
            </a:pPr>
            <a:endParaRPr lang="ru-RU" altLang="ru-RU" smtClean="0"/>
          </a:p>
        </p:txBody>
      </p:sp>
      <p:pic>
        <p:nvPicPr>
          <p:cNvPr id="5124" name="Рисунок 4" descr="Simple simon says piema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400" y="1143000"/>
            <a:ext cx="5378450" cy="5791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pic>
        <p:nvPicPr>
          <p:cNvPr id="5125" name="Рисунок 5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78450" y="1676400"/>
            <a:ext cx="3765550" cy="4724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3162300"/>
          </a:xfrm>
          <a:solidFill>
            <a:schemeClr val="tx1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3600" b="1" dirty="0" smtClean="0"/>
              <a:t/>
            </a:r>
            <a:br>
              <a:rPr lang="ru-RU" altLang="ru-RU" sz="3600" b="1" dirty="0" smtClean="0"/>
            </a:br>
            <a:r>
              <a:rPr lang="ru-RU" altLang="ru-RU" sz="3600" b="1" dirty="0" smtClean="0"/>
              <a:t/>
            </a:r>
            <a:br>
              <a:rPr lang="ru-RU" altLang="ru-RU" sz="3600" b="1" dirty="0" smtClean="0"/>
            </a:br>
            <a:r>
              <a:rPr lang="ru-RU" altLang="ru-RU" sz="36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31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Саймон</a:t>
            </a: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а почему люди зовут тебя «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I M P L E</a:t>
            </a: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Й»? Только ли из-за того, что </a:t>
            </a:r>
            <a: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твои мысли слишком П Р О С Т Ы Е , да и ум простоват?</a:t>
            </a:r>
            <a:r>
              <a:rPr lang="ru-RU" altLang="ru-RU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162300"/>
            <a:ext cx="9144000" cy="3924300"/>
          </a:xfrm>
          <a:solidFill>
            <a:schemeClr val="tx1"/>
          </a:solidFill>
        </p:spPr>
        <p:txBody>
          <a:bodyPr rtlCol="0"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ru-RU" altLang="ru-RU" sz="2800" dirty="0" smtClean="0"/>
              <a:t>    </a:t>
            </a:r>
            <a:r>
              <a:rPr lang="en-US" altLang="ru-RU" sz="2800" dirty="0"/>
              <a:t> </a:t>
            </a:r>
            <a:r>
              <a:rPr lang="en-US" altLang="ru-RU" sz="2800" dirty="0" smtClean="0"/>
              <a:t>  </a:t>
            </a:r>
            <a:r>
              <a:rPr lang="en-US" altLang="ru-RU" sz="2800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altLang="ru-RU" sz="2800" b="1" dirty="0" smtClean="0">
                <a:solidFill>
                  <a:schemeClr val="bg2">
                    <a:lumMod val="75000"/>
                  </a:schemeClr>
                </a:solidFill>
              </a:rPr>
              <a:t>                                                                </a:t>
            </a:r>
            <a:r>
              <a:rPr lang="ru-RU" altLang="ru-RU" sz="2800" b="1" dirty="0">
                <a:solidFill>
                  <a:schemeClr val="bg2">
                    <a:lumMod val="75000"/>
                  </a:schemeClr>
                </a:solidFill>
              </a:rPr>
              <a:t>?  ?  ?  ?  ?  ?</a:t>
            </a:r>
          </a:p>
          <a:p>
            <a:pPr eaLnBrk="1" hangingPunct="1">
              <a:buFontTx/>
              <a:buNone/>
              <a:defRPr/>
            </a:pPr>
            <a:r>
              <a:rPr lang="ru-RU" altLang="ru-RU" sz="2800" b="1" dirty="0">
                <a:solidFill>
                  <a:schemeClr val="bg2">
                    <a:lumMod val="75000"/>
                  </a:schemeClr>
                </a:solidFill>
              </a:rPr>
              <a:t>    </a:t>
            </a:r>
            <a:r>
              <a:rPr lang="en-US" altLang="ru-RU" sz="2800" b="1" dirty="0">
                <a:solidFill>
                  <a:schemeClr val="bg2">
                    <a:lumMod val="75000"/>
                  </a:schemeClr>
                </a:solidFill>
              </a:rPr>
              <a:t>    </a:t>
            </a:r>
            <a:r>
              <a:rPr lang="ru-RU" altLang="ru-RU" sz="2800" b="1" dirty="0" smtClean="0">
                <a:solidFill>
                  <a:schemeClr val="bg2">
                    <a:lumMod val="75000"/>
                  </a:schemeClr>
                </a:solidFill>
              </a:rPr>
              <a:t>                                                                ?                  </a:t>
            </a:r>
            <a:r>
              <a:rPr lang="ru-RU" altLang="ru-RU" sz="2800" b="1" dirty="0">
                <a:solidFill>
                  <a:schemeClr val="bg2">
                    <a:lumMod val="75000"/>
                  </a:schemeClr>
                </a:solidFill>
              </a:rPr>
              <a:t>?</a:t>
            </a:r>
          </a:p>
          <a:p>
            <a:pPr eaLnBrk="1" hangingPunct="1">
              <a:buFontTx/>
              <a:buNone/>
              <a:defRPr/>
            </a:pPr>
            <a:r>
              <a:rPr lang="ru-RU" altLang="ru-RU" sz="2800" b="1" dirty="0">
                <a:solidFill>
                  <a:schemeClr val="bg2">
                    <a:lumMod val="75000"/>
                  </a:schemeClr>
                </a:solidFill>
              </a:rPr>
              <a:t>    </a:t>
            </a:r>
            <a:r>
              <a:rPr lang="en-US" altLang="ru-RU" sz="2800" b="1" dirty="0">
                <a:solidFill>
                  <a:schemeClr val="bg2">
                    <a:lumMod val="75000"/>
                  </a:schemeClr>
                </a:solidFill>
              </a:rPr>
              <a:t>    </a:t>
            </a:r>
            <a:r>
              <a:rPr lang="ru-RU" altLang="ru-RU" sz="2800" b="1" dirty="0" smtClean="0">
                <a:solidFill>
                  <a:schemeClr val="bg2">
                    <a:lumMod val="75000"/>
                  </a:schemeClr>
                </a:solidFill>
              </a:rPr>
              <a:t>                                                                ?  </a:t>
            </a:r>
            <a:r>
              <a:rPr lang="en-US" altLang="ru-RU" sz="2800" b="1" dirty="0">
                <a:solidFill>
                  <a:schemeClr val="bg1"/>
                </a:solidFill>
              </a:rPr>
              <a:t>SIMPLE</a:t>
            </a:r>
            <a:r>
              <a:rPr lang="ru-RU" altLang="ru-RU" sz="28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ru-RU" altLang="ru-RU" sz="2800" b="1" dirty="0">
                <a:solidFill>
                  <a:schemeClr val="bg2">
                    <a:lumMod val="75000"/>
                  </a:schemeClr>
                </a:solidFill>
              </a:rPr>
              <a:t> ?</a:t>
            </a:r>
            <a:endParaRPr lang="en-US" altLang="ru-RU" sz="2800" b="1" dirty="0">
              <a:solidFill>
                <a:schemeClr val="bg2">
                  <a:lumMod val="75000"/>
                </a:schemeClr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ru-RU" altLang="ru-RU" sz="2800" b="1" dirty="0">
                <a:solidFill>
                  <a:schemeClr val="bg2">
                    <a:lumMod val="75000"/>
                  </a:schemeClr>
                </a:solidFill>
              </a:rPr>
              <a:t>    </a:t>
            </a:r>
            <a:r>
              <a:rPr lang="en-US" altLang="ru-RU" sz="2800" b="1" dirty="0">
                <a:solidFill>
                  <a:schemeClr val="bg2">
                    <a:lumMod val="75000"/>
                  </a:schemeClr>
                </a:solidFill>
              </a:rPr>
              <a:t>    </a:t>
            </a:r>
            <a:r>
              <a:rPr lang="ru-RU" altLang="ru-RU" sz="2800" b="1" dirty="0" smtClean="0">
                <a:solidFill>
                  <a:schemeClr val="bg2">
                    <a:lumMod val="75000"/>
                  </a:schemeClr>
                </a:solidFill>
              </a:rPr>
              <a:t>                                                                ?                  </a:t>
            </a:r>
            <a:r>
              <a:rPr lang="ru-RU" altLang="ru-RU" sz="2800" b="1" dirty="0">
                <a:solidFill>
                  <a:schemeClr val="bg2">
                    <a:lumMod val="75000"/>
                  </a:schemeClr>
                </a:solidFill>
              </a:rPr>
              <a:t>?</a:t>
            </a:r>
          </a:p>
          <a:p>
            <a:pPr eaLnBrk="1" hangingPunct="1">
              <a:buFontTx/>
              <a:buNone/>
              <a:defRPr/>
            </a:pPr>
            <a:r>
              <a:rPr lang="ru-RU" altLang="ru-RU" sz="2800" b="1" dirty="0">
                <a:solidFill>
                  <a:schemeClr val="bg2">
                    <a:lumMod val="75000"/>
                  </a:schemeClr>
                </a:solidFill>
              </a:rPr>
              <a:t>    </a:t>
            </a:r>
            <a:r>
              <a:rPr lang="en-US" altLang="ru-RU" sz="2800" b="1" dirty="0">
                <a:solidFill>
                  <a:schemeClr val="bg2">
                    <a:lumMod val="75000"/>
                  </a:schemeClr>
                </a:solidFill>
              </a:rPr>
              <a:t>    </a:t>
            </a:r>
            <a:r>
              <a:rPr lang="ru-RU" altLang="ru-RU" sz="2800" b="1" dirty="0" smtClean="0">
                <a:solidFill>
                  <a:schemeClr val="bg2">
                    <a:lumMod val="75000"/>
                  </a:schemeClr>
                </a:solidFill>
              </a:rPr>
              <a:t>                                                                ?  </a:t>
            </a:r>
            <a:r>
              <a:rPr lang="ru-RU" altLang="ru-RU" sz="2800" b="1" dirty="0">
                <a:solidFill>
                  <a:schemeClr val="bg2">
                    <a:lumMod val="75000"/>
                  </a:schemeClr>
                </a:solidFill>
              </a:rPr>
              <a:t>?  ?  ?  ?  ?</a:t>
            </a:r>
          </a:p>
          <a:p>
            <a:pPr eaLnBrk="1" hangingPunct="1">
              <a:buFontTx/>
              <a:buNone/>
              <a:defRPr/>
            </a:pPr>
            <a:endParaRPr lang="ru-RU" altLang="ru-RU" sz="2800" dirty="0">
              <a:solidFill>
                <a:schemeClr val="bg2">
                  <a:lumMod val="75000"/>
                </a:schemeClr>
              </a:solidFill>
            </a:endParaRPr>
          </a:p>
          <a:p>
            <a:pPr eaLnBrk="1" hangingPunct="1">
              <a:buFontTx/>
              <a:buNone/>
              <a:defRPr/>
            </a:pPr>
            <a:endParaRPr lang="ru-RU" altLang="ru-RU" sz="2800" dirty="0" smtClean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6148" name="Объект 2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066800" y="2590800"/>
            <a:ext cx="2971800" cy="4267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-76200" y="0"/>
            <a:ext cx="9220200" cy="2438400"/>
          </a:xfrm>
          <a:solidFill>
            <a:schemeClr val="tx1"/>
          </a:solidFill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sz="2800" b="1" dirty="0" smtClean="0"/>
              <a:t>-</a:t>
            </a:r>
            <a:endParaRPr lang="en-US" altLang="ru-RU" sz="2800" b="1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ru-RU" sz="2800" b="1" dirty="0">
                <a:solidFill>
                  <a:schemeClr val="bg1"/>
                </a:solidFill>
              </a:rPr>
              <a:t> -</a:t>
            </a:r>
            <a:r>
              <a:rPr lang="ru-RU" altLang="ru-RU" sz="2800" b="1" dirty="0">
                <a:solidFill>
                  <a:schemeClr val="bg1"/>
                </a:solidFill>
              </a:rPr>
              <a:t> </a:t>
            </a:r>
            <a:r>
              <a:rPr lang="en-US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Думаю, что не только из-за этого. Я очень люблю все П Р О С Т Ы Е  вещи. Вот, например, в английской грамматике моё любимое время глагола </a:t>
            </a:r>
            <a:r>
              <a:rPr lang="en-US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altLang="ru-RU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sz="28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172" name="Объект 6" descr="Simple simon says pieman"/>
          <p:cNvPicPr>
            <a:picLocks noGrp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638800" y="2205038"/>
            <a:ext cx="3505200" cy="5262562"/>
          </a:xfrm>
        </p:spPr>
      </p:pic>
      <p:pic>
        <p:nvPicPr>
          <p:cNvPr id="7173" name="Рисунок 3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76200" y="2697163"/>
            <a:ext cx="5791200" cy="429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-76200" y="2205038"/>
            <a:ext cx="9232900" cy="685800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36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 Simple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Tense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609600"/>
            <a:ext cx="5867400" cy="6248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sz="2400" b="1" smtClean="0">
                <a:solidFill>
                  <a:schemeClr val="bg1"/>
                </a:solidFill>
                <a:cs typeface="Times New Roman" pitchFamily="18" charset="0"/>
              </a:rPr>
              <a:t>- </a:t>
            </a: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Это, наверное, потому что его название похоже на твоё прозвище… </a:t>
            </a:r>
            <a:b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425825" y="32464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endParaRPr lang="ru-RU" altLang="ru-RU" b="1"/>
          </a:p>
        </p:txBody>
      </p:sp>
      <p:pic>
        <p:nvPicPr>
          <p:cNvPr id="8197" name="Объект 2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24200" y="2590800"/>
            <a:ext cx="2819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tx1"/>
          </a:solidFill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dirty="0" smtClean="0">
                <a:cs typeface="Times New Roman" panose="02020603050405020304" pitchFamily="18" charset="0"/>
              </a:rPr>
              <a:t>- </a:t>
            </a:r>
            <a:r>
              <a:rPr lang="en-US" altLang="ru-RU" sz="2800" b="1" dirty="0">
                <a:solidFill>
                  <a:schemeClr val="bg1"/>
                </a:solidFill>
              </a:rPr>
              <a:t>-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Сходство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есть. Я- человек простой, и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глагол тоже простой, так как легко составляется в утвердительных предложениях. Если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хочу рассказать про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какое-нибудь своё действие или про действия нескольких людей (или животных), которые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(например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«играю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«играют»),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просто выбираю слово-глагол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  С Л О В А Р Я :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play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и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все!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Глагол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 Д Н О Г О 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 и не нужны никакие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окончания !!!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8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96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sz="28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sz="2800" dirty="0" smtClean="0">
              <a:cs typeface="Times New Roman" panose="02020603050405020304" pitchFamily="18" charset="0"/>
            </a:endParaRPr>
          </a:p>
        </p:txBody>
      </p:sp>
      <p:pic>
        <p:nvPicPr>
          <p:cNvPr id="9220" name="Рисунок 1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34000" y="4876800"/>
            <a:ext cx="3676650" cy="181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152400" y="2057400"/>
            <a:ext cx="8858250" cy="1447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Р О И С Х О Д Я Т  В  Н А С Т О Я Щ Е М 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 Е М Е Н И ,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 О 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 Е  В  М О М Е Н Т  Р Е Ч 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400" b="1" dirty="0" smtClean="0"/>
              <a:t/>
            </a:r>
            <a:br>
              <a:rPr lang="ru-RU" altLang="ru-RU" sz="2400" b="1" dirty="0" smtClean="0"/>
            </a:br>
            <a:r>
              <a:rPr lang="ru-RU" altLang="ru-RU" sz="2400" b="1" dirty="0" smtClean="0"/>
              <a:t/>
            </a:r>
            <a:br>
              <a:rPr lang="ru-RU" altLang="ru-RU" sz="2400" b="1" dirty="0" smtClean="0"/>
            </a:br>
            <a:r>
              <a:rPr lang="ru-RU" altLang="ru-RU" sz="2400" b="1" dirty="0" smtClean="0"/>
              <a:t/>
            </a:r>
            <a:br>
              <a:rPr lang="ru-RU" altLang="ru-RU" sz="2400" b="1" dirty="0" smtClean="0"/>
            </a:br>
            <a:r>
              <a:rPr lang="ru-RU" altLang="ru-RU" sz="2400" b="1" dirty="0" smtClean="0"/>
              <a:t/>
            </a:r>
            <a:br>
              <a:rPr lang="ru-RU" altLang="ru-RU" sz="2400" b="1" dirty="0" smtClean="0"/>
            </a:br>
            <a:r>
              <a:rPr lang="ru-RU" altLang="ru-RU" sz="31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Я понял: в русском языке слова «играю» и «играют» заканчиваются на разные буквы: </a:t>
            </a:r>
            <a:r>
              <a:rPr lang="ru-RU" altLang="ru-RU" sz="3100" b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играЮ</a:t>
            </a:r>
            <a:r>
              <a:rPr lang="ru-RU" altLang="ru-RU" sz="31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, </a:t>
            </a:r>
            <a:r>
              <a:rPr lang="ru-RU" altLang="ru-RU" sz="3100" b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играЮТ</a:t>
            </a:r>
            <a:r>
              <a:rPr lang="ru-RU" altLang="ru-RU" sz="31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, а в английском языке-нет. Но это даже проще! Переводиться они будут одинаково: словом «</a:t>
            </a:r>
            <a:r>
              <a:rPr lang="en-US" altLang="ru-RU" sz="31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play</a:t>
            </a:r>
            <a:r>
              <a:rPr lang="ru-RU" altLang="ru-RU" sz="31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».</a:t>
            </a:r>
            <a:br>
              <a:rPr lang="ru-RU" altLang="ru-RU" sz="31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ru-RU" altLang="ru-RU" sz="3100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ru-RU" altLang="ru-RU" sz="31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ru-RU" altLang="ru-RU" sz="31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tx1"/>
          </a:solidFill>
        </p:spPr>
        <p:txBody>
          <a:bodyPr/>
          <a:lstStyle/>
          <a:p>
            <a:pPr marL="0" indent="0" eaLnBrk="1" hangingPunct="1">
              <a:buFontTx/>
              <a:buNone/>
            </a:pPr>
            <a:endParaRPr lang="ru-RU" altLang="ru-RU" smtClean="0"/>
          </a:p>
          <a:p>
            <a:pPr marL="0" indent="0" eaLnBrk="1" hangingPunct="1">
              <a:buFontTx/>
              <a:buNone/>
            </a:pPr>
            <a:r>
              <a:rPr lang="ru-RU" altLang="ru-RU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 слова «играю» и «играет» тоже будут одинаково переводиться?</a:t>
            </a:r>
          </a:p>
          <a:p>
            <a:pPr marL="0" indent="0" eaLnBrk="1" hangingPunct="1">
              <a:buFontTx/>
              <a:buNone/>
            </a:pPr>
            <a:endParaRPr lang="ru-RU" altLang="ru-RU" sz="2400" smtClean="0">
              <a:solidFill>
                <a:schemeClr val="bg1"/>
              </a:solidFill>
            </a:endParaRPr>
          </a:p>
        </p:txBody>
      </p:sp>
      <p:pic>
        <p:nvPicPr>
          <p:cNvPr id="10244" name="Рисунок 1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8650" y="1447800"/>
            <a:ext cx="78867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1539</TotalTime>
  <Words>384</Words>
  <Application>Microsoft Office PowerPoint</Application>
  <PresentationFormat>Экран (4:3)</PresentationFormat>
  <Paragraphs>46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 Light</vt:lpstr>
      <vt:lpstr>Calibri</vt:lpstr>
      <vt:lpstr>Times New Roman</vt:lpstr>
      <vt:lpstr>Тема Office</vt:lpstr>
      <vt:lpstr>Microsoft Excel Chart</vt:lpstr>
      <vt:lpstr>                            Презентация  по английскому языку для учащихся  3 классов </vt:lpstr>
      <vt:lpstr>The Present Simple Tense.</vt:lpstr>
      <vt:lpstr>Слайд 3</vt:lpstr>
      <vt:lpstr>                                                                  - Hello! I’m  Simple Simon!</vt:lpstr>
      <vt:lpstr>  - Саймон,  а почему люди зовут тебя «S I M P L E» –  «П Р О С Т О Ф И Л Е Й»? Только ли из-за того, что  твои мысли слишком П Р О С Т Ы Е , да и ум простоват?  </vt:lpstr>
      <vt:lpstr>Слайд 6</vt:lpstr>
      <vt:lpstr>         </vt:lpstr>
      <vt:lpstr>Слайд 8</vt:lpstr>
      <vt:lpstr>    Я понял: в русском языке слова «играю» и «играют» заканчиваются на разные буквы: играЮ, играЮТ, а в английском языке-нет. Но это даже проще! Переводиться они будут одинаково: словом «play».  </vt:lpstr>
      <vt:lpstr>     К сожалению, нет… В слове играЕТ есть окончание ЕТ. А в английском языке в утвердительных предложениях русским окончаниям глаголов  …ЕТ, …..ИТ, …..ЁТ соответствует окончание «S» в The Present Simple Tense. Берем глагол из словаря и добавляем к нему букву «S»:  play + s = plays (играет).                ……ет =….....s        …...ит =……. s        …...ёт =………s  </vt:lpstr>
      <vt:lpstr>Слайд 11</vt:lpstr>
      <vt:lpstr>   Внимание! Эти слова не только определяют, как часто происходит данное действие, но и являются спутниками и индикаторами времени  The Present Simple Tense. 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Евгений</dc:creator>
  <cp:lastModifiedBy>re</cp:lastModifiedBy>
  <cp:revision>208</cp:revision>
  <cp:lastPrinted>1601-01-01T00:00:00Z</cp:lastPrinted>
  <dcterms:created xsi:type="dcterms:W3CDTF">2015-02-18T14:10:41Z</dcterms:created>
  <dcterms:modified xsi:type="dcterms:W3CDTF">2015-04-09T20:55:44Z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