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6"/>
  </p:notesMasterIdLst>
  <p:sldIdLst>
    <p:sldId id="285" r:id="rId2"/>
    <p:sldId id="286" r:id="rId3"/>
    <p:sldId id="287" r:id="rId4"/>
    <p:sldId id="288" r:id="rId5"/>
    <p:sldId id="270" r:id="rId6"/>
    <p:sldId id="292" r:id="rId7"/>
    <p:sldId id="289" r:id="rId8"/>
    <p:sldId id="271" r:id="rId9"/>
    <p:sldId id="272" r:id="rId10"/>
    <p:sldId id="273" r:id="rId11"/>
    <p:sldId id="259" r:id="rId12"/>
    <p:sldId id="290" r:id="rId13"/>
    <p:sldId id="291" r:id="rId14"/>
    <p:sldId id="28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66"/>
    <a:srgbClr val="8000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9" autoAdjust="0"/>
    <p:restoredTop sz="94728" autoAdjust="0"/>
  </p:normalViewPr>
  <p:slideViewPr>
    <p:cSldViewPr>
      <p:cViewPr varScale="1">
        <p:scale>
          <a:sx n="45" d="100"/>
          <a:sy n="45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0EDA5B8-F397-4E75-B08C-9CA7B6CAC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1EF3B-FC28-407B-802E-9D620A615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BE04E-F756-4880-BC65-95AB9D08B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BF0C8-4556-4B8F-9AEB-168D47FDB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909F1-5652-4CB4-8C95-2D20DCD6D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730E0-21A9-41F9-B62D-617CD7AC4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633AD-077A-44BC-95C7-228207FC4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AD54C-6D59-4482-976D-A27676E77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E4E10-0681-4494-A03A-B4DF263F7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7BC7-6123-49E5-9D45-1D09E5708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9CD5C-4018-4521-873A-504936092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1A7FB-15BB-43B3-934D-A61A9CD8B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3F9780D-42DF-4795-82B6-14FAB7122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3" r:id="rId4"/>
    <p:sldLayoutId id="2147483869" r:id="rId5"/>
    <p:sldLayoutId id="2147483864" r:id="rId6"/>
    <p:sldLayoutId id="2147483870" r:id="rId7"/>
    <p:sldLayoutId id="2147483871" r:id="rId8"/>
    <p:sldLayoutId id="2147483872" r:id="rId9"/>
    <p:sldLayoutId id="2147483865" r:id="rId10"/>
    <p:sldLayoutId id="21474838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9" descr="19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52" name="Rectangle 16"/>
          <p:cNvSpPr>
            <a:spLocks noChangeArrowheads="1"/>
          </p:cNvSpPr>
          <p:nvPr/>
        </p:nvSpPr>
        <p:spPr bwMode="auto">
          <a:xfrm>
            <a:off x="762000" y="2286000"/>
            <a:ext cx="7848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ru-RU" sz="50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50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5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Ткачество</a:t>
            </a:r>
          </a:p>
          <a:p>
            <a:pPr algn="ctr">
              <a:defRPr/>
            </a:pPr>
            <a:endParaRPr lang="ru-RU" sz="5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5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Тканые </a:t>
            </a:r>
            <a:r>
              <a:rPr lang="ru-RU" sz="5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пояса-</a:t>
            </a:r>
          </a:p>
          <a:p>
            <a:pPr algn="ctr">
              <a:defRPr/>
            </a:pPr>
            <a:r>
              <a:rPr lang="ru-RU" sz="5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были </a:t>
            </a:r>
            <a:r>
              <a:rPr lang="ru-RU" sz="5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небылицы</a:t>
            </a:r>
          </a:p>
        </p:txBody>
      </p:sp>
      <p:sp>
        <p:nvSpPr>
          <p:cNvPr id="91153" name="Rectangle 17"/>
          <p:cNvSpPr>
            <a:spLocks noChangeArrowheads="1"/>
          </p:cNvSpPr>
          <p:nvPr/>
        </p:nvSpPr>
        <p:spPr bwMode="auto">
          <a:xfrm>
            <a:off x="1219200" y="4648200"/>
            <a:ext cx="6324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ru-RU" sz="2400" dirty="0">
              <a:solidFill>
                <a:srgbClr val="000066"/>
              </a:solidFill>
            </a:endParaRPr>
          </a:p>
          <a:p>
            <a:pPr algn="ctr">
              <a:defRPr/>
            </a:pPr>
            <a:endParaRPr lang="ru-RU" sz="2400" dirty="0"/>
          </a:p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Автор: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учитель технологии,</a:t>
            </a:r>
          </a:p>
          <a:p>
            <a:pPr algn="ctr"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Солдатова Е.В.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пояс</a:t>
            </a:r>
            <a:endParaRPr lang="ru-RU" b="1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305800" cy="990600"/>
          </a:xfrm>
        </p:spPr>
        <p:txBody>
          <a:bodyPr/>
          <a:lstStyle/>
          <a:p>
            <a:pPr marL="0" indent="44291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Пояс</a:t>
            </a:r>
            <a:r>
              <a:rPr lang="ru-RU" sz="2800" dirty="0" smtClean="0"/>
              <a:t> – это полоска ткани, кожи, шнур различной ширины и длины. </a:t>
            </a:r>
          </a:p>
        </p:txBody>
      </p:sp>
      <p:pic>
        <p:nvPicPr>
          <p:cNvPr id="19460" name="Рисунок 4" descr="skazka_35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2514600"/>
            <a:ext cx="22733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7" descr="skazka_27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00800" y="2514600"/>
            <a:ext cx="2133600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8" descr="skazka_5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2800" y="2438400"/>
            <a:ext cx="2209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8" descr="1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62800" y="304800"/>
            <a:ext cx="11461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10"/>
          <p:cNvSpPr>
            <a:spLocks noChangeArrowheads="1"/>
          </p:cNvSpPr>
          <p:nvPr/>
        </p:nvSpPr>
        <p:spPr bwMode="auto">
          <a:xfrm>
            <a:off x="5105400" y="1219200"/>
            <a:ext cx="36576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dirty="0"/>
              <a:t>    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Важную роль в комплекте одежды играл пояс. </a:t>
            </a:r>
          </a:p>
          <a:p>
            <a:pPr>
              <a:defRPr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Его носили мужчины и женщины. 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пояс</a:t>
            </a:r>
            <a:endParaRPr lang="ru-RU" b="1" dirty="0"/>
          </a:p>
        </p:txBody>
      </p:sp>
      <p:pic>
        <p:nvPicPr>
          <p:cNvPr id="10" name="Рисунок 9" descr="P104067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867400" y="3733800"/>
            <a:ext cx="1905000" cy="2540000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  <a:effectLst/>
        </p:spPr>
      </p:pic>
      <p:pic>
        <p:nvPicPr>
          <p:cNvPr id="11" name="Рисунок 10" descr="P109099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743200" y="1524000"/>
            <a:ext cx="2065867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430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57200" y="1524000"/>
            <a:ext cx="2133600" cy="452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пояс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66800"/>
            <a:ext cx="8153400" cy="2971800"/>
          </a:xfrm>
        </p:spPr>
        <p:txBody>
          <a:bodyPr/>
          <a:lstStyle/>
          <a:p>
            <a:pPr marL="0" indent="360363" eaLnBrk="1" hangingPunct="1">
              <a:buFont typeface="Wingdings 2" pitchFamily="18" charset="2"/>
              <a:buNone/>
              <a:defRPr/>
            </a:pPr>
            <a:r>
              <a:rPr lang="ru-RU" dirty="0" smtClean="0"/>
              <a:t> </a:t>
            </a:r>
            <a:r>
              <a:rPr lang="ru-RU" sz="2800" dirty="0" smtClean="0"/>
              <a:t>Постепенно пояс стал шире и превратился в полотно. </a:t>
            </a:r>
          </a:p>
          <a:p>
            <a:pPr marL="0" indent="360363" eaLnBrk="1" hangingPunct="1">
              <a:buFont typeface="Wingdings 2" pitchFamily="18" charset="2"/>
              <a:buNone/>
              <a:defRPr/>
            </a:pPr>
            <a:r>
              <a:rPr lang="ru-RU" sz="2800" dirty="0" smtClean="0"/>
              <a:t>Простейшая форма полотна — это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полотенце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0" indent="360363" eaLnBrk="1" hangingPunct="1">
              <a:buFont typeface="Wingdings 2" pitchFamily="18" charset="2"/>
              <a:buNone/>
              <a:defRPr/>
            </a:pPr>
            <a:endParaRPr lang="ru-RU" sz="2800" dirty="0" smtClean="0"/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4" name="Рисунок 3" descr="IMG_428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05000" y="2743200"/>
            <a:ext cx="5372100" cy="358140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Называли пояс по-разному: </a:t>
            </a:r>
            <a:endParaRPr lang="ru-RU" b="1" dirty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798637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i="1" smtClean="0"/>
              <a:t>голунец, надживотник, словесной, именной, опояска, столбунец, плетешок, суконник, кушак, покрома, черес, сетка.</a:t>
            </a:r>
            <a:endParaRPr lang="ru-RU" smtClean="0"/>
          </a:p>
        </p:txBody>
      </p:sp>
      <p:pic>
        <p:nvPicPr>
          <p:cNvPr id="22532" name="Рисунок 3" descr="P104067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3429000"/>
            <a:ext cx="3235325" cy="29718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2533" name="Рисунок 4" descr="P104067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9200" y="3429000"/>
            <a:ext cx="3124200" cy="29718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2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01000" cy="911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Практическая работа</a:t>
            </a:r>
            <a:endParaRPr lang="ru-RU" b="1" dirty="0"/>
          </a:p>
        </p:txBody>
      </p:sp>
      <p:pic>
        <p:nvPicPr>
          <p:cNvPr id="15" name="Рисунок 14" descr="P106017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28600" y="1371600"/>
            <a:ext cx="40386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P104068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495800" y="1143000"/>
            <a:ext cx="4357254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катя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495800" y="4114800"/>
            <a:ext cx="4211129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Цель урока:</a:t>
            </a:r>
            <a:endParaRPr lang="ru-RU" b="1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развитие художественных и творческих способностей,</a:t>
            </a:r>
          </a:p>
          <a:p>
            <a:pPr eaLnBrk="1" hangingPunct="1"/>
            <a:r>
              <a:rPr lang="ru-RU" smtClean="0"/>
              <a:t> расширение мировоззрения учащихся,</a:t>
            </a:r>
          </a:p>
          <a:p>
            <a:pPr eaLnBrk="1" hangingPunct="1"/>
            <a:r>
              <a:rPr lang="ru-RU" smtClean="0"/>
              <a:t> развитие  эстетического вкуса и восприятия. </a:t>
            </a:r>
          </a:p>
          <a:p>
            <a:pPr eaLnBrk="1" hangingPunct="1"/>
            <a:endParaRPr lang="ru-RU" smtClean="0"/>
          </a:p>
        </p:txBody>
      </p:sp>
      <p:pic>
        <p:nvPicPr>
          <p:cNvPr id="11269" name="Picture 5" descr="C:\Users\Катя\Downloads\P_20150224_1439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3886200"/>
            <a:ext cx="4648200" cy="2614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Задачи урока:</a:t>
            </a:r>
            <a:endParaRPr lang="ru-RU" b="1" dirty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Познакомимся с плетением и ткачеством.</a:t>
            </a:r>
          </a:p>
          <a:p>
            <a:pPr eaLnBrk="1" hangingPunct="1"/>
            <a:r>
              <a:rPr lang="ru-RU" smtClean="0"/>
              <a:t>Познакомимся с традициями, связанными с поясом.</a:t>
            </a:r>
          </a:p>
          <a:p>
            <a:pPr eaLnBrk="1" hangingPunct="1"/>
            <a:r>
              <a:rPr lang="ru-RU" smtClean="0"/>
              <a:t>Узнаем, как  изготавливать тканые пояса. </a:t>
            </a:r>
          </a:p>
          <a:p>
            <a:pPr eaLnBrk="1" hangingPunct="1"/>
            <a:endParaRPr lang="ru-RU" smtClean="0"/>
          </a:p>
        </p:txBody>
      </p:sp>
      <p:pic>
        <p:nvPicPr>
          <p:cNvPr id="12292" name="Рисунок 7" descr="поясок копия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0200" y="3657600"/>
            <a:ext cx="601980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Плетение </a:t>
            </a:r>
            <a:endParaRPr lang="ru-RU" b="1" dirty="0"/>
          </a:p>
        </p:txBody>
      </p:sp>
      <p:pic>
        <p:nvPicPr>
          <p:cNvPr id="6" name="Содержимое 5" descr="6566595_9ae0006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87463" y="1554163"/>
            <a:ext cx="6721475" cy="4525962"/>
          </a:xfrm>
          <a:ln w="3810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6" name="Рисунок 6" descr="wpaab23786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7997543">
            <a:off x="6324600" y="304800"/>
            <a:ext cx="1076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001000" cy="758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Плетение </a:t>
            </a:r>
            <a:r>
              <a:rPr lang="ru-RU" b="1" dirty="0"/>
              <a:t>и ткачество</a:t>
            </a:r>
          </a:p>
        </p:txBody>
      </p:sp>
      <p:pic>
        <p:nvPicPr>
          <p:cNvPr id="65544" name="Picture 8" descr="C:\Users\Катя\Desktop\2014\Россия1\IMG_52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1447800"/>
            <a:ext cx="3581400" cy="5105400"/>
          </a:xfrm>
          <a:effectLst>
            <a:softEdge rad="112500"/>
          </a:effectLst>
        </p:spPr>
      </p:pic>
      <p:pic>
        <p:nvPicPr>
          <p:cNvPr id="65545" name="Picture 9" descr="C:\Users\Катя\Desktop\2014\Россия\IMG_40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00600" y="3886200"/>
            <a:ext cx="3124200" cy="2725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4038600" y="1219200"/>
            <a:ext cx="5105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    </a:t>
            </a:r>
            <a:r>
              <a:rPr lang="ru-RU" sz="2700">
                <a:solidFill>
                  <a:srgbClr val="271D18"/>
                </a:solidFill>
                <a:latin typeface="Franklin Gothic Book" pitchFamily="34" charset="0"/>
                <a:cs typeface="Times New Roman" pitchFamily="18" charset="0"/>
              </a:rPr>
              <a:t>Используя «опыт» пауков человек стал переплетать  различные природные материалы.</a:t>
            </a:r>
          </a:p>
          <a:p>
            <a:pPr eaLnBrk="0" hangingPunct="0">
              <a:defRPr/>
            </a:pPr>
            <a:r>
              <a:rPr lang="ru-RU" sz="2700">
                <a:solidFill>
                  <a:srgbClr val="271D18"/>
                </a:solidFill>
                <a:latin typeface="Franklin Gothic Book" pitchFamily="34" charset="0"/>
                <a:cs typeface="Times New Roman" pitchFamily="18" charset="0"/>
              </a:rPr>
              <a:t>    Именно плетение считается прообразом </a:t>
            </a:r>
            <a:r>
              <a:rPr lang="ru-RU" sz="2700" b="1">
                <a:solidFill>
                  <a:srgbClr val="271D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cs typeface="Times New Roman" pitchFamily="18" charset="0"/>
              </a:rPr>
              <a:t>ткачества. </a:t>
            </a:r>
            <a:endParaRPr lang="ru-RU" sz="2700">
              <a:solidFill>
                <a:srgbClr val="271D1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Плетение и ткачество</a:t>
            </a:r>
            <a:endParaRPr lang="ru-RU" b="1" dirty="0"/>
          </a:p>
        </p:txBody>
      </p:sp>
      <p:pic>
        <p:nvPicPr>
          <p:cNvPr id="15363" name="Содержимое 3" descr="1268252586_9dc801bbc6a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800600" y="1219200"/>
            <a:ext cx="2994025" cy="2259013"/>
          </a:xfrm>
        </p:spPr>
      </p:pic>
      <p:pic>
        <p:nvPicPr>
          <p:cNvPr id="15364" name="Рисунок 4" descr="скачанные файлы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1524000"/>
            <a:ext cx="28098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5" descr="1268252867_72b9aff67b9f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9800" y="3733800"/>
            <a:ext cx="2819400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14400" y="5943600"/>
            <a:ext cx="20589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Дикие лебеди</a:t>
            </a:r>
          </a:p>
        </p:txBody>
      </p:sp>
      <p:pic>
        <p:nvPicPr>
          <p:cNvPr id="15367" name="Рисунок 8" descr="19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57600" y="3657600"/>
            <a:ext cx="17526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Крапива и лён</a:t>
            </a:r>
            <a:endParaRPr lang="ru-RU" b="1" dirty="0"/>
          </a:p>
        </p:txBody>
      </p:sp>
      <p:pic>
        <p:nvPicPr>
          <p:cNvPr id="16387" name="Picture 4" descr="Крапив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62000" y="1447800"/>
            <a:ext cx="3332163" cy="2498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8" name="Рисунок 6" descr="48c41b5426954c30e80e1b8024c84c5a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1447800"/>
            <a:ext cx="3486150" cy="2552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9" name="Picture 3" descr="C:\Users\Катя\Desktop\2014\Россия\IMG_436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71800" y="4343400"/>
            <a:ext cx="297180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01000" cy="835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Прядение и ткачество</a:t>
            </a:r>
            <a:endParaRPr lang="ru-RU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5715000" cy="2438400"/>
          </a:xfrm>
        </p:spPr>
        <p:txBody>
          <a:bodyPr/>
          <a:lstStyle/>
          <a:p>
            <a:pPr marL="0" indent="360363">
              <a:buFont typeface="Wingdings 2" pitchFamily="18" charset="2"/>
              <a:buNone/>
            </a:pPr>
            <a:r>
              <a:rPr lang="ru-RU" sz="2800" smtClean="0"/>
              <a:t>Ткачеством и прядением на Руси занимались женщины, приступая осенью, когда с полей уже убрали урожай и, стараясь закончить к весне.</a:t>
            </a:r>
          </a:p>
        </p:txBody>
      </p:sp>
      <p:pic>
        <p:nvPicPr>
          <p:cNvPr id="66565" name="Picture 5" descr="C:\Users\Катя\Desktop\2014\Россия1\IMG_52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4038600"/>
            <a:ext cx="1992313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6567" name="Picture 7" descr="C:\Users\Катя\Desktop\2014\декабрь и новый год 14-15\продолжение\P109098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9000" y="3962400"/>
            <a:ext cx="27432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400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53200" y="1752600"/>
            <a:ext cx="2209800" cy="331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ткачество</a:t>
            </a:r>
            <a:endParaRPr lang="ru-RU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1752600"/>
            <a:ext cx="4386262" cy="1447800"/>
          </a:xfrm>
        </p:spPr>
        <p:txBody>
          <a:bodyPr/>
          <a:lstStyle/>
          <a:p>
            <a:pPr marL="0" indent="1793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800" smtClean="0"/>
              <a:t>Умение ткать считалось одним из достоинств будущей невесты. </a:t>
            </a:r>
            <a:endParaRPr lang="ru-RU" sz="2600" smtClean="0"/>
          </a:p>
        </p:txBody>
      </p:sp>
      <p:pic>
        <p:nvPicPr>
          <p:cNvPr id="19461" name="Picture 5" descr="C:\Users\Катя\Desktop\2014\декабрь и новый год 14-15\продолжение\P109098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0" y="1143000"/>
            <a:ext cx="2819400" cy="211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2" name="Picture 6" descr="C:\Users\Катя\Desktop\2014\декабрь и новый год 14-15\продолжение\P109098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200" y="3352800"/>
            <a:ext cx="2681288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3" name="Picture 7" descr="C:\Users\Катя\Desktop\IMG_515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5800" y="3733800"/>
            <a:ext cx="3548063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945</TotalTime>
  <Words>201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Verdana</vt:lpstr>
      <vt:lpstr>Arial</vt:lpstr>
      <vt:lpstr>Franklin Gothic Medium</vt:lpstr>
      <vt:lpstr>Franklin Gothic Book</vt:lpstr>
      <vt:lpstr>Wingdings 2</vt:lpstr>
      <vt:lpstr>Times New Roman</vt:lpstr>
      <vt:lpstr>Трек</vt:lpstr>
      <vt:lpstr>Слайд 1</vt:lpstr>
      <vt:lpstr>Цель урока:</vt:lpstr>
      <vt:lpstr>Задачи урока:</vt:lpstr>
      <vt:lpstr>Плетение </vt:lpstr>
      <vt:lpstr>Плетение и ткачество</vt:lpstr>
      <vt:lpstr>Плетение и ткачество</vt:lpstr>
      <vt:lpstr>Крапива и лён</vt:lpstr>
      <vt:lpstr>Прядение и ткачество</vt:lpstr>
      <vt:lpstr>ткачество</vt:lpstr>
      <vt:lpstr>пояс</vt:lpstr>
      <vt:lpstr>пояс</vt:lpstr>
      <vt:lpstr>пояс</vt:lpstr>
      <vt:lpstr>Называли пояс по-разному: </vt:lpstr>
      <vt:lpstr>Практическая работа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revaz</dc:creator>
  <cp:lastModifiedBy>re</cp:lastModifiedBy>
  <cp:revision>61</cp:revision>
  <cp:lastPrinted>1601-01-01T00:00:00Z</cp:lastPrinted>
  <dcterms:created xsi:type="dcterms:W3CDTF">1601-01-01T00:00:00Z</dcterms:created>
  <dcterms:modified xsi:type="dcterms:W3CDTF">2015-04-09T20:51:21Z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