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8" r:id="rId2"/>
    <p:sldId id="332" r:id="rId3"/>
    <p:sldId id="331" r:id="rId4"/>
    <p:sldId id="311" r:id="rId5"/>
    <p:sldId id="333" r:id="rId6"/>
    <p:sldId id="317" r:id="rId7"/>
    <p:sldId id="318" r:id="rId8"/>
    <p:sldId id="329" r:id="rId9"/>
    <p:sldId id="337" r:id="rId10"/>
    <p:sldId id="323" r:id="rId11"/>
    <p:sldId id="335" r:id="rId12"/>
    <p:sldId id="334" r:id="rId13"/>
    <p:sldId id="328" r:id="rId14"/>
    <p:sldId id="336" r:id="rId15"/>
    <p:sldId id="310" r:id="rId16"/>
    <p:sldId id="326" r:id="rId17"/>
    <p:sldId id="327" r:id="rId18"/>
    <p:sldId id="312" r:id="rId19"/>
    <p:sldId id="313" r:id="rId20"/>
    <p:sldId id="324" r:id="rId21"/>
    <p:sldId id="314" r:id="rId22"/>
    <p:sldId id="316" r:id="rId23"/>
    <p:sldId id="319" r:id="rId24"/>
    <p:sldId id="330" r:id="rId25"/>
    <p:sldId id="325" r:id="rId26"/>
    <p:sldId id="32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99FF33"/>
    <a:srgbClr val="0066FF"/>
    <a:srgbClr val="009900"/>
    <a:srgbClr val="18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0"/>
  </p:normalViewPr>
  <p:slideViewPr>
    <p:cSldViewPr>
      <p:cViewPr varScale="1">
        <p:scale>
          <a:sx n="42" d="100"/>
          <a:sy n="42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1C185-F22E-45B0-B392-43A414913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7E3FA-50CE-4C97-AC44-A517A4AA9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5C66-78FA-49CD-97E0-5755E801E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F482-AA96-4753-9215-F4BEB928C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0050F-B216-4F92-B96F-F79DE5D9A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AA5B-D0E4-468B-8AB5-68045F228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EB97-BEE9-41AD-9E68-DDFD5C325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AA4C3-5037-4C5E-958B-BC8950545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8412E-2C3E-4BDB-865D-9403BBD90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C057C-8630-48DF-B079-A1437A938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B741175-A5FD-4316-91B7-6277AB127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ComWiz%20A0128\Desktop\&#1087;&#1077;&#1089;&#1085;&#1080;%20&#1074;&#1086;&#1077;&#1085;.%20&#1083;&#1077;&#1090;\2_&#1051;&#1077;&#1074;&#1080;&#1090;&#1072;&#1085;_&#1085;&#1072;&#1095;&#1072;&#1083;&#1086;_&#1074;&#1086;&#1081;&#1085;&#1099;.mp3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_%D0%BD%D0%BE%D1%8F%D0%B1%D1%80%D1%8F" TargetMode="External"/><Relationship Id="rId7" Type="http://schemas.openxmlformats.org/officeDocument/2006/relationships/hyperlink" Target="https://ru.wikipedia.org/wiki/%D0%9B%D0%B5%D0%BD%D0%B0_(%D1%80%D0%B5%D0%BA%D0%B0)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AF%D0%BA%D1%83%D1%82%D0%B8%D1%8F" TargetMode="External"/><Relationship Id="rId5" Type="http://schemas.openxmlformats.org/officeDocument/2006/relationships/hyperlink" Target="https://ru.wikipedia.org/wiki/%D0%AF%D0%BA%D1%83%D1%82%D1%81%D0%BA%D0%B8%D0%B5_%D1%81%D1%82%D1%80%D0%B5%D0%BB%D0%BA%D0%B8" TargetMode="External"/><Relationship Id="rId4" Type="http://schemas.openxmlformats.org/officeDocument/2006/relationships/hyperlink" Target="https://ru.wikipedia.org/wiki/1968_%D0%B3%D0%BE%D0%B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2%D0%B0%D1%80%D0%B0%D1%8F_%D0%A0%D1%83%D1%81%D1%81%D0%B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05_%D0%B3%D0%BE%D0%B4" TargetMode="External"/><Relationship Id="rId2" Type="http://schemas.openxmlformats.org/officeDocument/2006/relationships/hyperlink" Target="https://ru.wikipedia.org/wiki/5_%D0%BC%D0%B0%D1%8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s://ru.wikipedia.org/wiki/%D0%AF%D0%BA%D1%83%D1%82%D1%81%D0%BA%D0%B8%D0%B9_%D0%B0%D0%BA%D0%B0%D0%B4%D0%B5%D0%BC%D0%B8%D1%87%D0%B5%D1%81%D0%BA%D0%B8%D0%B9_%D0%B4%D1%80%D0%B0%D0%BC%D0%B0%D1%82%D0%B8%D1%87%D0%B5%D1%81%D0%BA%D0%B8%D0%B9_%D1%82%D0%B5%D0%B0%D1%82%D1%80_%D0%B8%D0%BC._%D0%9F._%D0%90._%D0%9E%D0%B9%D1%83%D0%BD%D1%81%D0%BA%D0%BE%D0%B3%D0%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_%D0%BC%D0%B0%D1%8F" TargetMode="External"/><Relationship Id="rId7" Type="http://schemas.openxmlformats.org/officeDocument/2006/relationships/hyperlink" Target="https://ru.wikipedia.org/wiki/%D0%A1%D0%B0%D1%80%D0%BA%D0%BE%D1%84%D0%B0%D0%B3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A3%D1%80%D0%B0%D1%81%D0%B0" TargetMode="External"/><Relationship Id="rId5" Type="http://schemas.openxmlformats.org/officeDocument/2006/relationships/hyperlink" Target="https://ru.wikipedia.org/wiki/%D0%97%D0%B0%D0%B4%D0%BD%D0%B5%D0%B5_%D0%9F%D0%BE%D0%BB%D0%B5" TargetMode="External"/><Relationship Id="rId4" Type="http://schemas.openxmlformats.org/officeDocument/2006/relationships/hyperlink" Target="https://ru.wikipedia.org/wiki/2000_%D0%B3%D0%BE%D0%B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m.joker.ykt.ru/2015/02/26/geroi-bitvy-na-ozere-ilmen.html?qf=5236808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qtoEW9VFpL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543800" cy="5334000"/>
          </a:xfrm>
          <a:prstGeom prst="rect">
            <a:avLst/>
          </a:prstGeom>
          <a:noFill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12763" y="5181600"/>
            <a:ext cx="8631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chemeClr val="hlink"/>
                </a:solidFill>
                <a:latin typeface="Arial Black" pitchFamily="34" charset="0"/>
              </a:rPr>
              <a:t>Священный Ильмень</a:t>
            </a:r>
            <a:r>
              <a:rPr lang="ru-RU" sz="540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effectLst/>
                <a:latin typeface="Times New Roman" pitchFamily="18" charset="0"/>
              </a:rPr>
              <a:t>     К пяти часам утра 23 февраля в трех-четырех километрах был замечен берег. Пройдя километра полтора, 1-й, а за ним и 2-й батальоны 19-й бригады развернулись в боевой порядок. В это время подошли аэросани, буксируя за собой артиллерию. Перед батальонами – высокий обрывистый берег. В 200-300 метрах от него находилась оккупированная немцами деревня Ретле, ее атаковал 2-й батальон. Забравшись на берег, утопая в глубоком снегу, под прикрытием темноты бойцы с криком "ура" ворвались в деревню. Завязался короткий, но ожесточенный бой, перешедший в рукопашную. Посланцы Якутии дрались геройски. Немцы не выдержали натиска, отступили в соседнюю деревню Буреги, потеряв значительную часть своего гарнизона. Во второй половине дня 2-й и часть 3-го батальона овладели соседними деревнями Горки и Конечек. Противник силою до двух рот перешел в контратаку из района Буреги – Солобско, но был отброшен. Однако закрепить достигнутые успехи и развить дальнейшее наступление нашим войскам было невозможно, поскольку остальные батальоны (1-й и 3-й) были прижаты ко льду и кромке берега авиацией и пулеметным огнем. Кроме того, противник располагал огромным преимуществом как в людях, так и в технике.Полностью им задачу выполнить не удалось. Враг находился на высоком ильменском берегу, а якутским стрелкам пришлось наступать по ровному льду Ильменя. Укрыться было негде. Бригада попала под сильный обстрел с воздуха. Укрыться людям было негде. В течение всего дня в воздухе постоянно находились от 25 до 32 бомбардировщиков, ими сброшено свыше 10 тысяч авиабомб разных калибров.Многих тогда отважных воинов поглотил Ильмень.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914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  <a:latin typeface="Arial" charset="0"/>
              </a:rPr>
              <a:t>Аэросани времен ВОВ</a:t>
            </a:r>
          </a:p>
        </p:txBody>
      </p:sp>
      <p:pic>
        <p:nvPicPr>
          <p:cNvPr id="99331" name="Picture 3" descr="YEV7nLLP8D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81000"/>
            <a:ext cx="8305800" cy="483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effectLst/>
              </a:rPr>
              <a:t>     Поэт Васильев Сергей Степанович – Борогонский уже после войны написал поэму "Священный Ильмень", посвященную погибшим в озере солдатам: </a:t>
            </a:r>
            <a:br>
              <a:rPr lang="ru-RU" sz="1800" b="1" smtClean="0">
                <a:effectLst/>
              </a:rPr>
            </a:br>
            <a:r>
              <a:rPr lang="ru-RU" sz="1800" b="1" smtClean="0">
                <a:effectLst/>
              </a:rPr>
              <a:t/>
            </a:r>
            <a:br>
              <a:rPr lang="ru-RU" sz="1800" b="1" smtClean="0">
                <a:effectLst/>
              </a:rPr>
            </a:br>
            <a:endParaRPr lang="ru-RU" sz="1800" b="1" smtClean="0">
              <a:effectLst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>
                <a:effectLst/>
              </a:rPr>
              <a:t>Старый Ильмень,</a:t>
            </a:r>
            <a:br>
              <a:rPr lang="ru-RU" sz="1800" b="1" i="1" smtClean="0">
                <a:effectLst/>
              </a:rPr>
            </a:br>
            <a:r>
              <a:rPr lang="ru-RU" sz="1800" b="1" i="1" smtClean="0">
                <a:effectLst/>
              </a:rPr>
              <a:t>Ты помнишь их -</a:t>
            </a:r>
            <a:br>
              <a:rPr lang="ru-RU" sz="1800" b="1" i="1" smtClean="0">
                <a:effectLst/>
              </a:rPr>
            </a:br>
            <a:r>
              <a:rPr lang="ru-RU" sz="1800" b="1" i="1" smtClean="0">
                <a:effectLst/>
              </a:rPr>
              <a:t>Огневых,</a:t>
            </a:r>
            <a:br>
              <a:rPr lang="ru-RU" sz="1800" b="1" i="1" smtClean="0">
                <a:effectLst/>
              </a:rPr>
            </a:br>
            <a:r>
              <a:rPr lang="ru-RU" sz="1800" b="1" i="1" smtClean="0">
                <a:effectLst/>
              </a:rPr>
              <a:t>Молодых,</a:t>
            </a:r>
            <a:br>
              <a:rPr lang="ru-RU" sz="1800" b="1" i="1" smtClean="0">
                <a:effectLst/>
              </a:rPr>
            </a:br>
            <a:r>
              <a:rPr lang="ru-RU" sz="1800" b="1" i="1" smtClean="0">
                <a:effectLst/>
              </a:rPr>
              <a:t>Живых.</a:t>
            </a:r>
            <a:br>
              <a:rPr lang="ru-RU" sz="1800" b="1" i="1" smtClean="0">
                <a:effectLst/>
              </a:rPr>
            </a:br>
            <a:endParaRPr lang="ru-RU" sz="1800" b="1" i="1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effectLst/>
              </a:rPr>
              <a:t>Поэма-баллада «Священный Ильмень» С. Васильева удостоена республиканской премии имени П.А. Ойунского.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029200"/>
            <a:ext cx="8229600" cy="1143000"/>
          </a:xfrm>
          <a:noFill/>
          <a:ln/>
        </p:spPr>
        <p:txBody>
          <a:bodyPr/>
          <a:lstStyle/>
          <a:p>
            <a:r>
              <a:rPr lang="ru-RU" sz="4000" smtClean="0">
                <a:effectLst/>
              </a:rPr>
              <a:t>Озеро Ильмень, где пали воины-якутяне </a:t>
            </a:r>
          </a:p>
        </p:txBody>
      </p:sp>
      <p:pic>
        <p:nvPicPr>
          <p:cNvPr id="77829" name="Picture 5" descr="ilm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0"/>
            <a:ext cx="6934200" cy="460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848600" cy="1020762"/>
          </a:xfrm>
          <a:noFill/>
          <a:ln/>
        </p:spPr>
        <p:txBody>
          <a:bodyPr/>
          <a:lstStyle/>
          <a:p>
            <a:r>
              <a:rPr lang="ru-RU" sz="1800" b="1" smtClean="0">
                <a:effectLst/>
              </a:rPr>
              <a:t>В 1968 году ученый издал книгу «Якутяне в боях на озере Ильмень» на двух языках, благодаря которой якутский народ узнал о трагической гибели нескольких сотен своих сыновей на древнерусской земле.</a:t>
            </a:r>
            <a:r>
              <a:rPr lang="ru-RU" sz="4000" smtClean="0">
                <a:effectLst/>
              </a:rPr>
              <a:t> </a:t>
            </a:r>
          </a:p>
        </p:txBody>
      </p:sp>
      <p:pic>
        <p:nvPicPr>
          <p:cNvPr id="100357" name="Picture 5" descr="Облож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447800"/>
            <a:ext cx="3643313" cy="5029200"/>
          </a:xfrm>
          <a:prstGeom prst="rect">
            <a:avLst/>
          </a:prstGeom>
          <a:noFill/>
        </p:spPr>
      </p:pic>
      <p:pic>
        <p:nvPicPr>
          <p:cNvPr id="100359" name="Picture 7" descr="4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1524000"/>
            <a:ext cx="314642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_Левитан_начало_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228600"/>
            <a:ext cx="6858000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71600" y="5181600"/>
            <a:ext cx="6629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Представитель Якутской АССР Д.Д. Петров на месте боя совместно с председателем</a:t>
            </a:r>
          </a:p>
          <a:p>
            <a:r>
              <a:rPr lang="ru-RU">
                <a:solidFill>
                  <a:schemeClr val="hlink"/>
                </a:solidFill>
              </a:rPr>
              <a:t>Старорусского райисполкома Богдановым выбирают место для установки обелиска погибшим</a:t>
            </a:r>
          </a:p>
          <a:p>
            <a:r>
              <a:rPr lang="ru-RU">
                <a:solidFill>
                  <a:schemeClr val="hlink"/>
                </a:solidFill>
              </a:rPr>
              <a:t>воинам-якутянам. 1967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69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0"/>
            <a:ext cx="8012113" cy="5321300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029200"/>
            <a:ext cx="8229600" cy="14478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chemeClr val="hlink"/>
                </a:solidFill>
                <a:effectLst/>
                <a:hlinkClick r:id="rId3" tooltip="20 ноября"/>
              </a:rPr>
              <a:t>20 ноября</a:t>
            </a:r>
            <a:r>
              <a:rPr lang="ru-RU" sz="1600" b="1" smtClean="0">
                <a:solidFill>
                  <a:schemeClr val="hlink"/>
                </a:solidFill>
                <a:effectLst/>
              </a:rPr>
              <a:t> </a:t>
            </a:r>
            <a:r>
              <a:rPr lang="ru-RU" sz="1600" b="1" smtClean="0">
                <a:solidFill>
                  <a:schemeClr val="hlink"/>
                </a:solidFill>
                <a:effectLst/>
                <a:hlinkClick r:id="rId4" tooltip="1968 год"/>
              </a:rPr>
              <a:t>1968 года</a:t>
            </a:r>
            <a:r>
              <a:rPr lang="ru-RU" sz="1600" b="1" smtClean="0">
                <a:solidFill>
                  <a:schemeClr val="hlink"/>
                </a:solidFill>
                <a:effectLst/>
              </a:rPr>
              <a:t> у дороги от озера Ильмень до деревни был установлен обелиск в честь </a:t>
            </a:r>
            <a:r>
              <a:rPr lang="ru-RU" sz="1600" b="1" smtClean="0">
                <a:solidFill>
                  <a:schemeClr val="hlink"/>
                </a:solidFill>
                <a:effectLst/>
                <a:hlinkClick r:id="rId5" tooltip="Якутские стрелки"/>
              </a:rPr>
              <a:t>Якутских стрелков</a:t>
            </a:r>
            <a:r>
              <a:rPr lang="ru-RU" sz="1600" b="1" smtClean="0">
                <a:solidFill>
                  <a:schemeClr val="hlink"/>
                </a:solidFill>
                <a:effectLst/>
              </a:rPr>
              <a:t>, погибших в Приильменье. На памятнике надпись: «Вечная слава воинам-якутянам, погибшим в боях за освобождение Старорусского района от немецко-фашистских захватчиков в 1943 году». В день открытия памятника члены делегации </a:t>
            </a:r>
            <a:r>
              <a:rPr lang="ru-RU" sz="1600" b="1" smtClean="0">
                <a:solidFill>
                  <a:schemeClr val="hlink"/>
                </a:solidFill>
                <a:effectLst/>
                <a:hlinkClick r:id="rId6" tooltip="Якутия"/>
              </a:rPr>
              <a:t>Якутии</a:t>
            </a:r>
            <a:r>
              <a:rPr lang="ru-RU" sz="1600" b="1" smtClean="0">
                <a:solidFill>
                  <a:schemeClr val="hlink"/>
                </a:solidFill>
                <a:effectLst/>
              </a:rPr>
              <a:t> высыпали на фундамент горсть земли и вылили </a:t>
            </a:r>
            <a:r>
              <a:rPr lang="ru-RU" sz="1600" b="1" smtClean="0">
                <a:solidFill>
                  <a:schemeClr val="hlink"/>
                </a:solidFill>
                <a:effectLst/>
                <a:hlinkClick r:id="rId7" tooltip="Лена (река)"/>
              </a:rPr>
              <a:t>ленскую</a:t>
            </a:r>
            <a:r>
              <a:rPr lang="ru-RU" sz="1600" b="1" smtClean="0">
                <a:solidFill>
                  <a:schemeClr val="hlink"/>
                </a:solidFill>
                <a:effectLst/>
              </a:rPr>
              <a:t> воду в Ильмень.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chemeClr val="hlink"/>
                </a:solidFill>
                <a:effectLst/>
              </a:rPr>
              <a:t/>
            </a:r>
            <a:br>
              <a:rPr lang="ru-RU" sz="1600" b="1" smtClean="0">
                <a:solidFill>
                  <a:schemeClr val="hlink"/>
                </a:solidFill>
                <a:effectLst/>
              </a:rPr>
            </a:br>
            <a:endParaRPr lang="ru-RU" sz="1600" b="1" smtClean="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3200400" cy="4495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Братская могила в д. Буреги. В эту могилу перенесены останки погибших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   воинов, освободивших от немецких захватчиков д. Ретле 23 февраля 1943 г.</a:t>
            </a:r>
          </a:p>
        </p:txBody>
      </p:sp>
      <p:pic>
        <p:nvPicPr>
          <p:cNvPr id="76805" name="Picture 5" descr="640px-Buregi_memori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457200"/>
            <a:ext cx="4610100" cy="614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h_02a94d95de7e11241a5dad255e34d1f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81000"/>
            <a:ext cx="7620000" cy="542925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91200"/>
            <a:ext cx="8229600" cy="7620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chemeClr val="hlink"/>
                </a:solidFill>
                <a:effectLst/>
              </a:rPr>
              <a:t>В память об отдельной 19-й бригаде одна из улиц </a:t>
            </a:r>
            <a:r>
              <a:rPr lang="ru-RU" sz="2000" smtClean="0">
                <a:solidFill>
                  <a:schemeClr val="hlink"/>
                </a:solidFill>
                <a:effectLst/>
                <a:hlinkClick r:id="rId3" tooltip="Старая Русса"/>
              </a:rPr>
              <a:t>Старой Руссы</a:t>
            </a:r>
            <a:r>
              <a:rPr lang="ru-RU" sz="2000" smtClean="0">
                <a:solidFill>
                  <a:schemeClr val="hlink"/>
                </a:solidFill>
                <a:effectLst/>
              </a:rPr>
              <a:t> стала называться улицей Якутских стрелков.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2667000" cy="56388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chemeClr val="hlink"/>
                </a:solidFill>
                <a:effectLst/>
                <a:hlinkClick r:id="rId2" tooltip="5 мая"/>
              </a:rPr>
              <a:t>5 мая</a:t>
            </a:r>
            <a:r>
              <a:rPr lang="ru-RU" sz="1800" b="1" smtClean="0">
                <a:solidFill>
                  <a:schemeClr val="hlink"/>
                </a:solidFill>
                <a:effectLst/>
              </a:rPr>
              <a:t> </a:t>
            </a:r>
            <a:r>
              <a:rPr lang="ru-RU" sz="1800" b="1" smtClean="0">
                <a:solidFill>
                  <a:schemeClr val="hlink"/>
                </a:solidFill>
                <a:effectLst/>
                <a:hlinkClick r:id="rId3" tooltip="2005 год"/>
              </a:rPr>
              <a:t>2005 года</a:t>
            </a:r>
            <a:r>
              <a:rPr lang="ru-RU" sz="1800" b="1" smtClean="0">
                <a:solidFill>
                  <a:schemeClr val="hlink"/>
                </a:solidFill>
                <a:effectLst/>
              </a:rPr>
              <a:t> в </a:t>
            </a:r>
            <a:r>
              <a:rPr lang="ru-RU" sz="1800" b="1" smtClean="0">
                <a:solidFill>
                  <a:schemeClr val="hlink"/>
                </a:solidFill>
                <a:effectLst/>
                <a:hlinkClick r:id="rId4" tooltip="Якутский академический драматический театр им. П. А. Ойунского"/>
              </a:rPr>
              <a:t>Саха академическом театре им П. А. Ойунского</a:t>
            </a:r>
            <a:r>
              <a:rPr lang="ru-RU" sz="1800" b="1" smtClean="0">
                <a:solidFill>
                  <a:schemeClr val="hlink"/>
                </a:solidFill>
                <a:effectLst/>
              </a:rPr>
              <a:t> произошла презентация фильма «Журавли над Ильменем» (производство «Сахафильм», режиссёр Н. Аржаков), посвященного подвигу воинов-якутян </a:t>
            </a:r>
          </a:p>
        </p:txBody>
      </p:sp>
      <p:pic>
        <p:nvPicPr>
          <p:cNvPr id="62469" name="Picture 5" descr="8e67b10f05937519050cb969b4c034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381000"/>
            <a:ext cx="5246688" cy="524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smtClean="0">
                <a:effectLst/>
              </a:rPr>
              <a:t>Вспомним всех поимённо, </a:t>
            </a:r>
          </a:p>
          <a:p>
            <a:pPr algn="ctr">
              <a:buFont typeface="Wingdings" pitchFamily="2" charset="2"/>
              <a:buNone/>
            </a:pPr>
            <a:r>
              <a:rPr lang="ru-RU" b="1" smtClean="0">
                <a:effectLst/>
              </a:rPr>
              <a:t>горем вспомним своим, </a:t>
            </a:r>
          </a:p>
          <a:p>
            <a:pPr algn="ctr">
              <a:buFont typeface="Wingdings" pitchFamily="2" charset="2"/>
              <a:buNone/>
            </a:pPr>
            <a:r>
              <a:rPr lang="ru-RU" b="1" smtClean="0">
                <a:effectLst/>
              </a:rPr>
              <a:t>это надо не мёртвым,</a:t>
            </a:r>
          </a:p>
          <a:p>
            <a:pPr algn="ctr">
              <a:buFont typeface="Wingdings" pitchFamily="2" charset="2"/>
              <a:buNone/>
            </a:pPr>
            <a:r>
              <a:rPr lang="ru-RU" b="1" smtClean="0">
                <a:effectLst/>
              </a:rPr>
              <a:t>это надо - живым!</a:t>
            </a:r>
          </a:p>
          <a:p>
            <a:pPr algn="r">
              <a:buFont typeface="Wingdings" pitchFamily="2" charset="2"/>
              <a:buNone/>
            </a:pPr>
            <a:r>
              <a:rPr lang="ru-RU" b="1" smtClean="0">
                <a:effectLst/>
              </a:rPr>
              <a:t>Р.Рождественский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 smtClean="0">
                <a:effectLst/>
              </a:rPr>
              <a:t>Кадры из фильма «Журавли над Ильменем»</a:t>
            </a:r>
          </a:p>
        </p:txBody>
      </p:sp>
      <p:pic>
        <p:nvPicPr>
          <p:cNvPr id="73732" name="Picture 4" descr="32949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828800"/>
            <a:ext cx="3048000" cy="2286000"/>
          </a:xfrm>
        </p:spPr>
      </p:pic>
      <p:pic>
        <p:nvPicPr>
          <p:cNvPr id="73733" name="Picture 5" descr="Якутск Главный режиссер кинокомпании &quot;Сахафильм&quot; Никита Аржаков отмечает 50-летний юбилей - БезФормата.Ru - Новос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4419600"/>
            <a:ext cx="2857500" cy="1905000"/>
          </a:xfrm>
          <a:prstGeom prst="rect">
            <a:avLst/>
          </a:prstGeom>
          <a:noFill/>
        </p:spPr>
      </p:pic>
      <p:pic>
        <p:nvPicPr>
          <p:cNvPr id="73734" name="Picture 6" descr="3294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2600" y="16002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 descr="image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0"/>
            <a:ext cx="5867400" cy="4718050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800600"/>
            <a:ext cx="8534400" cy="1752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>
                <a:effectLst/>
              </a:rPr>
              <a:t>      </a:t>
            </a:r>
            <a:r>
              <a:rPr lang="ru-RU" sz="1400" b="1" smtClean="0">
                <a:solidFill>
                  <a:schemeClr val="hlink"/>
                </a:solidFill>
                <a:effectLst/>
              </a:rPr>
              <a:t>В г. Якутске, на ул. Ильменская расположен сквер-мемориал «Журавли над ильменем». В сквере установлены каменные плиты в виде трех льдин, на которых перечислены имена погибших из 14 улусов и Якутска, и статуя солдата, которая раньше находилась в Музее Великой Отечественной войны. Сквер украшает композиция из семи журавлей у подножия которой из 211 камней выложен курган.. Именно столько воинов - якутян пало в тот день на озере Ильмень. Их было более семисот посланцев из далекой Якутии, составлявших основной костяк 19-й отдельной лыжной бригады.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9" name="Picture 13" descr="69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2743200"/>
            <a:ext cx="3886200" cy="2717800"/>
          </a:xfrm>
          <a:prstGeom prst="rect">
            <a:avLst/>
          </a:prstGeom>
          <a:noFill/>
        </p:spPr>
      </p:pic>
      <p:pic>
        <p:nvPicPr>
          <p:cNvPr id="65543" name="Picture 7" descr="DtE1TdenN4w"/>
          <p:cNvPicPr>
            <a:picLocks noChangeAspect="1" noChangeArrowheads="1"/>
          </p:cNvPicPr>
          <p:nvPr/>
        </p:nvPicPr>
        <p:blipFill>
          <a:blip r:embed="rId3" cstate="email">
            <a:lum contrast="-6000"/>
          </a:blip>
          <a:srcRect/>
          <a:stretch>
            <a:fillRect/>
          </a:stretch>
        </p:blipFill>
        <p:spPr bwMode="auto">
          <a:xfrm>
            <a:off x="4800600" y="2438400"/>
            <a:ext cx="3924300" cy="2617788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8077200" cy="609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chemeClr val="hlink"/>
                </a:solidFill>
                <a:effectLst/>
              </a:rPr>
              <a:t>     Каждый год якутяне выезжают в Новогродскую область почтить память земляков, погибиших в 1943 г.     Вот уже в течение 10 лет ежегодно проводится «Лыжный десант», посвященный памяти воинов-якутян, в деревне Устрека Старорусского района, в котором принимают участие студенты и учащиеся из Старой Руссы, Старорусского района и Якутии </a:t>
            </a:r>
          </a:p>
        </p:txBody>
      </p:sp>
      <p:pic>
        <p:nvPicPr>
          <p:cNvPr id="65545" name="Picture 9" descr="4KSgqXR61s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0"/>
            <a:ext cx="3848100" cy="2566988"/>
          </a:xfrm>
          <a:prstGeom prst="rect">
            <a:avLst/>
          </a:prstGeom>
          <a:noFill/>
        </p:spPr>
      </p:pic>
      <p:pic>
        <p:nvPicPr>
          <p:cNvPr id="65547" name="Picture 11" descr="NCDR_cqKFC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7" name="Picture 9" descr="Ураса на Ильмен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0"/>
            <a:ext cx="7620000" cy="5241925"/>
          </a:xfrm>
          <a:prstGeom prst="rect">
            <a:avLst/>
          </a:prstGeom>
          <a:noFill/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6800"/>
            <a:ext cx="8229600" cy="1143000"/>
          </a:xfrm>
          <a:noFill/>
          <a:ln/>
        </p:spPr>
        <p:txBody>
          <a:bodyPr/>
          <a:lstStyle/>
          <a:p>
            <a:r>
              <a:rPr lang="ru-RU" sz="1600" b="1" smtClean="0">
                <a:solidFill>
                  <a:schemeClr val="folHlink"/>
                </a:solidFill>
                <a:effectLst/>
                <a:hlinkClick r:id="rId3" tooltip="19 мая"/>
              </a:rPr>
              <a:t>19 мая</a:t>
            </a:r>
            <a:r>
              <a:rPr lang="ru-RU" sz="1600" b="1" smtClean="0">
                <a:solidFill>
                  <a:schemeClr val="folHlink"/>
                </a:solidFill>
                <a:effectLst/>
              </a:rPr>
              <a:t> </a:t>
            </a:r>
            <a:r>
              <a:rPr lang="ru-RU" sz="1600" b="1" smtClean="0">
                <a:solidFill>
                  <a:schemeClr val="folHlink"/>
                </a:solidFill>
                <a:effectLst/>
                <a:hlinkClick r:id="rId4" tooltip="2000 год"/>
              </a:rPr>
              <a:t>2000 года</a:t>
            </a:r>
            <a:r>
              <a:rPr lang="ru-RU" sz="1600" b="1" smtClean="0">
                <a:solidFill>
                  <a:schemeClr val="folHlink"/>
                </a:solidFill>
                <a:effectLst/>
              </a:rPr>
              <a:t> в деревне </a:t>
            </a:r>
            <a:r>
              <a:rPr lang="ru-RU" sz="1600" b="1" smtClean="0">
                <a:solidFill>
                  <a:schemeClr val="folHlink"/>
                </a:solidFill>
                <a:effectLst/>
                <a:hlinkClick r:id="rId5" tooltip="Заднее Поле"/>
              </a:rPr>
              <a:t>Заднее Поле</a:t>
            </a:r>
            <a:r>
              <a:rPr lang="ru-RU" sz="1600" b="1" smtClean="0">
                <a:solidFill>
                  <a:schemeClr val="folHlink"/>
                </a:solidFill>
                <a:effectLst/>
              </a:rPr>
              <a:t> состоялось открытие мемориала братского захоронения воинов-якутян, погибших при штурме озера зимой 1943 года. Автор проекта — Д. Саввинов. Нижняя часть памятника, выполненная из мрамора, символизирует расколотую льдину, по всему периметру которой располагается шесть 8-метровых стел, изображающих каркас северного жилища, которое якуты называют </a:t>
            </a:r>
            <a:r>
              <a:rPr lang="ru-RU" sz="1600" b="1" smtClean="0">
                <a:solidFill>
                  <a:schemeClr val="folHlink"/>
                </a:solidFill>
                <a:effectLst/>
                <a:hlinkClick r:id="rId6" tooltip="Ураса"/>
              </a:rPr>
              <a:t>ураса</a:t>
            </a:r>
            <a:r>
              <a:rPr lang="ru-RU" sz="1600" b="1" smtClean="0">
                <a:solidFill>
                  <a:schemeClr val="folHlink"/>
                </a:solidFill>
                <a:effectLst/>
              </a:rPr>
              <a:t>. Внутри сооружения находятся гранитные плиты, напоминающие </a:t>
            </a:r>
            <a:r>
              <a:rPr lang="ru-RU" sz="1600" b="1" smtClean="0">
                <a:solidFill>
                  <a:schemeClr val="folHlink"/>
                </a:solidFill>
                <a:effectLst/>
                <a:hlinkClick r:id="rId7" tooltip="Саркофаг"/>
              </a:rPr>
              <a:t>саркофаг</a:t>
            </a:r>
            <a:r>
              <a:rPr lang="ru-RU" sz="1600" b="1" smtClean="0">
                <a:solidFill>
                  <a:schemeClr val="folHlink"/>
                </a:solidFill>
                <a:effectLst/>
              </a:rPr>
              <a:t> (так ранее в Якутии хоронили умерших). Именно на этих плитах и высечены имена погибших — около 250 фамилий. Но предполагается, что погибло их намного больше.</a:t>
            </a:r>
            <a:endParaRPr lang="ru-RU" sz="4000" smtClean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dsc014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838200"/>
            <a:ext cx="748823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3200">
              <a:latin typeface="Arial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33350" y="1600200"/>
            <a:ext cx="901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>
                <a:hlinkClick r:id="rId2"/>
              </a:rPr>
              <a:t>http://m.joker.ykt.ru/2015/02/26/geroi-bitvy-na-ozere-ilmen.html?qf=5236808</a:t>
            </a:r>
            <a:r>
              <a:rPr lang="ru-RU"/>
              <a:t>            </a:t>
            </a:r>
          </a:p>
        </p:txBody>
      </p:sp>
      <p:pic>
        <p:nvPicPr>
          <p:cNvPr id="74761" name="Picture 9" descr="ilmen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3886200"/>
            <a:ext cx="2857500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>
                <a:effectLst/>
                <a:latin typeface="Times New Roman" pitchFamily="18" charset="0"/>
              </a:rPr>
              <a:t/>
            </a:r>
            <a:br>
              <a:rPr lang="ru-RU" sz="1400" smtClean="0">
                <a:effectLst/>
                <a:latin typeface="Times New Roman" pitchFamily="18" charset="0"/>
              </a:rPr>
            </a:br>
            <a:endParaRPr lang="ru-RU" sz="1400" smtClean="0"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smtClean="0"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smtClean="0">
              <a:effectLst/>
              <a:latin typeface="Times New Roman" pitchFamily="18" charset="0"/>
            </a:endParaRPr>
          </a:p>
        </p:txBody>
      </p:sp>
      <p:sp>
        <p:nvSpPr>
          <p:cNvPr id="70712" name="Rectangle 5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0"/>
            <a:ext cx="2514600" cy="68580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Старый Ильмень,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Ты помнишь их 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Огневых,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Молодых,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Живых!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Их ночной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 Боевой переход…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Как трещал под ногами лед…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Как коварно яснел небосвод,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Приближая зловещий восход…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И внезапно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Налет…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Бомбы…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Бомбы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Терзали лед!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И хлестал,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И сметал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Металл…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И стонал.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Клокотал,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 Ал 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От огня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И от крови ран,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Ты, мой Ильмень,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Седой ветеран…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Это был не восход 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Ад…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Ни вперед,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Ни назад!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Сжат,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Умирал,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Утопал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Брат…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А над Леной рыдал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effectLst/>
                <a:latin typeface="Times New Roman" pitchFamily="18" charset="0"/>
              </a:rPr>
              <a:t>Снегопад.</a:t>
            </a:r>
          </a:p>
        </p:txBody>
      </p:sp>
      <p:sp>
        <p:nvSpPr>
          <p:cNvPr id="70714" name="AutoShape 58" descr="yuri_ost: Наша античность - ТРОЯ (Глава 4. Седой исполин - продолжение)"/>
          <p:cNvSpPr>
            <a:spLocks noChangeAspect="1" noChangeArrowheads="1"/>
          </p:cNvSpPr>
          <p:nvPr/>
        </p:nvSpPr>
        <p:spPr bwMode="auto">
          <a:xfrm>
            <a:off x="1635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70716" name="Picture 60" descr="yuri_ost: Наша античность - ТРОЯ (Глава 4. Седой исполин - продолжение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304800"/>
            <a:ext cx="6011863" cy="4505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   Якутию и Старую Руссу разделяют огромные расстояния, и потому мало кто из якутян бывал на берегах озера Ильмень. Но в Якутске есть улица Ильменьская, а в Старой Руссе – улица Якутских стрелков. На вопрос, почему она так названа, ответит любой житель города.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1235547265_40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513" y="46038"/>
            <a:ext cx="3570287" cy="2678112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8229600" cy="4495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chemeClr val="hlink"/>
                </a:solidFill>
                <a:effectLst/>
              </a:rPr>
              <a:t>В суровые годы войны сыны Якутии проявили невиданное доселе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chemeClr val="hlink"/>
                </a:solidFill>
                <a:effectLst/>
              </a:rPr>
              <a:t>патриотическое чувство и как один поднялись на защиту Отечества.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chemeClr val="hlink"/>
                </a:solidFill>
                <a:effectLst/>
              </a:rPr>
              <a:t>Война явилась для Якутии, как и для всей страны, тяжелым и жестоким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chemeClr val="hlink"/>
                </a:solidFill>
                <a:effectLst/>
              </a:rPr>
              <a:t>испытанием. Она принесла ей немало жертв и лишений. Из призванных 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chemeClr val="hlink"/>
                </a:solidFill>
                <a:effectLst/>
              </a:rPr>
              <a:t>армию более 60 тысяч человек вернулась домой примерно только одна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chemeClr val="hlink"/>
                </a:solidFill>
                <a:effectLst/>
              </a:rPr>
              <a:t>треть, остальные – около 40 тысяч сынов Якутии − пали на полях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chemeClr val="hlink"/>
                </a:solidFill>
                <a:effectLst/>
              </a:rPr>
              <a:t>сражений Великой Отечественной войны. Иными словами, Якутия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chemeClr val="hlink"/>
                </a:solidFill>
                <a:effectLst/>
              </a:rPr>
              <a:t>потеряла в этой войне около 70 % призванных в армию своих лучших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chemeClr val="hlink"/>
                </a:solidFill>
                <a:effectLst/>
              </a:rPr>
              <a:t>людей. Тысячи человек получили ранения и увечья.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867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>
                <a:effectLst/>
              </a:rPr>
              <a:t>               </a:t>
            </a:r>
            <a:r>
              <a:rPr lang="ru-RU" sz="1800" b="1" smtClean="0">
                <a:effectLst/>
              </a:rPr>
              <a:t>Город Старая Русса находится между Москвой и Ленинградом, в годы Великой Отечественной войны он имел очень большое военно-стратегическое значение, фашисты с первых дней войны через этот город хотели прорваться к Москве с тыльной стороны, окружив Ленинград.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effectLst/>
              </a:rPr>
              <a:t>             С этой целью в результате усиленных бомбардировок 9 августа 1941 года немцы овладели Старой Руссой и с этого дня началась 950-дневная фашистская оккупация.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effectLst/>
              </a:rPr>
              <a:t>            Перед этим гитлеровцы с варварским упорством подвергали город жестоким бомбежкам. Т. К. Некрасов приводит несколько строчек из акта о фашистских зверствах, в котором говорится, что ":Люди погибали целыми семьями. Город был охвачен сплошным пожаром".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effectLst/>
              </a:rPr>
              <a:t>            Старая Русса в боях Великой Отечественной войны сыграла немаловажную роль. Сражения здесь происходили ужасные, поглотившие с той и другой стороны сотни тысяч человеческих жизней.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effectLst/>
              </a:rPr>
              <a:t>            Гитлеровцы Старую Руссу называли "маленьким Берлином". Ее расположение являлось для немецко-фашистских войск очень выгодным плацдармом для блокирования Ленинграда на его дальних подступах.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effectLst/>
              </a:rPr>
              <a:t>            За это время наши войска неоднократно пытались освободить город, но все эти усилия, не приносили успеха. Ценой больших потерь (здесь погибло около полумиллиона солдат и офицеров) Старая Русса была освобождена 18 февраля 1943 года.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>
                <a:effectLst/>
              </a:rPr>
              <a:t/>
            </a:r>
            <a:br>
              <a:rPr lang="ru-RU" sz="1400" b="1" smtClean="0">
                <a:effectLst/>
              </a:rPr>
            </a:br>
            <a:r>
              <a:rPr lang="ru-RU" sz="1400" b="1" smtClean="0">
                <a:effectLst/>
              </a:rPr>
              <a:t> </a:t>
            </a:r>
            <a:br>
              <a:rPr lang="ru-RU" sz="1400" b="1" smtClean="0">
                <a:effectLst/>
              </a:rPr>
            </a:br>
            <a:endParaRPr lang="ru-RU" sz="1400" b="1" i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848600" cy="41910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effectLst/>
              </a:rPr>
              <a:t>В 19-й отдельной лыжной бригаде, о которой здесь пойдет речь, было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effectLst/>
              </a:rPr>
              <a:t>1712 русских, 597 якутов, 253 украинца, 95 татар, 66 белорусов и около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effectLst/>
              </a:rPr>
              <a:t>200 человек других национальностей.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effectLst/>
              </a:rPr>
              <a:t>Это была по существу воинская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effectLst/>
              </a:rPr>
              <a:t>часть, сформированная в основном из посланцев Якутской республики.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kvIn9Aj5H-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0"/>
            <a:ext cx="7162800" cy="4799013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724400"/>
            <a:ext cx="8229600" cy="21336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hlink"/>
                </a:solidFill>
                <a:effectLst/>
              </a:rPr>
              <a:t>Бригада в течение нескольких месяцев готовила себя к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hlink"/>
                </a:solidFill>
                <a:effectLst/>
              </a:rPr>
              <a:t>предстоящим сражениям с немецко-фашистскими захватчиками. Правда, известные трудности возникали в связи с незнанием многими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hlink"/>
                </a:solidFill>
                <a:effectLst/>
              </a:rPr>
              <a:t>якутами русского языка. Но эти трудности постепенно преодолевались.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hlink"/>
                </a:solidFill>
                <a:effectLst/>
              </a:rPr>
              <a:t>Большинство якутов довольно быстро усвоило команды и военные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hlink"/>
                </a:solidFill>
                <a:effectLst/>
              </a:rPr>
              <a:t>термины. Часть наиболее грамотных юношей научилась за это время даже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hlink"/>
                </a:solidFill>
                <a:effectLst/>
              </a:rPr>
              <a:t>разговорной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noFill/>
          <a:ln/>
        </p:spPr>
        <p:txBody>
          <a:bodyPr/>
          <a:lstStyle/>
          <a:p>
            <a:r>
              <a:rPr lang="ru-RU" sz="1800" smtClean="0">
                <a:effectLst/>
              </a:rPr>
              <a:t>Следует отметить, что бойцам-якутам, которые проходили тогда</a:t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боевую подготовку на Урале, довелось испытать немало трудностей:</a:t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перемену климата, физические перегрузки во время батальонных и</a:t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бригадных учений, недостаточное питание.</a:t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Однако, несмотря на это, люди, никогда ранее не державшие в руках</a:t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винтовки, автомата и гранаты, в короткий срок изучили оружие, тактику</a:t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боя, способы и средства борьбы с врагом.</a:t>
            </a:r>
            <a:br>
              <a:rPr lang="ru-RU" sz="1800" smtClean="0">
                <a:effectLst/>
              </a:rPr>
            </a:br>
            <a:endParaRPr lang="ru-RU" sz="1800" smtClean="0">
              <a:effectLst/>
            </a:endParaRPr>
          </a:p>
        </p:txBody>
      </p:sp>
      <p:pic>
        <p:nvPicPr>
          <p:cNvPr id="78852" name="Picture 4" descr="32949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28800" y="2362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762000"/>
            <a:ext cx="2743200" cy="5059363"/>
          </a:xfrm>
          <a:noFill/>
          <a:ln/>
        </p:spPr>
        <p:txBody>
          <a:bodyPr/>
          <a:lstStyle/>
          <a:p>
            <a:r>
              <a:rPr lang="ru-RU" sz="1600" b="1" smtClean="0">
                <a:effectLst/>
                <a:latin typeface="Times New Roman" pitchFamily="18" charset="0"/>
              </a:rPr>
              <a:t>Воины-якутяне были в составе четырех лыжных бригад, которые намеревались наступать на Старую Руссу с севера через озеро Ильмень под покровом ночи. Однако прямо на льду бойцы-лыжники попали под бомбардировки врага, и там погибло много молодых ребят. </a:t>
            </a:r>
            <a:br>
              <a:rPr lang="ru-RU" sz="1600" b="1" smtClean="0">
                <a:effectLst/>
                <a:latin typeface="Times New Roman" pitchFamily="18" charset="0"/>
              </a:rPr>
            </a:br>
            <a:r>
              <a:rPr lang="ru-RU" sz="1600" b="1" smtClean="0">
                <a:effectLst/>
                <a:latin typeface="Times New Roman" pitchFamily="18" charset="0"/>
              </a:rPr>
              <a:t>               Якутские стрелки из 19-й отдельной бригады (12-й стрелковый корпус) 22 февраля 1943 г. выступили на восточный берег Ильменя. Они должны были пройти по озеру 30 километров, выйти на южный берег озера около деревни Ретле и перерезать шоссейную дорогу Старая Русса - Шимск.</a:t>
            </a:r>
          </a:p>
        </p:txBody>
      </p:sp>
      <p:pic>
        <p:nvPicPr>
          <p:cNvPr id="101381" name="Picture 5" descr="4774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04800"/>
            <a:ext cx="5948363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1044</Words>
  <Application>Microsoft Office PowerPoint</Application>
  <PresentationFormat>Экран (4:3)</PresentationFormat>
  <Paragraphs>93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Tahoma</vt:lpstr>
      <vt:lpstr>Arial</vt:lpstr>
      <vt:lpstr>Wingdings</vt:lpstr>
      <vt:lpstr>Calibri</vt:lpstr>
      <vt:lpstr>Times New Roman</vt:lpstr>
      <vt:lpstr>Arial Black</vt:lpstr>
      <vt:lpstr>Разрез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Следует отметить, что бойцам-якутам, которые проходили тогда боевую подготовку на Урале, довелось испытать немало трудностей: перемену климата, физические перегрузки во время батальонных и бригадных учений, недостаточное питание. Однако, несмотря на это, люди, никогда ранее не державшие в руках винтовки, автомата и гранаты, в короткий срок изучили оружие, тактику боя, способы и средства борьбы с врагом. </vt:lpstr>
      <vt:lpstr>Воины-якутяне были в составе четырех лыжных бригад, которые намеревались наступать на Старую Руссу с севера через озеро Ильмень под покровом ночи. Однако прямо на льду бойцы-лыжники попали под бомбардировки врага, и там погибло много молодых ребят.                 Якутские стрелки из 19-й отдельной бригады (12-й стрелковый корпус) 22 февраля 1943 г. выступили на восточный берег Ильменя. Они должны были пройти по озеру 30 километров, выйти на южный берег озера около деревни Ретле и перерезать шоссейную дорогу Старая Русса - Шимск.</vt:lpstr>
      <vt:lpstr>Слайд 10</vt:lpstr>
      <vt:lpstr>Слайд 11</vt:lpstr>
      <vt:lpstr>Слайд 12</vt:lpstr>
      <vt:lpstr>Озеро Ильмень, где пали воины-якутяне </vt:lpstr>
      <vt:lpstr>В 1968 году ученый издал книгу «Якутяне в боях на озере Ильмень» на двух языках, благодаря которой якутский народ узнал о трагической гибели нескольких сотен своих сыновей на древнерусской земле. </vt:lpstr>
      <vt:lpstr>Слайд 15</vt:lpstr>
      <vt:lpstr>Слайд 16</vt:lpstr>
      <vt:lpstr>Слайд 17</vt:lpstr>
      <vt:lpstr>Слайд 18</vt:lpstr>
      <vt:lpstr>Слайд 19</vt:lpstr>
      <vt:lpstr>Кадры из фильма «Журавли над Ильменем»</vt:lpstr>
      <vt:lpstr>Слайд 21</vt:lpstr>
      <vt:lpstr>Слайд 22</vt:lpstr>
      <vt:lpstr>19 мая 2000 года в деревне Заднее Поле состоялось открытие мемориала братского захоронения воинов-якутян, погибших при штурме озера зимой 1943 года. Автор проекта — Д. Саввинов. Нижняя часть памятника, выполненная из мрамора, символизирует расколотую льдину, по всему периметру которой располагается шесть 8-метровых стел, изображающих каркас северного жилища, которое якуты называют ураса. Внутри сооружения находятся гранитные плиты, напоминающие саркофаг (так ранее в Якутии хоронили умерших). Именно на этих плитах и высечены имена погибших — около 250 фамилий. Но предполагается, что погибло их намного больше.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revaz</dc:creator>
  <cp:lastModifiedBy>re</cp:lastModifiedBy>
  <cp:revision>32</cp:revision>
  <cp:lastPrinted>1601-01-01T00:00:00Z</cp:lastPrinted>
  <dcterms:created xsi:type="dcterms:W3CDTF">1601-01-01T00:00:00Z</dcterms:created>
  <dcterms:modified xsi:type="dcterms:W3CDTF">2015-04-08T02:26:58Z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