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75" r:id="rId3"/>
    <p:sldId id="276" r:id="rId4"/>
    <p:sldId id="282" r:id="rId5"/>
    <p:sldId id="283" r:id="rId6"/>
    <p:sldId id="274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10" autoAdjust="0"/>
  </p:normalViewPr>
  <p:slideViewPr>
    <p:cSldViewPr>
      <p:cViewPr varScale="1">
        <p:scale>
          <a:sx n="45" d="100"/>
          <a:sy n="45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4DD0A-AB4F-4C40-897D-44FD7A28A712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F1DB5-3BFB-483A-BEF8-127CADF91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FB9C4C-2301-46B1-BFA9-2F496B8F2645}" type="slidenum">
              <a:rPr lang="ru-RU"/>
              <a:pPr/>
              <a:t>2</a:t>
            </a:fld>
            <a:endParaRPr 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55650"/>
            <a:ext cx="4970463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4" y="4724018"/>
            <a:ext cx="5481215" cy="447002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202284-BE4F-4774-9409-863722001E2A}" type="slidenum">
              <a:rPr lang="ru-RU"/>
              <a:pPr/>
              <a:t>3</a:t>
            </a:fld>
            <a:endParaRPr lang="ru-R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55650"/>
            <a:ext cx="4970463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4" y="4724018"/>
            <a:ext cx="5481215" cy="447002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FB9C4C-2301-46B1-BFA9-2F496B8F2645}" type="slidenum">
              <a:rPr lang="ru-RU"/>
              <a:pPr/>
              <a:t>5</a:t>
            </a:fld>
            <a:endParaRPr 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55650"/>
            <a:ext cx="4970463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4" y="4724018"/>
            <a:ext cx="5481215" cy="447002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399871-9913-43E9-B80E-661453B372B5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0960" cy="11377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2560" cy="465169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1520" cy="465169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2560" cy="465169"/>
          </a:xfrm>
        </p:spPr>
        <p:txBody>
          <a:bodyPr/>
          <a:lstStyle>
            <a:lvl1pPr>
              <a:defRPr/>
            </a:lvl1pPr>
          </a:lstStyle>
          <a:p>
            <a:fld id="{22262880-B934-4994-9F68-EAE864AA1E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73.gif"/><Relationship Id="rId9" Type="http://schemas.openxmlformats.org/officeDocument/2006/relationships/image" Target="../media/image7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10" Type="http://schemas.openxmlformats.org/officeDocument/2006/relationships/image" Target="../media/image96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11" Type="http://schemas.openxmlformats.org/officeDocument/2006/relationships/image" Target="../media/image106.jpeg"/><Relationship Id="rId5" Type="http://schemas.openxmlformats.org/officeDocument/2006/relationships/image" Target="../media/image100.jpeg"/><Relationship Id="rId10" Type="http://schemas.openxmlformats.org/officeDocument/2006/relationships/image" Target="../media/image105.jpeg"/><Relationship Id="rId4" Type="http://schemas.openxmlformats.org/officeDocument/2006/relationships/image" Target="../media/image99.png"/><Relationship Id="rId9" Type="http://schemas.openxmlformats.org/officeDocument/2006/relationships/image" Target="../media/image10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oboi1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428604"/>
            <a:ext cx="664778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Вегетативное размножение растений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12" y="1142984"/>
            <a:ext cx="144462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 класс</a:t>
            </a:r>
            <a:endParaRPr lang="ru-RU" sz="3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338" y="4143380"/>
            <a:ext cx="7365734" cy="11849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НОЧУ  «Православная школа Свиблово»</a:t>
            </a:r>
          </a:p>
          <a:p>
            <a:endParaRPr lang="ru-RU" sz="11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Федотова Ирина Евгеньевна</a:t>
            </a:r>
            <a:endParaRPr lang="ru-RU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6579" y="5786454"/>
            <a:ext cx="117609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</a:p>
          <a:p>
            <a:pPr algn="ctr"/>
            <a:r>
              <a:rPr lang="ru-RU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2014г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929454" y="714356"/>
            <a:ext cx="2071672" cy="57148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Клубнем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7" y="1357299"/>
            <a:ext cx="4857753" cy="26774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12937" y="-24"/>
            <a:ext cx="57375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B050"/>
                </a:solidFill>
                <a:cs typeface="Times New Roman" pitchFamily="18" charset="0"/>
              </a:rPr>
              <a:t>Размножение стеблем</a:t>
            </a:r>
          </a:p>
          <a:p>
            <a:pPr algn="ctr">
              <a:defRPr/>
            </a:pPr>
            <a:r>
              <a:rPr lang="ru-RU" sz="3600" b="1" dirty="0" smtClean="0">
                <a:ln w="11430"/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Подземными побегами</a:t>
            </a:r>
            <a:endParaRPr lang="ru-RU" sz="3600" b="1" dirty="0">
              <a:ln w="11430"/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42845" y="4286256"/>
            <a:ext cx="1428760" cy="1440902"/>
            <a:chOff x="142845" y="4286256"/>
            <a:chExt cx="1428760" cy="1440902"/>
          </a:xfrm>
        </p:grpSpPr>
        <p:pic>
          <p:nvPicPr>
            <p:cNvPr id="7" name="Рисунок 6" descr="подземный побег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42845" y="4286256"/>
              <a:ext cx="1428760" cy="10817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57158" y="5357826"/>
              <a:ext cx="1053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артишок</a:t>
              </a:r>
              <a:endParaRPr lang="ru-RU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000760" y="1643050"/>
            <a:ext cx="2938013" cy="1440902"/>
            <a:chOff x="6000760" y="1643050"/>
            <a:chExt cx="2938013" cy="1440902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6000760" y="1643050"/>
              <a:ext cx="2938013" cy="1071570"/>
              <a:chOff x="6000760" y="2071678"/>
              <a:chExt cx="2938013" cy="1071570"/>
            </a:xfrm>
          </p:grpSpPr>
          <p:pic>
            <p:nvPicPr>
              <p:cNvPr id="9" name="Рисунок 8" descr="anghinare_de_ierusalim.jpg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7429520" y="2071678"/>
                <a:ext cx="1509253" cy="1071570"/>
              </a:xfrm>
              <a:prstGeom prst="rect">
                <a:avLst/>
              </a:prstGeom>
            </p:spPr>
          </p:pic>
          <p:pic>
            <p:nvPicPr>
              <p:cNvPr id="10" name="Рисунок 9" descr="Helianthustuberosusvir.jpg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6000760" y="2071678"/>
                <a:ext cx="1451438" cy="1071570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6858016" y="2714620"/>
              <a:ext cx="1406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топинамбур</a:t>
              </a:r>
              <a:endParaRPr lang="ru-RU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000760" y="3143248"/>
            <a:ext cx="2896459" cy="1440902"/>
            <a:chOff x="6000760" y="3214686"/>
            <a:chExt cx="2896459" cy="144090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6000760" y="3214686"/>
              <a:ext cx="2643205" cy="1149609"/>
              <a:chOff x="6000760" y="3422399"/>
              <a:chExt cx="2643205" cy="1149609"/>
            </a:xfrm>
          </p:grpSpPr>
          <p:pic>
            <p:nvPicPr>
              <p:cNvPr id="14" name="Рисунок 13" descr="1175.jpg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6000760" y="3429000"/>
                <a:ext cx="1428760" cy="1071570"/>
              </a:xfrm>
              <a:prstGeom prst="rect">
                <a:avLst/>
              </a:prstGeom>
            </p:spPr>
          </p:pic>
          <p:pic>
            <p:nvPicPr>
              <p:cNvPr id="15" name="Рисунок 14" descr="Tropaeolum_tuberosum4.jpg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7572396" y="3422399"/>
                <a:ext cx="1071569" cy="1149609"/>
              </a:xfrm>
              <a:prstGeom prst="rect">
                <a:avLst/>
              </a:prstGeom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6215074" y="4286256"/>
              <a:ext cx="2682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настурция клубненосная</a:t>
              </a:r>
              <a:endParaRPr lang="ru-RU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929322" y="4786322"/>
            <a:ext cx="3071802" cy="1456700"/>
            <a:chOff x="6000760" y="4841962"/>
            <a:chExt cx="3071802" cy="1456700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6000760" y="4841962"/>
              <a:ext cx="3071802" cy="1093650"/>
              <a:chOff x="6000760" y="4841962"/>
              <a:chExt cx="3071802" cy="1093650"/>
            </a:xfrm>
          </p:grpSpPr>
          <p:pic>
            <p:nvPicPr>
              <p:cNvPr id="16" name="Рисунок 15" descr="yams 2.jp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7429520" y="4841962"/>
                <a:ext cx="1643042" cy="1093650"/>
              </a:xfrm>
              <a:prstGeom prst="rect">
                <a:avLst/>
              </a:prstGeom>
            </p:spPr>
          </p:pic>
          <p:pic>
            <p:nvPicPr>
              <p:cNvPr id="17" name="Рисунок 16" descr="dioscorea_batatas2.jpg"/>
              <p:cNvPicPr>
                <a:picLocks noChangeAspect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>
              <a:xfrm>
                <a:off x="6000760" y="4857760"/>
                <a:ext cx="1428760" cy="1071570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7168327" y="5929330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ямс</a:t>
              </a:r>
              <a:endParaRPr lang="ru-RU" b="1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71670" y="4357694"/>
            <a:ext cx="1357322" cy="1357322"/>
            <a:chOff x="2071670" y="4357694"/>
            <a:chExt cx="1357322" cy="1357322"/>
          </a:xfrm>
        </p:grpSpPr>
        <p:pic>
          <p:nvPicPr>
            <p:cNvPr id="11" name="Рисунок 10" descr="533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2071670" y="4357694"/>
              <a:ext cx="1357322" cy="1016483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219165" y="5345684"/>
              <a:ext cx="1180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/>
                <a:t>каладиум</a:t>
              </a:r>
              <a:endParaRPr lang="ru-RU" b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000497" y="4357694"/>
            <a:ext cx="1428760" cy="1369464"/>
            <a:chOff x="4000497" y="4357694"/>
            <a:chExt cx="1428760" cy="1369464"/>
          </a:xfrm>
        </p:grpSpPr>
        <p:pic>
          <p:nvPicPr>
            <p:cNvPr id="13" name="Рисунок 12" descr="krasivie-oboi-cveti-na-rabochii-stol.jpg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4000497" y="4357694"/>
              <a:ext cx="1428760" cy="107157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143372" y="5357826"/>
              <a:ext cx="1177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кувшинка</a:t>
              </a:r>
              <a:endParaRPr lang="ru-RU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095483" y="5786454"/>
            <a:ext cx="2651827" cy="1000132"/>
            <a:chOff x="2095483" y="5786454"/>
            <a:chExt cx="2651827" cy="1000132"/>
          </a:xfrm>
        </p:grpSpPr>
        <p:pic>
          <p:nvPicPr>
            <p:cNvPr id="12" name="Рисунок 11" descr="4027710.jpg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2095483" y="5786454"/>
              <a:ext cx="1404947" cy="1000132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500430" y="6417254"/>
              <a:ext cx="1246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картофель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929322" y="1357298"/>
            <a:ext cx="2000235" cy="57148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Корневищем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-32" y="214320"/>
            <a:ext cx="2643188" cy="3078147"/>
            <a:chOff x="-32" y="214320"/>
            <a:chExt cx="2643188" cy="3078147"/>
          </a:xfrm>
        </p:grpSpPr>
        <p:pic>
          <p:nvPicPr>
            <p:cNvPr id="10244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5751" y="214320"/>
              <a:ext cx="2000234" cy="2000234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0245" name="Прямоугольник 5"/>
            <p:cNvSpPr>
              <a:spLocks noChangeArrowheads="1"/>
            </p:cNvSpPr>
            <p:nvPr/>
          </p:nvSpPr>
          <p:spPr bwMode="auto">
            <a:xfrm>
              <a:off x="-32" y="2214554"/>
              <a:ext cx="2643188" cy="1077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dirty="0"/>
                <a:t>После того как растение отцветет, </a:t>
              </a:r>
              <a:r>
                <a:rPr lang="ru-RU" sz="1600" dirty="0" smtClean="0"/>
                <a:t>его </a:t>
              </a:r>
              <a:r>
                <a:rPr lang="ru-RU" sz="1600" dirty="0"/>
                <a:t>выкапывают, отделяют боковые отростки.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500314" y="1357298"/>
            <a:ext cx="2357438" cy="2584464"/>
            <a:chOff x="2500314" y="1357298"/>
            <a:chExt cx="2357438" cy="2584464"/>
          </a:xfrm>
        </p:grpSpPr>
        <p:pic>
          <p:nvPicPr>
            <p:cNvPr id="10246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71736" y="1357298"/>
              <a:ext cx="2000265" cy="2000264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0247" name="Прямоугольник 6"/>
            <p:cNvSpPr>
              <a:spLocks noChangeArrowheads="1"/>
            </p:cNvSpPr>
            <p:nvPr/>
          </p:nvSpPr>
          <p:spPr bwMode="auto">
            <a:xfrm>
              <a:off x="2500314" y="3357562"/>
              <a:ext cx="2357438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dirty="0"/>
                <a:t>Обрезают верхушки длинных листьев.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0" y="3286125"/>
            <a:ext cx="2714612" cy="3434671"/>
            <a:chOff x="0" y="3286125"/>
            <a:chExt cx="2714612" cy="3434671"/>
          </a:xfrm>
        </p:grpSpPr>
        <p:pic>
          <p:nvPicPr>
            <p:cNvPr id="10248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85719" y="3286125"/>
              <a:ext cx="2071704" cy="2071703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0249" name="Прямоугольник 8"/>
            <p:cNvSpPr>
              <a:spLocks noChangeArrowheads="1"/>
            </p:cNvSpPr>
            <p:nvPr/>
          </p:nvSpPr>
          <p:spPr bwMode="auto">
            <a:xfrm>
              <a:off x="0" y="5643578"/>
              <a:ext cx="2714612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/>
                <a:t>Высаживают так, чтобы отросток корневища находился непосредственно под поверхностью почвы.</a:t>
              </a: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357422" y="0"/>
            <a:ext cx="57375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B050"/>
                </a:solidFill>
                <a:cs typeface="Times New Roman" pitchFamily="18" charset="0"/>
              </a:rPr>
              <a:t>Размножение стеблем</a:t>
            </a:r>
          </a:p>
          <a:p>
            <a:pPr algn="ctr">
              <a:defRPr/>
            </a:pPr>
            <a:r>
              <a:rPr lang="ru-RU" sz="3600" b="1" dirty="0" smtClean="0">
                <a:ln w="11430"/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Подземными побегами</a:t>
            </a:r>
            <a:endParaRPr lang="ru-RU" sz="3600" b="1" dirty="0">
              <a:ln w="11430"/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000365" y="4000504"/>
            <a:ext cx="1428759" cy="1440902"/>
            <a:chOff x="3000365" y="4000504"/>
            <a:chExt cx="1428759" cy="1440902"/>
          </a:xfrm>
        </p:grpSpPr>
        <p:pic>
          <p:nvPicPr>
            <p:cNvPr id="14" name="Рисунок 13" descr="convallaria majalis_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000365" y="4000504"/>
              <a:ext cx="1428759" cy="107157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300081" y="5072074"/>
              <a:ext cx="1023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ландыш</a:t>
              </a:r>
              <a:endParaRPr lang="ru-RU" b="1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857488" y="5443662"/>
            <a:ext cx="1832233" cy="1414338"/>
            <a:chOff x="2857488" y="5443662"/>
            <a:chExt cx="1832233" cy="1414338"/>
          </a:xfrm>
        </p:grpSpPr>
        <p:pic>
          <p:nvPicPr>
            <p:cNvPr id="17" name="Рисунок 16" descr="23931_7351b21a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928926" y="5443662"/>
              <a:ext cx="1500198" cy="103047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857488" y="6488668"/>
              <a:ext cx="18322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пырей ползучий</a:t>
              </a:r>
              <a:endParaRPr lang="ru-RU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621276" y="2071678"/>
            <a:ext cx="1022690" cy="1571636"/>
            <a:chOff x="7621276" y="2071678"/>
            <a:chExt cx="1022690" cy="1571636"/>
          </a:xfrm>
        </p:grpSpPr>
        <p:pic>
          <p:nvPicPr>
            <p:cNvPr id="12" name="Рисунок 11" descr="31FpCLadwX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7621276" y="2071678"/>
              <a:ext cx="1022690" cy="121444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846744" y="3273982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ирис</a:t>
              </a:r>
              <a:endParaRPr lang="ru-RU" b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357818" y="2071678"/>
            <a:ext cx="1285884" cy="1571636"/>
            <a:chOff x="5357818" y="2071678"/>
            <a:chExt cx="1285884" cy="1571636"/>
          </a:xfrm>
        </p:grpSpPr>
        <p:pic>
          <p:nvPicPr>
            <p:cNvPr id="24" name="Рисунок 23" descr="0935510aebdd776f3432523139ca53de.jp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>
            <a:xfrm>
              <a:off x="5357818" y="2071678"/>
              <a:ext cx="1285884" cy="123952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682765" y="3273982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пион</a:t>
              </a:r>
              <a:endParaRPr lang="ru-RU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357817" y="3786190"/>
            <a:ext cx="1357323" cy="1512340"/>
            <a:chOff x="5357817" y="3786190"/>
            <a:chExt cx="1357323" cy="1512340"/>
          </a:xfrm>
        </p:grpSpPr>
        <p:pic>
          <p:nvPicPr>
            <p:cNvPr id="13" name="Рисунок 12" descr="kanacicegi7.jpg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>
            <a:xfrm>
              <a:off x="5357817" y="3786190"/>
              <a:ext cx="1357323" cy="117872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715008" y="4929198"/>
              <a:ext cx="766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/>
                <a:t>калла</a:t>
              </a:r>
              <a:endParaRPr lang="ru-RU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561130" y="3786190"/>
            <a:ext cx="1313180" cy="1512340"/>
            <a:chOff x="7561130" y="3786190"/>
            <a:chExt cx="1313180" cy="1512340"/>
          </a:xfrm>
        </p:grpSpPr>
        <p:pic>
          <p:nvPicPr>
            <p:cNvPr id="18" name="Рисунок 17" descr="sansevieria_trifasciata2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686697" y="3786190"/>
              <a:ext cx="914406" cy="114300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561130" y="4929198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/>
                <a:t>сансевьера</a:t>
              </a:r>
              <a:endParaRPr lang="ru-RU" b="1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451600" y="5429265"/>
            <a:ext cx="1263539" cy="1440901"/>
            <a:chOff x="5451600" y="5429265"/>
            <a:chExt cx="1263539" cy="1440901"/>
          </a:xfrm>
        </p:grpSpPr>
        <p:pic>
          <p:nvPicPr>
            <p:cNvPr id="15" name="Рисунок 14" descr="mjata-perechnaja-belaja-mentha-piperita-officinalis-sale.jpg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>
            <a:xfrm>
              <a:off x="5451600" y="5429265"/>
              <a:ext cx="1263539" cy="114300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779851" y="6500834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мята</a:t>
              </a:r>
              <a:endParaRPr lang="ru-RU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513104" y="5429264"/>
            <a:ext cx="1373068" cy="1428736"/>
            <a:chOff x="7513104" y="5429264"/>
            <a:chExt cx="1373068" cy="1428736"/>
          </a:xfrm>
        </p:grpSpPr>
        <p:pic>
          <p:nvPicPr>
            <p:cNvPr id="16" name="Рисунок 15" descr="пап33.jpeg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7633940" y="5429264"/>
              <a:ext cx="1010026" cy="108517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13104" y="6488668"/>
              <a:ext cx="1373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папоротник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929454" y="714356"/>
            <a:ext cx="2071672" cy="5000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Луковицей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87711"/>
            <a:ext cx="1928827" cy="178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970662"/>
            <a:ext cx="1846974" cy="2673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4916126"/>
            <a:ext cx="4457705" cy="172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12937" y="-24"/>
            <a:ext cx="57375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B050"/>
                </a:solidFill>
                <a:cs typeface="Times New Roman" pitchFamily="18" charset="0"/>
              </a:rPr>
              <a:t>Размножение стеблем</a:t>
            </a:r>
          </a:p>
          <a:p>
            <a:pPr algn="ctr">
              <a:defRPr/>
            </a:pPr>
            <a:r>
              <a:rPr lang="ru-RU" sz="3600" b="1" dirty="0" smtClean="0">
                <a:ln w="11430"/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Подземными побегами</a:t>
            </a:r>
            <a:endParaRPr lang="ru-RU" sz="3600" b="1" dirty="0">
              <a:ln w="11430"/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643174" y="1357298"/>
            <a:ext cx="1083830" cy="1785950"/>
            <a:chOff x="2643174" y="1357298"/>
            <a:chExt cx="1083830" cy="1785950"/>
          </a:xfrm>
        </p:grpSpPr>
        <p:pic>
          <p:nvPicPr>
            <p:cNvPr id="16" name="Рисунок 15" descr="rosanaluke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2643174" y="1357298"/>
              <a:ext cx="1083830" cy="142876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915710" y="2773916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лук</a:t>
              </a:r>
              <a:endParaRPr lang="ru-RU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143371" y="1428736"/>
            <a:ext cx="1785951" cy="1714512"/>
            <a:chOff x="4143371" y="1428736"/>
            <a:chExt cx="1785951" cy="1714512"/>
          </a:xfrm>
        </p:grpSpPr>
        <p:pic>
          <p:nvPicPr>
            <p:cNvPr id="14" name="Рисунок 13" descr="Ail-2b309679aaaaf0db397f7d1438088901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143371" y="1428736"/>
              <a:ext cx="1785951" cy="13394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712601" y="2773916"/>
              <a:ext cx="872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чеснок</a:t>
              </a:r>
              <a:endParaRPr lang="ru-RU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572264" y="1428736"/>
            <a:ext cx="2214578" cy="1726654"/>
            <a:chOff x="6572264" y="1428736"/>
            <a:chExt cx="2214578" cy="1726654"/>
          </a:xfrm>
        </p:grpSpPr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6572264" y="1428736"/>
              <a:ext cx="2214578" cy="134530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215206" y="2786058"/>
              <a:ext cx="1043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тюльпан</a:t>
              </a:r>
              <a:endParaRPr lang="ru-RU" b="1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714612" y="3214686"/>
            <a:ext cx="982961" cy="1655216"/>
            <a:chOff x="2714612" y="3214686"/>
            <a:chExt cx="982961" cy="1655216"/>
          </a:xfrm>
        </p:grpSpPr>
        <p:pic>
          <p:nvPicPr>
            <p:cNvPr id="17" name="Рисунок 16" descr="zambile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714612" y="3214686"/>
              <a:ext cx="933545" cy="128588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714612" y="4500570"/>
              <a:ext cx="982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гиацинт</a:t>
              </a:r>
              <a:endParaRPr lang="ru-RU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971260" y="3214686"/>
            <a:ext cx="1200842" cy="1655216"/>
            <a:chOff x="3971260" y="3214686"/>
            <a:chExt cx="1200842" cy="1655216"/>
          </a:xfrm>
        </p:grpSpPr>
        <p:pic>
          <p:nvPicPr>
            <p:cNvPr id="12" name="Рисунок 11" descr="201406901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4088365" y="3214686"/>
              <a:ext cx="983701" cy="128588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971260" y="4500570"/>
              <a:ext cx="1200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гладиолус</a:t>
              </a:r>
              <a:endParaRPr lang="ru-RU" b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214942" y="3214686"/>
            <a:ext cx="1869551" cy="1643074"/>
            <a:chOff x="5214942" y="3214686"/>
            <a:chExt cx="1869551" cy="1643074"/>
          </a:xfrm>
        </p:grpSpPr>
        <p:pic>
          <p:nvPicPr>
            <p:cNvPr id="15" name="Рисунок 14" descr="crocus_theme-202363-1230608906.jpe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5286380" y="3214686"/>
              <a:ext cx="1714512" cy="128588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214942" y="4488428"/>
              <a:ext cx="1869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крокус (шафран)</a:t>
              </a:r>
              <a:endParaRPr lang="ru-RU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215206" y="3214686"/>
            <a:ext cx="1823949" cy="1583778"/>
            <a:chOff x="7215206" y="3214686"/>
            <a:chExt cx="1823949" cy="1583778"/>
          </a:xfrm>
        </p:grpSpPr>
        <p:pic>
          <p:nvPicPr>
            <p:cNvPr id="10" name="Рисунок 9" descr="2.jpg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7215206" y="3214686"/>
              <a:ext cx="1823949" cy="121444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643834" y="4429132"/>
              <a:ext cx="99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нарцисс</a:t>
              </a:r>
              <a:endParaRPr lang="ru-RU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401566" y="5000636"/>
            <a:ext cx="1528152" cy="1440902"/>
            <a:chOff x="7401566" y="5000636"/>
            <a:chExt cx="1528152" cy="1440902"/>
          </a:xfrm>
        </p:grpSpPr>
        <p:pic>
          <p:nvPicPr>
            <p:cNvPr id="13" name="Рисунок 12" descr="1229894096_tigrovaja-lilija.jp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>
            <a:xfrm>
              <a:off x="7401566" y="5000636"/>
              <a:ext cx="1528152" cy="109836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786710" y="6072206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лилия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4800600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000922" y="642918"/>
            <a:ext cx="207167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Стеблевыми черенками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-24"/>
            <a:ext cx="57375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B050"/>
                </a:solidFill>
                <a:cs typeface="Times New Roman" pitchFamily="18" charset="0"/>
              </a:rPr>
              <a:t>Размножение стеблем</a:t>
            </a:r>
          </a:p>
          <a:p>
            <a:pPr algn="ctr">
              <a:defRPr/>
            </a:pPr>
            <a:r>
              <a:rPr lang="ru-RU" sz="3600" b="1" dirty="0" smtClean="0">
                <a:ln w="11430"/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Надземными побегами</a:t>
            </a:r>
            <a:endParaRPr lang="ru-RU" sz="3600" b="1" dirty="0">
              <a:ln w="11430"/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3500439"/>
            <a:ext cx="507209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 – 5 - для получения черенка  следует, острым лезвием срезать часть стебля 10-15 см от здорового материнского растения под углом 45° на расстоянии 1 см под пазухой листа на одном черенке оставляют 2-3 листа.</a:t>
            </a:r>
          </a:p>
          <a:p>
            <a:endParaRPr lang="ru-RU" sz="800" dirty="0" smtClean="0"/>
          </a:p>
          <a:p>
            <a:r>
              <a:rPr lang="ru-RU" dirty="0" smtClean="0"/>
              <a:t>6 -  в подготовленную емкость (желательно с хорошим дренажным отверстием и темного цвета) на дно положите керамзит, затем легкий субстрат, черенок поместите в увлажненный субстрат на глубину 2 см.</a:t>
            </a:r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5429256" y="1428736"/>
            <a:ext cx="1464008" cy="1269629"/>
            <a:chOff x="5429256" y="1528571"/>
            <a:chExt cx="1464008" cy="1269629"/>
          </a:xfrm>
        </p:grpSpPr>
        <p:pic>
          <p:nvPicPr>
            <p:cNvPr id="22" name="Рисунок 21" descr="vyrashhivanie_ogurcov_na_dache_dlja_sebja_32-22.jpe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429256" y="1528571"/>
              <a:ext cx="1464008" cy="97173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715008" y="2428868"/>
              <a:ext cx="867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огурец</a:t>
              </a:r>
              <a:endParaRPr lang="ru-RU" b="1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429521" y="1428736"/>
            <a:ext cx="1285884" cy="1298026"/>
            <a:chOff x="7429521" y="1500174"/>
            <a:chExt cx="1285884" cy="1298026"/>
          </a:xfrm>
        </p:grpSpPr>
        <p:pic>
          <p:nvPicPr>
            <p:cNvPr id="20" name="Рисунок 19" descr="2010930173858767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429521" y="1500174"/>
              <a:ext cx="1285884" cy="96441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643834" y="2428868"/>
              <a:ext cx="763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томат</a:t>
              </a:r>
              <a:endParaRPr lang="ru-RU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429256" y="2702478"/>
            <a:ext cx="1428760" cy="1298026"/>
            <a:chOff x="5429256" y="2857496"/>
            <a:chExt cx="1428760" cy="1298026"/>
          </a:xfrm>
        </p:grpSpPr>
        <p:pic>
          <p:nvPicPr>
            <p:cNvPr id="24" name="Рисунок 23" descr="zatonp0884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429256" y="2857496"/>
              <a:ext cx="1428760" cy="92057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608747" y="3786190"/>
              <a:ext cx="1130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виноград</a:t>
              </a:r>
              <a:endParaRPr lang="ru-RU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429520" y="2714620"/>
            <a:ext cx="1358898" cy="1298026"/>
            <a:chOff x="7429520" y="2857496"/>
            <a:chExt cx="1358898" cy="1298026"/>
          </a:xfrm>
        </p:grpSpPr>
        <p:pic>
          <p:nvPicPr>
            <p:cNvPr id="23" name="Рисунок 22" descr="o58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429520" y="2857496"/>
              <a:ext cx="1290884" cy="92869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29520" y="3786190"/>
              <a:ext cx="1358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крыжовник</a:t>
              </a:r>
              <a:endParaRPr lang="ru-RU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357818" y="4130109"/>
            <a:ext cx="1643074" cy="1442031"/>
            <a:chOff x="5286380" y="4214818"/>
            <a:chExt cx="1643074" cy="1442031"/>
          </a:xfrm>
        </p:grpSpPr>
        <p:pic>
          <p:nvPicPr>
            <p:cNvPr id="15" name="Рисунок 14" descr="1b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5429256" y="4214818"/>
              <a:ext cx="1396532" cy="92869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286380" y="5072074"/>
              <a:ext cx="1643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пеларгония </a:t>
              </a:r>
            </a:p>
            <a:p>
              <a:pPr algn="ctr"/>
              <a:r>
                <a:rPr lang="ru-RU" sz="1600" b="1" dirty="0" smtClean="0"/>
                <a:t>(герань)</a:t>
              </a:r>
              <a:endParaRPr lang="ru-RU" sz="1600" b="1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937215" y="4071942"/>
            <a:ext cx="1164101" cy="1267248"/>
            <a:chOff x="6937215" y="4143380"/>
            <a:chExt cx="1164101" cy="1267248"/>
          </a:xfrm>
        </p:grpSpPr>
        <p:pic>
          <p:nvPicPr>
            <p:cNvPr id="17" name="Рисунок 16" descr="6090624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143768" y="4143380"/>
              <a:ext cx="714380" cy="95250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937215" y="5072074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/>
                <a:t>бальзамин</a:t>
              </a:r>
              <a:endParaRPr lang="ru-RU" sz="1600" b="1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982432" y="4071942"/>
            <a:ext cx="1191032" cy="1267248"/>
            <a:chOff x="7982432" y="4143380"/>
            <a:chExt cx="1191032" cy="1267248"/>
          </a:xfrm>
        </p:grpSpPr>
        <p:pic>
          <p:nvPicPr>
            <p:cNvPr id="16" name="Рисунок 15" descr="71304_html_153c3eae.jpg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>
            <a:xfrm>
              <a:off x="8143900" y="4143380"/>
              <a:ext cx="714380" cy="936631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982432" y="5072074"/>
              <a:ext cx="11910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/>
                <a:t>смородина</a:t>
              </a:r>
              <a:endParaRPr lang="ru-RU" sz="1600" b="1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420075" y="5575437"/>
            <a:ext cx="1580817" cy="1354025"/>
            <a:chOff x="5357818" y="5575437"/>
            <a:chExt cx="1580817" cy="1354025"/>
          </a:xfrm>
        </p:grpSpPr>
        <p:pic>
          <p:nvPicPr>
            <p:cNvPr id="18" name="Рисунок 17" descr="104241831_large_cVwxKrlG9M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5429257" y="5575437"/>
              <a:ext cx="1428760" cy="1068273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357818" y="6560130"/>
              <a:ext cx="1580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традесканция</a:t>
              </a:r>
              <a:endParaRPr lang="ru-RU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7675055" y="5500702"/>
            <a:ext cx="1040349" cy="1357298"/>
            <a:chOff x="7500958" y="5500702"/>
            <a:chExt cx="1040349" cy="1357298"/>
          </a:xfrm>
        </p:grpSpPr>
        <p:pic>
          <p:nvPicPr>
            <p:cNvPr id="19" name="Рисунок 18" descr="433170701.jpg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>
            <a:xfrm>
              <a:off x="7500958" y="5500702"/>
              <a:ext cx="1034237" cy="1000132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500958" y="6488668"/>
              <a:ext cx="1040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драцена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357313"/>
            <a:ext cx="5622925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857356" y="-24"/>
            <a:ext cx="57375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B050"/>
                </a:solidFill>
                <a:cs typeface="Times New Roman" pitchFamily="18" charset="0"/>
              </a:rPr>
              <a:t>Размножение стеблем</a:t>
            </a:r>
          </a:p>
          <a:p>
            <a:pPr algn="ctr">
              <a:defRPr/>
            </a:pPr>
            <a:r>
              <a:rPr lang="ru-RU" sz="3600" b="1" dirty="0" smtClean="0">
                <a:ln w="11430"/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Надземными побегами</a:t>
            </a:r>
            <a:endParaRPr lang="ru-RU" sz="3600" b="1" dirty="0">
              <a:ln w="11430"/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15140" y="1428736"/>
            <a:ext cx="207167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«Усами»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85720" y="4143381"/>
            <a:ext cx="1905906" cy="1583777"/>
            <a:chOff x="285720" y="4143381"/>
            <a:chExt cx="1905906" cy="1583777"/>
          </a:xfrm>
        </p:grpSpPr>
        <p:pic>
          <p:nvPicPr>
            <p:cNvPr id="12" name="Рисунок 11" descr="post-12526-115206353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57158" y="4143381"/>
              <a:ext cx="1643074" cy="1180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85720" y="5357826"/>
              <a:ext cx="1905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лапчатка гусиная</a:t>
              </a:r>
              <a:endParaRPr lang="ru-RU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285984" y="5072074"/>
            <a:ext cx="2020297" cy="1655216"/>
            <a:chOff x="2318978" y="5072074"/>
            <a:chExt cx="2020297" cy="1655216"/>
          </a:xfrm>
        </p:grpSpPr>
        <p:pic>
          <p:nvPicPr>
            <p:cNvPr id="8" name="Рисунок 7" descr="003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428860" y="5072074"/>
              <a:ext cx="1714512" cy="131885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318978" y="6357958"/>
              <a:ext cx="2020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земляника лесная</a:t>
              </a:r>
              <a:endParaRPr lang="ru-RU" b="1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286248" y="4143380"/>
            <a:ext cx="2005614" cy="1583778"/>
            <a:chOff x="4357686" y="4143380"/>
            <a:chExt cx="2005614" cy="1583778"/>
          </a:xfrm>
        </p:grpSpPr>
        <p:pic>
          <p:nvPicPr>
            <p:cNvPr id="13" name="Рисунок 12" descr="post-17068-1178976380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29124" y="4143380"/>
              <a:ext cx="1619261" cy="121444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357686" y="5357826"/>
              <a:ext cx="2005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живучка ползучая</a:t>
              </a:r>
              <a:endParaRPr lang="ru-RU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715140" y="2330351"/>
            <a:ext cx="2426946" cy="2468113"/>
            <a:chOff x="6715140" y="2330351"/>
            <a:chExt cx="2426946" cy="2468113"/>
          </a:xfrm>
        </p:grpSpPr>
        <p:pic>
          <p:nvPicPr>
            <p:cNvPr id="10" name="Рисунок 9" descr="55872877_Chlorophytumcomosum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7000893" y="2330351"/>
              <a:ext cx="1571636" cy="209878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715140" y="4429132"/>
              <a:ext cx="2426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/>
                <a:t>хлорофитум</a:t>
              </a:r>
              <a:r>
                <a:rPr lang="ru-RU" b="1" dirty="0" smtClean="0"/>
                <a:t> хохлатый</a:t>
              </a:r>
              <a:endParaRPr lang="ru-RU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072198" y="4929199"/>
            <a:ext cx="3156442" cy="1785949"/>
            <a:chOff x="6143636" y="4929199"/>
            <a:chExt cx="3156442" cy="1785949"/>
          </a:xfrm>
        </p:grpSpPr>
        <p:pic>
          <p:nvPicPr>
            <p:cNvPr id="9" name="Рисунок 8" descr="34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6340091" y="4929199"/>
              <a:ext cx="1518057" cy="1428760"/>
            </a:xfrm>
            <a:prstGeom prst="rect">
              <a:avLst/>
            </a:prstGeom>
          </p:spPr>
        </p:pic>
        <p:pic>
          <p:nvPicPr>
            <p:cNvPr id="14" name="Рисунок 13" descr="Saxifraga1.jp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>
            <a:xfrm>
              <a:off x="7816426" y="4929199"/>
              <a:ext cx="1165650" cy="142876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143636" y="6345816"/>
              <a:ext cx="31564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/>
                <a:t>камнеломка отпрысконосная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1406" y="1357298"/>
            <a:ext cx="2500330" cy="2789471"/>
            <a:chOff x="285720" y="1285860"/>
            <a:chExt cx="2643187" cy="2923202"/>
          </a:xfrm>
        </p:grpSpPr>
        <p:pic>
          <p:nvPicPr>
            <p:cNvPr id="4" name="Рисунок 3"/>
            <p:cNvPicPr/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71472" y="1285860"/>
              <a:ext cx="2071702" cy="2214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365" name="TextBox 5"/>
            <p:cNvSpPr txBox="1">
              <a:spLocks noChangeArrowheads="1"/>
            </p:cNvSpPr>
            <p:nvPr/>
          </p:nvSpPr>
          <p:spPr bwMode="auto">
            <a:xfrm>
              <a:off x="285720" y="3531745"/>
              <a:ext cx="2643187" cy="677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 smtClean="0"/>
                <a:t>п</a:t>
              </a:r>
              <a:r>
                <a:rPr lang="ru-RU" sz="1800" b="1" dirty="0" smtClean="0"/>
                <a:t>рививка щитком</a:t>
              </a:r>
            </a:p>
            <a:p>
              <a:pPr algn="ctr"/>
              <a:r>
                <a:rPr lang="ru-RU" b="1" dirty="0" smtClean="0"/>
                <a:t>(окулировка)</a:t>
              </a:r>
              <a:endParaRPr lang="ru-RU" sz="1800" b="1" dirty="0"/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6715140" y="1428736"/>
            <a:ext cx="207167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Прививка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-71462"/>
            <a:ext cx="57375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B050"/>
                </a:solidFill>
                <a:cs typeface="Times New Roman" pitchFamily="18" charset="0"/>
              </a:rPr>
              <a:t>Размножение стеблем</a:t>
            </a:r>
          </a:p>
          <a:p>
            <a:pPr algn="ctr">
              <a:defRPr/>
            </a:pPr>
            <a:r>
              <a:rPr lang="ru-RU" sz="3600" b="1" dirty="0" smtClean="0">
                <a:ln w="11430"/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Надземными побегами</a:t>
            </a:r>
            <a:endParaRPr lang="ru-RU" sz="3600" b="1" dirty="0">
              <a:ln w="11430"/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57158" y="4357694"/>
            <a:ext cx="4429156" cy="2589231"/>
            <a:chOff x="357158" y="4214818"/>
            <a:chExt cx="4199809" cy="2661130"/>
          </a:xfrm>
        </p:grpSpPr>
        <p:sp>
          <p:nvSpPr>
            <p:cNvPr id="15367" name="TextBox 7"/>
            <p:cNvSpPr txBox="1">
              <a:spLocks noChangeArrowheads="1"/>
            </p:cNvSpPr>
            <p:nvPr/>
          </p:nvSpPr>
          <p:spPr bwMode="auto">
            <a:xfrm>
              <a:off x="928662" y="6211669"/>
              <a:ext cx="2643188" cy="664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/>
                <a:t>п</a:t>
              </a:r>
              <a:r>
                <a:rPr lang="ru-RU" sz="1800" b="1" dirty="0" smtClean="0"/>
                <a:t>рививка побегами</a:t>
              </a:r>
            </a:p>
            <a:p>
              <a:pPr algn="ctr"/>
              <a:r>
                <a:rPr lang="ru-RU" b="1" dirty="0" smtClean="0"/>
                <a:t>(копулировка)</a:t>
              </a:r>
              <a:r>
                <a:rPr lang="ru-RU" sz="1800" b="1" dirty="0" smtClean="0"/>
                <a:t> </a:t>
              </a:r>
              <a:endParaRPr lang="ru-RU" sz="1800" b="1" dirty="0"/>
            </a:p>
          </p:txBody>
        </p:sp>
        <p:pic>
          <p:nvPicPr>
            <p:cNvPr id="14" name="Рисунок 13" descr="000000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357158" y="4221948"/>
              <a:ext cx="2571768" cy="19931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Рисунок 15" descr="000000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2857488" y="4214818"/>
              <a:ext cx="1699479" cy="2000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2786050" y="1285860"/>
            <a:ext cx="1428759" cy="1369464"/>
            <a:chOff x="2786051" y="1357298"/>
            <a:chExt cx="1428759" cy="1369464"/>
          </a:xfrm>
        </p:grpSpPr>
        <p:pic>
          <p:nvPicPr>
            <p:cNvPr id="23" name="Рисунок 22" descr="lrg_94274_lrg41454IMG0251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786051" y="1357298"/>
              <a:ext cx="1428759" cy="10715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071802" y="2357430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слива</a:t>
              </a:r>
              <a:endParaRPr lang="ru-RU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786314" y="1273718"/>
            <a:ext cx="1457336" cy="1369464"/>
            <a:chOff x="4829176" y="1285860"/>
            <a:chExt cx="1457336" cy="1369464"/>
          </a:xfrm>
        </p:grpSpPr>
        <p:pic>
          <p:nvPicPr>
            <p:cNvPr id="20" name="Рисунок 19" descr="1607-06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829176" y="1285860"/>
              <a:ext cx="1457336" cy="107157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072066" y="2285992"/>
              <a:ext cx="1003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абрикос</a:t>
              </a:r>
              <a:endParaRPr lang="ru-RU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857488" y="2714620"/>
            <a:ext cx="1280973" cy="1714512"/>
            <a:chOff x="2857488" y="2655324"/>
            <a:chExt cx="1280973" cy="1714512"/>
          </a:xfrm>
        </p:grpSpPr>
        <p:pic>
          <p:nvPicPr>
            <p:cNvPr id="18" name="Рисунок 17" descr="0_3f24d_fda3a0a8_XL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2857488" y="2655324"/>
              <a:ext cx="1280973" cy="135732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036561" y="4000504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вишня</a:t>
              </a:r>
              <a:endParaRPr lang="ru-RU" b="1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929190" y="2714620"/>
            <a:ext cx="1285884" cy="1643074"/>
            <a:chOff x="4929190" y="2714620"/>
            <a:chExt cx="1285884" cy="1643074"/>
          </a:xfrm>
        </p:grpSpPr>
        <p:pic>
          <p:nvPicPr>
            <p:cNvPr id="21" name="Рисунок 20" descr="10723526_966cf3b7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4929190" y="2714620"/>
              <a:ext cx="1285884" cy="128588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116672" y="3988362"/>
              <a:ext cx="906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яблоня</a:t>
              </a:r>
              <a:endParaRPr lang="ru-RU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786578" y="2714620"/>
            <a:ext cx="1809762" cy="1643074"/>
            <a:chOff x="6786578" y="2714620"/>
            <a:chExt cx="1809762" cy="1643074"/>
          </a:xfrm>
        </p:grpSpPr>
        <p:pic>
          <p:nvPicPr>
            <p:cNvPr id="22" name="Рисунок 21" descr="image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6786578" y="2714620"/>
              <a:ext cx="1809762" cy="128588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271545" y="3988362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персик</a:t>
              </a:r>
              <a:endParaRPr lang="ru-RU" b="1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000760" y="4572008"/>
            <a:ext cx="2247899" cy="2012406"/>
            <a:chOff x="6000760" y="4572008"/>
            <a:chExt cx="2247899" cy="2012406"/>
          </a:xfrm>
        </p:grpSpPr>
        <p:pic>
          <p:nvPicPr>
            <p:cNvPr id="19" name="Рисунок 18" descr="0_72baa_89d75320_XL.jpe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6000760" y="4572008"/>
              <a:ext cx="2247899" cy="168592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715140" y="6215082"/>
              <a:ext cx="786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груша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1" y="785813"/>
            <a:ext cx="3500431" cy="1857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496"/>
            <a:ext cx="3500462" cy="1630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714885"/>
            <a:ext cx="350046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857356" y="-71462"/>
            <a:ext cx="60754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B050"/>
                </a:solidFill>
                <a:cs typeface="Times New Roman" pitchFamily="18" charset="0"/>
              </a:rPr>
              <a:t>Размножение листьями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4352098" y="845344"/>
            <a:ext cx="1791538" cy="1595666"/>
            <a:chOff x="4352098" y="845344"/>
            <a:chExt cx="1791538" cy="1595666"/>
          </a:xfrm>
        </p:grpSpPr>
        <p:pic>
          <p:nvPicPr>
            <p:cNvPr id="12" name="Рисунок 11" descr="Saintpaulia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4352098" y="845344"/>
              <a:ext cx="1791538" cy="122633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714876" y="2071678"/>
              <a:ext cx="1131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/>
                <a:t>сенполия</a:t>
              </a:r>
              <a:endParaRPr lang="ru-RU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786578" y="785794"/>
            <a:ext cx="1785918" cy="1726654"/>
            <a:chOff x="6786578" y="785794"/>
            <a:chExt cx="1785918" cy="1726654"/>
          </a:xfrm>
        </p:grpSpPr>
        <p:pic>
          <p:nvPicPr>
            <p:cNvPr id="11" name="Рисунок 10" descr="kartinka40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786578" y="785794"/>
              <a:ext cx="1785918" cy="133943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143768" y="2143116"/>
              <a:ext cx="1207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глоксиния</a:t>
              </a:r>
              <a:endParaRPr lang="ru-RU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929454" y="2643182"/>
            <a:ext cx="1317990" cy="1726654"/>
            <a:chOff x="6929454" y="2643182"/>
            <a:chExt cx="1317990" cy="1726654"/>
          </a:xfrm>
        </p:grpSpPr>
        <p:pic>
          <p:nvPicPr>
            <p:cNvPr id="15" name="Рисунок 14" descr="Паперомия-сморщенная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6941619" y="2643182"/>
              <a:ext cx="1277899" cy="135732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929454" y="4000504"/>
              <a:ext cx="1317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/>
                <a:t>пеперомия</a:t>
              </a:r>
              <a:endParaRPr lang="ru-RU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000496" y="4714884"/>
            <a:ext cx="1493054" cy="2155282"/>
            <a:chOff x="4000496" y="4714884"/>
            <a:chExt cx="1493054" cy="2155282"/>
          </a:xfrm>
        </p:grpSpPr>
        <p:pic>
          <p:nvPicPr>
            <p:cNvPr id="14" name="Рисунок 13" descr="веток бегония в горшке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4000496" y="4714884"/>
              <a:ext cx="1493054" cy="178595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14810" y="6500834"/>
              <a:ext cx="996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бегония</a:t>
              </a:r>
              <a:endParaRPr lang="ru-RU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715008" y="4714884"/>
            <a:ext cx="1339463" cy="2155282"/>
            <a:chOff x="5715008" y="4714884"/>
            <a:chExt cx="1339463" cy="2155282"/>
          </a:xfrm>
        </p:grpSpPr>
        <p:pic>
          <p:nvPicPr>
            <p:cNvPr id="9" name="Рисунок 8" descr="35430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5715008" y="4714884"/>
              <a:ext cx="1339463" cy="178595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715008" y="6500834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/>
                <a:t>сансевьера</a:t>
              </a:r>
              <a:endParaRPr lang="ru-RU" b="1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286645" y="4714884"/>
            <a:ext cx="1643074" cy="1500198"/>
            <a:chOff x="7286645" y="4714884"/>
            <a:chExt cx="1643074" cy="1500198"/>
          </a:xfrm>
        </p:grpSpPr>
        <p:pic>
          <p:nvPicPr>
            <p:cNvPr id="10" name="Рисунок 9" descr="Kalanchoe_pinnata.jpg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>
            <a:xfrm>
              <a:off x="7286645" y="4714884"/>
              <a:ext cx="1643074" cy="109914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429520" y="5845750"/>
              <a:ext cx="1483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/>
                <a:t>бриофиллум</a:t>
              </a:r>
              <a:endParaRPr lang="ru-RU" b="1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381499" y="2643182"/>
            <a:ext cx="1714511" cy="1655216"/>
            <a:chOff x="4381499" y="2643182"/>
            <a:chExt cx="1714511" cy="1655216"/>
          </a:xfrm>
        </p:grpSpPr>
        <p:pic>
          <p:nvPicPr>
            <p:cNvPr id="13" name="Рисунок 12" descr="streptokarpus_1.jpg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4381499" y="2643182"/>
              <a:ext cx="1714511" cy="128588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429124" y="3929066"/>
              <a:ext cx="1619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/>
                <a:t>стрептокарпус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6881" y="250586"/>
            <a:ext cx="7673760" cy="565980"/>
          </a:xfrm>
          <a:ln/>
        </p:spPr>
        <p:txBody>
          <a:bodyPr tIns="28737"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4000" dirty="0" smtClean="0"/>
              <a:t>  </a:t>
            </a:r>
            <a:r>
              <a:rPr lang="ru-RU" sz="4000" dirty="0" smtClean="0"/>
              <a:t>Размножение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1285860"/>
            <a:ext cx="1496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половое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24244" y="2691466"/>
            <a:ext cx="2321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генеративное</a:t>
            </a:r>
            <a:endParaRPr lang="ru-RU" sz="28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786314" y="928670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5929322" y="221376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2643174" y="3524251"/>
            <a:ext cx="1866151" cy="1805057"/>
            <a:chOff x="2643174" y="3524251"/>
            <a:chExt cx="1866151" cy="1805057"/>
          </a:xfrm>
        </p:grpSpPr>
        <p:pic>
          <p:nvPicPr>
            <p:cNvPr id="8" name="Рисунок 7" descr="842716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643174" y="3524251"/>
              <a:ext cx="1866151" cy="12441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071802" y="4929198"/>
              <a:ext cx="9465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цветок</a:t>
              </a:r>
              <a:endParaRPr lang="ru-RU" sz="20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929190" y="3496300"/>
            <a:ext cx="1857388" cy="1820866"/>
            <a:chOff x="4929190" y="3496300"/>
            <a:chExt cx="1857388" cy="1820866"/>
          </a:xfrm>
        </p:grpSpPr>
        <p:pic>
          <p:nvPicPr>
            <p:cNvPr id="10" name="Рисунок 9" descr="1219052112_100_2392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4929190" y="3496300"/>
              <a:ext cx="1857388" cy="129002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500694" y="4917056"/>
              <a:ext cx="7360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плод</a:t>
              </a:r>
              <a:endParaRPr lang="ru-RU" sz="20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000892" y="3500438"/>
            <a:ext cx="2034592" cy="1816728"/>
            <a:chOff x="7000892" y="3500438"/>
            <a:chExt cx="2034592" cy="1816728"/>
          </a:xfrm>
        </p:grpSpPr>
        <p:pic>
          <p:nvPicPr>
            <p:cNvPr id="12" name="Рисунок 11" descr="appleseed-645x385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000892" y="3500438"/>
              <a:ext cx="2034592" cy="128588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786710" y="4917056"/>
              <a:ext cx="7310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семя</a:t>
              </a:r>
              <a:endParaRPr lang="ru-RU" sz="20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406" y="-24"/>
            <a:ext cx="4972775" cy="1062832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smtClean="0"/>
              <a:t>Подумайте!</a:t>
            </a:r>
            <a:endParaRPr lang="ru-RU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429256" y="214290"/>
            <a:ext cx="3461760" cy="6357982"/>
          </a:xfrm>
          <a:prstGeom prst="rect">
            <a:avLst/>
          </a:prstGeom>
          <a:noFill/>
          <a:ln/>
        </p:spPr>
        <p:txBody>
          <a:bodyPr lIns="0" tIns="17634" rIns="0" bIns="0" anchor="ctr">
            <a:normAutofit fontScale="92500" lnSpcReduction="10000"/>
          </a:bodyPr>
          <a:lstStyle/>
          <a:p>
            <a:pPr indent="-305285" algn="ctr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 smtClean="0"/>
              <a:t>Первое упоминание о сорте  черного тюльпана относится к 1637 году. </a:t>
            </a:r>
          </a:p>
          <a:p>
            <a:pPr indent="-305285" algn="ctr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 smtClean="0"/>
              <a:t>Но промышленное получение и повсеместное распространение сортов тюльпанов с черным цветком началось          250 </a:t>
            </a:r>
            <a:r>
              <a:rPr lang="en-US" sz="2400" dirty="0" smtClean="0"/>
              <a:t> </a:t>
            </a:r>
            <a:r>
              <a:rPr lang="ru-RU" sz="2400" dirty="0" smtClean="0"/>
              <a:t>лет спустя,        только в  </a:t>
            </a:r>
            <a:r>
              <a:rPr lang="ru-RU" sz="2400" dirty="0"/>
              <a:t>1986 </a:t>
            </a:r>
            <a:r>
              <a:rPr lang="ru-RU" sz="2400" dirty="0" smtClean="0"/>
              <a:t>году.</a:t>
            </a:r>
            <a:endParaRPr lang="ru-RU" sz="2400" dirty="0"/>
          </a:p>
          <a:p>
            <a:pPr indent="-305285" algn="ctr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 smtClean="0"/>
              <a:t>Возможно, это связано         с тем, что семян этот тюльпан практически не образует.</a:t>
            </a:r>
          </a:p>
          <a:p>
            <a:pPr indent="-305285" algn="ctr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400" dirty="0"/>
          </a:p>
          <a:p>
            <a:pPr indent="-305285" algn="ctr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600" b="1" dirty="0" smtClean="0"/>
              <a:t>Как же размножают черные тюльпаны?</a:t>
            </a:r>
            <a:endParaRPr lang="ru-RU" sz="26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360" y="1468955"/>
            <a:ext cx="5124960" cy="48144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214818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III </a:t>
            </a:r>
            <a:r>
              <a:rPr lang="ru-RU" dirty="0" smtClean="0"/>
              <a:t>группа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II </a:t>
            </a:r>
            <a:r>
              <a:rPr lang="ru-RU" dirty="0" smtClean="0"/>
              <a:t>группа</a:t>
            </a:r>
            <a:endParaRPr lang="ru-RU" dirty="0"/>
          </a:p>
        </p:txBody>
      </p:sp>
      <p:pic>
        <p:nvPicPr>
          <p:cNvPr id="10" name="Содержимое 9" descr="Nature_Plants_New_green_leaf_008446_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7286644" y="5000636"/>
            <a:ext cx="1624540" cy="1218406"/>
          </a:xfrm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609600" y="142873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3438" y="414338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2400" b="1" noProof="0" dirty="0" smtClean="0"/>
              <a:t>V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14348" y="2500306"/>
            <a:ext cx="3576200" cy="1285884"/>
            <a:chOff x="714348" y="2500306"/>
            <a:chExt cx="3576200" cy="1285884"/>
          </a:xfrm>
        </p:grpSpPr>
        <p:pic>
          <p:nvPicPr>
            <p:cNvPr id="11" name="Рисунок 10" descr="koren` valeriany`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000364" y="2500306"/>
              <a:ext cx="1290184" cy="128588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14348" y="2786058"/>
              <a:ext cx="1295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корень</a:t>
              </a:r>
              <a:endParaRPr lang="ru-RU" sz="28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286380" y="2500306"/>
            <a:ext cx="2930004" cy="1357322"/>
            <a:chOff x="5286380" y="2500306"/>
            <a:chExt cx="2930004" cy="1357322"/>
          </a:xfrm>
        </p:grpSpPr>
        <p:pic>
          <p:nvPicPr>
            <p:cNvPr id="12" name="Содержимое 8" descr="ngbbs4ea345d3a44c6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143768" y="2500306"/>
              <a:ext cx="1072616" cy="135732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86380" y="2786058"/>
              <a:ext cx="13868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стебель</a:t>
              </a:r>
              <a:endParaRPr lang="ru-RU" sz="28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43570" y="5433224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лист</a:t>
            </a:r>
            <a:endParaRPr lang="ru-RU" sz="2800" b="1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357158" y="5000636"/>
            <a:ext cx="2930004" cy="1357322"/>
            <a:chOff x="5286380" y="2500306"/>
            <a:chExt cx="2930004" cy="1357322"/>
          </a:xfrm>
        </p:grpSpPr>
        <p:pic>
          <p:nvPicPr>
            <p:cNvPr id="22" name="Содержимое 8" descr="ngbbs4ea345d3a44c6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143768" y="2500306"/>
              <a:ext cx="1072616" cy="135732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286380" y="2786058"/>
              <a:ext cx="13868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стебель</a:t>
              </a:r>
              <a:endParaRPr lang="ru-RU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6881" y="250586"/>
            <a:ext cx="7673760" cy="565980"/>
          </a:xfrm>
          <a:ln/>
        </p:spPr>
        <p:txBody>
          <a:bodyPr tIns="28737"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4000" dirty="0" smtClean="0"/>
              <a:t>  </a:t>
            </a:r>
            <a:r>
              <a:rPr lang="ru-RU" sz="4000" b="1" dirty="0" smtClean="0"/>
              <a:t>Размножение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1285860"/>
            <a:ext cx="1496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половое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14942" y="2571744"/>
            <a:ext cx="2321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генеративное</a:t>
            </a:r>
            <a:endParaRPr lang="ru-RU" sz="28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786314" y="928670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5929322" y="221376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4143372" y="3372951"/>
            <a:ext cx="1571636" cy="1444317"/>
            <a:chOff x="3236948" y="3363186"/>
            <a:chExt cx="1866151" cy="1824712"/>
          </a:xfrm>
        </p:grpSpPr>
        <p:pic>
          <p:nvPicPr>
            <p:cNvPr id="8" name="Рисунок 7" descr="842716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236948" y="3363186"/>
              <a:ext cx="1866151" cy="12441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576248" y="4787788"/>
              <a:ext cx="9465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цветок</a:t>
              </a:r>
              <a:endParaRPr lang="ru-RU" sz="2000" b="1" dirty="0"/>
            </a:p>
          </p:txBody>
        </p:sp>
      </p:grpSp>
      <p:grpSp>
        <p:nvGrpSpPr>
          <p:cNvPr id="3" name="Группа 16"/>
          <p:cNvGrpSpPr/>
          <p:nvPr/>
        </p:nvGrpSpPr>
        <p:grpSpPr>
          <a:xfrm>
            <a:off x="5929322" y="3401049"/>
            <a:ext cx="1357322" cy="1385273"/>
            <a:chOff x="4929190" y="3496300"/>
            <a:chExt cx="1857388" cy="1820866"/>
          </a:xfrm>
        </p:grpSpPr>
        <p:pic>
          <p:nvPicPr>
            <p:cNvPr id="10" name="Рисунок 9" descr="1219052112_100_2392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4929190" y="3496300"/>
              <a:ext cx="1857388" cy="129002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500694" y="4917056"/>
              <a:ext cx="7360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плод</a:t>
              </a:r>
              <a:endParaRPr lang="ru-RU" sz="2000" b="1" dirty="0"/>
            </a:p>
          </p:txBody>
        </p:sp>
      </p:grpSp>
      <p:grpSp>
        <p:nvGrpSpPr>
          <p:cNvPr id="4" name="Группа 17"/>
          <p:cNvGrpSpPr/>
          <p:nvPr/>
        </p:nvGrpSpPr>
        <p:grpSpPr>
          <a:xfrm>
            <a:off x="7500958" y="3429000"/>
            <a:ext cx="1320212" cy="1285884"/>
            <a:chOff x="7000892" y="3500438"/>
            <a:chExt cx="2034592" cy="1816728"/>
          </a:xfrm>
        </p:grpSpPr>
        <p:pic>
          <p:nvPicPr>
            <p:cNvPr id="12" name="Рисунок 11" descr="appleseed-645x385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000892" y="3500438"/>
              <a:ext cx="2034592" cy="128588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786710" y="4917056"/>
              <a:ext cx="7310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семя</a:t>
              </a:r>
              <a:endParaRPr lang="ru-RU" sz="2000" b="1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42844" y="3357562"/>
            <a:ext cx="1003237" cy="1543118"/>
            <a:chOff x="142844" y="3357562"/>
            <a:chExt cx="1003237" cy="1543118"/>
          </a:xfrm>
        </p:grpSpPr>
        <p:pic>
          <p:nvPicPr>
            <p:cNvPr id="16" name="Рисунок 15" descr="koren` valeriany`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14282" y="3357562"/>
              <a:ext cx="931799" cy="92869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42844" y="4500570"/>
              <a:ext cx="9786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корень</a:t>
              </a:r>
              <a:endParaRPr lang="ru-RU" sz="2000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385882" y="3357562"/>
            <a:ext cx="1042978" cy="1571636"/>
            <a:chOff x="1385882" y="3357562"/>
            <a:chExt cx="1042978" cy="1571636"/>
          </a:xfrm>
        </p:grpSpPr>
        <p:pic>
          <p:nvPicPr>
            <p:cNvPr id="17" name="Рисунок 16" descr="ngbbs4ea345d3a44c6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1495063" y="3357562"/>
              <a:ext cx="862359" cy="92869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385882" y="4529088"/>
              <a:ext cx="10429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стебель</a:t>
              </a:r>
              <a:endParaRPr lang="ru-RU" sz="20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643174" y="3357562"/>
            <a:ext cx="1285884" cy="1571636"/>
            <a:chOff x="2643174" y="3357562"/>
            <a:chExt cx="1285884" cy="1571636"/>
          </a:xfrm>
        </p:grpSpPr>
        <p:pic>
          <p:nvPicPr>
            <p:cNvPr id="18" name="Рисунок 17" descr="Nature_Plants_New_green_leaf_008446_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643174" y="3357562"/>
              <a:ext cx="1285884" cy="96441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974533" y="4529088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лист</a:t>
              </a:r>
              <a:endParaRPr lang="ru-RU" sz="2000" b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71538" y="5214950"/>
            <a:ext cx="2312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вегетативные</a:t>
            </a:r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571868" y="5844621"/>
            <a:ext cx="1543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Органы</a:t>
            </a:r>
            <a:endParaRPr lang="ru-RU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429256" y="5191796"/>
            <a:ext cx="2383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генеративные</a:t>
            </a:r>
            <a:endParaRPr lang="ru-RU" sz="2800" b="1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5286380" y="5715016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2000232" y="5715016"/>
            <a:ext cx="150019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4348" y="2571744"/>
            <a:ext cx="2249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вегетативное</a:t>
            </a:r>
            <a:endParaRPr lang="ru-RU" sz="2800" b="1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1500960" y="221376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 flipV="1">
            <a:off x="1928794" y="857232"/>
            <a:ext cx="121444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42976" y="1357298"/>
            <a:ext cx="1648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бесполое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2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6643734" cy="85725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Вегетативное размножение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857224" y="1357298"/>
            <a:ext cx="1714512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корень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6578" y="1428736"/>
            <a:ext cx="214314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лист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29058" y="1395699"/>
            <a:ext cx="1714512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стебель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785794"/>
            <a:ext cx="3071834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вегетативный побег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286512" y="2285992"/>
            <a:ext cx="278605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</a:t>
            </a:r>
            <a:r>
              <a:rPr lang="ru-RU" sz="2400" dirty="0" smtClean="0"/>
              <a:t>адземные побеги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357554" y="2285992"/>
            <a:ext cx="2786082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</a:t>
            </a:r>
            <a:r>
              <a:rPr lang="ru-RU" sz="2400" dirty="0" smtClean="0"/>
              <a:t>одземные побеги</a:t>
            </a:r>
            <a:endParaRPr lang="ru-RU" sz="2400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3286116" y="3059668"/>
            <a:ext cx="2852192" cy="797960"/>
            <a:chOff x="3357554" y="3000372"/>
            <a:chExt cx="2852192" cy="797960"/>
          </a:xfrm>
        </p:grpSpPr>
        <p:sp>
          <p:nvSpPr>
            <p:cNvPr id="23" name="TextBox 22"/>
            <p:cNvSpPr txBox="1"/>
            <p:nvPr/>
          </p:nvSpPr>
          <p:spPr>
            <a:xfrm>
              <a:off x="3643306" y="3000372"/>
              <a:ext cx="2214578" cy="46166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клубень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57554" y="3429000"/>
              <a:ext cx="2852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i="1" dirty="0" smtClean="0"/>
                <a:t>(картофель, топинамбур)</a:t>
              </a:r>
              <a:endParaRPr lang="ru-RU" i="1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857488" y="4059800"/>
            <a:ext cx="3643338" cy="797960"/>
            <a:chOff x="2928926" y="3929066"/>
            <a:chExt cx="3643338" cy="797960"/>
          </a:xfrm>
        </p:grpSpPr>
        <p:sp>
          <p:nvSpPr>
            <p:cNvPr id="24" name="TextBox 23"/>
            <p:cNvSpPr txBox="1"/>
            <p:nvPr/>
          </p:nvSpPr>
          <p:spPr>
            <a:xfrm>
              <a:off x="3643306" y="3929066"/>
              <a:ext cx="2214578" cy="46166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корневище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28926" y="4357694"/>
              <a:ext cx="36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/>
                <a:t>(</a:t>
              </a:r>
              <a:r>
                <a:rPr lang="ru-RU" sz="1600" i="1" dirty="0" err="1" smtClean="0"/>
                <a:t>ландыш,крапива,пырей</a:t>
              </a:r>
              <a:r>
                <a:rPr lang="ru-RU" sz="1600" i="1" dirty="0" smtClean="0"/>
                <a:t> ползучий</a:t>
              </a:r>
              <a:r>
                <a:rPr lang="ru-RU" i="1" dirty="0" smtClean="0"/>
                <a:t>) </a:t>
              </a:r>
              <a:endParaRPr lang="ru-RU" i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857488" y="5000636"/>
            <a:ext cx="3451633" cy="866009"/>
            <a:chOff x="2906317" y="5072074"/>
            <a:chExt cx="3451633" cy="866009"/>
          </a:xfrm>
        </p:grpSpPr>
        <p:sp>
          <p:nvSpPr>
            <p:cNvPr id="30" name="TextBox 29"/>
            <p:cNvSpPr txBox="1"/>
            <p:nvPr/>
          </p:nvSpPr>
          <p:spPr>
            <a:xfrm>
              <a:off x="3571868" y="5072074"/>
              <a:ext cx="2263407" cy="46166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луковица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06317" y="5568751"/>
              <a:ext cx="3451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(</a:t>
              </a:r>
              <a:r>
                <a:rPr lang="ru-RU" sz="1600" i="1" dirty="0" smtClean="0"/>
                <a:t>лук </a:t>
              </a:r>
              <a:r>
                <a:rPr lang="ru-RU" sz="1600" i="1" dirty="0" err="1" smtClean="0"/>
                <a:t>репчатый,чеснок,тюльпан</a:t>
              </a:r>
              <a:r>
                <a:rPr lang="ru-RU" sz="1600" i="1" dirty="0" smtClean="0"/>
                <a:t>)</a:t>
              </a:r>
              <a:endParaRPr lang="ru-RU" sz="1600" i="1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786578" y="1857364"/>
            <a:ext cx="2142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/>
              <a:t>(бегония, </a:t>
            </a:r>
            <a:r>
              <a:rPr lang="ru-RU" i="1" dirty="0" err="1" smtClean="0"/>
              <a:t>сенполия</a:t>
            </a:r>
            <a:r>
              <a:rPr lang="ru-RU" i="1" dirty="0" smtClean="0"/>
              <a:t>)</a:t>
            </a:r>
            <a:endParaRPr lang="ru-RU" i="1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142844" y="3071810"/>
            <a:ext cx="2928958" cy="826478"/>
            <a:chOff x="142844" y="2428868"/>
            <a:chExt cx="2928958" cy="826478"/>
          </a:xfrm>
        </p:grpSpPr>
        <p:sp>
          <p:nvSpPr>
            <p:cNvPr id="20" name="TextBox 19"/>
            <p:cNvSpPr txBox="1"/>
            <p:nvPr/>
          </p:nvSpPr>
          <p:spPr>
            <a:xfrm>
              <a:off x="285720" y="2428868"/>
              <a:ext cx="2786082" cy="46166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корневые отпрыски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2844" y="2916792"/>
              <a:ext cx="27638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i="1" dirty="0" smtClean="0"/>
                <a:t>(малина, </a:t>
              </a:r>
              <a:r>
                <a:rPr lang="ru-RU" sz="1600" i="1" dirty="0" err="1" smtClean="0"/>
                <a:t>кливия</a:t>
              </a:r>
              <a:r>
                <a:rPr lang="ru-RU" sz="1600" i="1" dirty="0" smtClean="0"/>
                <a:t>, </a:t>
              </a:r>
              <a:r>
                <a:rPr lang="ru-RU" sz="1600" i="1" dirty="0" err="1" smtClean="0"/>
                <a:t>сансевьера</a:t>
              </a:r>
              <a:r>
                <a:rPr lang="ru-RU" sz="1600" i="1" dirty="0" smtClean="0"/>
                <a:t>)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85720" y="4071942"/>
            <a:ext cx="2786082" cy="826478"/>
            <a:chOff x="285720" y="3429000"/>
            <a:chExt cx="2786082" cy="826478"/>
          </a:xfrm>
        </p:grpSpPr>
        <p:sp>
          <p:nvSpPr>
            <p:cNvPr id="21" name="TextBox 20"/>
            <p:cNvSpPr txBox="1"/>
            <p:nvPr/>
          </p:nvSpPr>
          <p:spPr>
            <a:xfrm>
              <a:off x="285720" y="3429000"/>
              <a:ext cx="2786082" cy="46166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корневые черенки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28662" y="3916924"/>
              <a:ext cx="12218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i="1" dirty="0" smtClean="0"/>
                <a:t>(одуванчик)</a:t>
              </a:r>
              <a:endParaRPr lang="ru-RU" sz="1600" i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14282" y="5000636"/>
            <a:ext cx="2857520" cy="838620"/>
            <a:chOff x="214282" y="4857760"/>
            <a:chExt cx="2857520" cy="838620"/>
          </a:xfrm>
        </p:grpSpPr>
        <p:sp>
          <p:nvSpPr>
            <p:cNvPr id="22" name="TextBox 21"/>
            <p:cNvSpPr txBox="1"/>
            <p:nvPr/>
          </p:nvSpPr>
          <p:spPr>
            <a:xfrm>
              <a:off x="214282" y="4857760"/>
              <a:ext cx="2857520" cy="46166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/>
                <a:t>к</a:t>
              </a:r>
              <a:r>
                <a:rPr lang="ru-RU" sz="2400" dirty="0" smtClean="0"/>
                <a:t>орневые клубни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4348" y="5357826"/>
              <a:ext cx="17443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i="1" dirty="0" smtClean="0"/>
                <a:t>(георгин, батат)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6286512" y="3090445"/>
            <a:ext cx="2857488" cy="838621"/>
            <a:chOff x="6286512" y="3000372"/>
            <a:chExt cx="2857488" cy="838621"/>
          </a:xfrm>
        </p:grpSpPr>
        <p:sp>
          <p:nvSpPr>
            <p:cNvPr id="26" name="TextBox 25"/>
            <p:cNvSpPr txBox="1"/>
            <p:nvPr/>
          </p:nvSpPr>
          <p:spPr>
            <a:xfrm>
              <a:off x="6286512" y="3000372"/>
              <a:ext cx="2786050" cy="46166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/>
                <a:t>с</a:t>
              </a:r>
              <a:r>
                <a:rPr lang="ru-RU" sz="2400" dirty="0" smtClean="0"/>
                <a:t>теблевой черенок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286513" y="3500439"/>
              <a:ext cx="28574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/>
                <a:t>(</a:t>
              </a:r>
              <a:r>
                <a:rPr lang="ru-RU" sz="1600" i="1" dirty="0" err="1" smtClean="0"/>
                <a:t>тополь,ива,смородина</a:t>
              </a:r>
              <a:r>
                <a:rPr lang="ru-RU" sz="1600" i="1" dirty="0" smtClean="0"/>
                <a:t>)</a:t>
              </a:r>
              <a:endParaRPr lang="ru-RU" sz="1600" i="1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286512" y="4071942"/>
            <a:ext cx="2857488" cy="767182"/>
            <a:chOff x="6286512" y="4143380"/>
            <a:chExt cx="2857488" cy="767182"/>
          </a:xfrm>
        </p:grpSpPr>
        <p:sp>
          <p:nvSpPr>
            <p:cNvPr id="27" name="TextBox 26"/>
            <p:cNvSpPr txBox="1"/>
            <p:nvPr/>
          </p:nvSpPr>
          <p:spPr>
            <a:xfrm>
              <a:off x="6500826" y="4143380"/>
              <a:ext cx="2428892" cy="46166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отводки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86512" y="4572008"/>
              <a:ext cx="28574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/>
                <a:t>(</a:t>
              </a:r>
              <a:r>
                <a:rPr lang="ru-RU" sz="1600" i="1" dirty="0" err="1" smtClean="0"/>
                <a:t>смородина,крыжовник</a:t>
              </a:r>
              <a:r>
                <a:rPr lang="ru-RU" sz="1600" i="1" dirty="0" smtClean="0"/>
                <a:t>, ель)</a:t>
              </a:r>
              <a:endParaRPr lang="ru-RU" sz="1600" i="1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215074" y="5000636"/>
            <a:ext cx="2840779" cy="797960"/>
            <a:chOff x="6215074" y="5286388"/>
            <a:chExt cx="2840779" cy="797960"/>
          </a:xfrm>
        </p:grpSpPr>
        <p:sp>
          <p:nvSpPr>
            <p:cNvPr id="31" name="TextBox 30"/>
            <p:cNvSpPr txBox="1"/>
            <p:nvPr/>
          </p:nvSpPr>
          <p:spPr>
            <a:xfrm>
              <a:off x="6500826" y="5286388"/>
              <a:ext cx="2428892" cy="46166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усы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15074" y="5715016"/>
              <a:ext cx="2840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i="1" dirty="0" smtClean="0"/>
                <a:t>(земляника, </a:t>
              </a:r>
              <a:r>
                <a:rPr lang="ru-RU" i="1" dirty="0" err="1" smtClean="0"/>
                <a:t>хлорофитум</a:t>
              </a:r>
              <a:r>
                <a:rPr lang="ru-RU" i="1" dirty="0" smtClean="0"/>
                <a:t>)</a:t>
              </a:r>
              <a:endParaRPr lang="ru-RU" i="1" dirty="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500826" y="6039169"/>
            <a:ext cx="2357454" cy="788053"/>
            <a:chOff x="6500826" y="6039169"/>
            <a:chExt cx="2357454" cy="788053"/>
          </a:xfrm>
        </p:grpSpPr>
        <p:sp>
          <p:nvSpPr>
            <p:cNvPr id="32" name="TextBox 31"/>
            <p:cNvSpPr txBox="1"/>
            <p:nvPr/>
          </p:nvSpPr>
          <p:spPr>
            <a:xfrm>
              <a:off x="6500826" y="6039169"/>
              <a:ext cx="2357454" cy="46166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прививка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6547118" y="6488668"/>
              <a:ext cx="21682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i="1" dirty="0" smtClean="0"/>
                <a:t>(яблоня, груша, слива)</a:t>
              </a:r>
              <a:endParaRPr lang="ru-RU" sz="1600" i="1" dirty="0"/>
            </a:p>
          </p:txBody>
        </p:sp>
      </p:grpSp>
      <p:cxnSp>
        <p:nvCxnSpPr>
          <p:cNvPr id="76" name="Прямая со стрелкой 75"/>
          <p:cNvCxnSpPr/>
          <p:nvPr/>
        </p:nvCxnSpPr>
        <p:spPr>
          <a:xfrm rot="5400000">
            <a:off x="1142976" y="2428868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0" y="314324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-32" y="4131238"/>
            <a:ext cx="3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-71470" y="505993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3214678" y="313110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81" name="TextBox 80"/>
          <p:cNvSpPr txBox="1"/>
          <p:nvPr/>
        </p:nvSpPr>
        <p:spPr>
          <a:xfrm>
            <a:off x="3214678" y="413123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3214678" y="505993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5998556" y="313110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84" name="TextBox 83"/>
          <p:cNvSpPr txBox="1"/>
          <p:nvPr/>
        </p:nvSpPr>
        <p:spPr>
          <a:xfrm>
            <a:off x="6143636" y="414338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85" name="TextBox 84"/>
          <p:cNvSpPr txBox="1"/>
          <p:nvPr/>
        </p:nvSpPr>
        <p:spPr>
          <a:xfrm>
            <a:off x="6143636" y="500063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86" name="TextBox 85"/>
          <p:cNvSpPr txBox="1"/>
          <p:nvPr/>
        </p:nvSpPr>
        <p:spPr>
          <a:xfrm>
            <a:off x="6212870" y="607220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  <p:cxnSp>
        <p:nvCxnSpPr>
          <p:cNvPr id="89" name="Прямая со стрелкой 88"/>
          <p:cNvCxnSpPr/>
          <p:nvPr/>
        </p:nvCxnSpPr>
        <p:spPr>
          <a:xfrm rot="5400000">
            <a:off x="4500562" y="207167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5072066" y="1928802"/>
            <a:ext cx="157163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5400000">
            <a:off x="5250661" y="132157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Соединительная линия уступом 103"/>
          <p:cNvCxnSpPr>
            <a:stCxn id="19" idx="1"/>
            <a:endCxn id="16" idx="3"/>
          </p:cNvCxnSpPr>
          <p:nvPr/>
        </p:nvCxnSpPr>
        <p:spPr>
          <a:xfrm rot="10800000" flipV="1">
            <a:off x="2571736" y="1016627"/>
            <a:ext cx="2000264" cy="5715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Соединительная линия уступом 107"/>
          <p:cNvCxnSpPr>
            <a:stCxn id="19" idx="3"/>
          </p:cNvCxnSpPr>
          <p:nvPr/>
        </p:nvCxnSpPr>
        <p:spPr>
          <a:xfrm>
            <a:off x="7643834" y="1016627"/>
            <a:ext cx="357190" cy="48354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-24"/>
            <a:ext cx="5598456" cy="769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1430"/>
                <a:solidFill>
                  <a:srgbClr val="00B050"/>
                </a:solidFill>
                <a:cs typeface="Times New Roman" pitchFamily="18" charset="0"/>
              </a:rPr>
              <a:t>Размножение </a:t>
            </a:r>
            <a:r>
              <a:rPr lang="ru-RU" sz="4400" b="1" dirty="0" smtClean="0">
                <a:ln w="11430"/>
                <a:solidFill>
                  <a:srgbClr val="00B050"/>
                </a:solidFill>
                <a:cs typeface="Times New Roman" pitchFamily="18" charset="0"/>
              </a:rPr>
              <a:t>корнем</a:t>
            </a:r>
            <a:endParaRPr lang="ru-RU" sz="4400" b="1" dirty="0">
              <a:ln w="11430"/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00827" y="928688"/>
            <a:ext cx="2214548" cy="6429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Корневыми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отпрысками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857232"/>
            <a:ext cx="3786187" cy="36861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03705" y="857232"/>
            <a:ext cx="1082675" cy="37147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Группа 18"/>
          <p:cNvGrpSpPr/>
          <p:nvPr/>
        </p:nvGrpSpPr>
        <p:grpSpPr>
          <a:xfrm>
            <a:off x="144587" y="5429264"/>
            <a:ext cx="1784207" cy="1428736"/>
            <a:chOff x="144587" y="5429264"/>
            <a:chExt cx="1784207" cy="1428736"/>
          </a:xfrm>
        </p:grpSpPr>
        <p:pic>
          <p:nvPicPr>
            <p:cNvPr id="7" name="Рисунок 6" descr="облепиха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44587" y="5429264"/>
              <a:ext cx="1784207" cy="114300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28596" y="6488668"/>
              <a:ext cx="1136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облепиха</a:t>
              </a:r>
              <a:endParaRPr lang="ru-RU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071670" y="4857760"/>
            <a:ext cx="1428760" cy="1369464"/>
            <a:chOff x="2071670" y="4857760"/>
            <a:chExt cx="1428760" cy="1369464"/>
          </a:xfrm>
        </p:grpSpPr>
        <p:pic>
          <p:nvPicPr>
            <p:cNvPr id="8" name="Рисунок 7" descr="90298168_large_0b5C0KzYR0k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2071670" y="4857760"/>
              <a:ext cx="1428760" cy="10046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285984" y="5857892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малина</a:t>
              </a:r>
              <a:endParaRPr lang="ru-RU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643306" y="5429264"/>
            <a:ext cx="1500198" cy="1440902"/>
            <a:chOff x="3643306" y="5429264"/>
            <a:chExt cx="1500198" cy="1440902"/>
          </a:xfrm>
        </p:grpSpPr>
        <p:pic>
          <p:nvPicPr>
            <p:cNvPr id="9" name="Рисунок 8" descr="cvety0640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643306" y="5429264"/>
              <a:ext cx="1500198" cy="112514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071054" y="65008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астра</a:t>
              </a:r>
              <a:endParaRPr lang="ru-RU" b="1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286380" y="4951146"/>
            <a:ext cx="1428760" cy="1335374"/>
            <a:chOff x="5286380" y="4808270"/>
            <a:chExt cx="1428760" cy="1335374"/>
          </a:xfrm>
        </p:grpSpPr>
        <p:pic>
          <p:nvPicPr>
            <p:cNvPr id="11" name="Рисунок 10" descr="Landysh-maiskii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286380" y="4808270"/>
              <a:ext cx="1428760" cy="98980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514659" y="5774312"/>
              <a:ext cx="1023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ландыш</a:t>
              </a:r>
              <a:endParaRPr lang="ru-RU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077134" y="5072074"/>
            <a:ext cx="1138204" cy="1798092"/>
            <a:chOff x="6858016" y="5214950"/>
            <a:chExt cx="1138204" cy="1798092"/>
          </a:xfrm>
        </p:grpSpPr>
        <p:pic>
          <p:nvPicPr>
            <p:cNvPr id="12" name="Рисунок 11" descr="clivia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6858016" y="5214950"/>
              <a:ext cx="1138204" cy="144779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000892" y="6643710"/>
              <a:ext cx="90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/>
                <a:t>кливия</a:t>
              </a:r>
              <a:endParaRPr lang="ru-RU" b="1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643835" y="3286124"/>
            <a:ext cx="1071570" cy="1798092"/>
            <a:chOff x="7643835" y="3286124"/>
            <a:chExt cx="1071570" cy="1798092"/>
          </a:xfrm>
        </p:grpSpPr>
        <p:pic>
          <p:nvPicPr>
            <p:cNvPr id="15" name="Рисунок 14" descr="agave-cactus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643835" y="3286124"/>
              <a:ext cx="1071570" cy="142876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858148" y="4714884"/>
              <a:ext cx="720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агава</a:t>
              </a:r>
              <a:endParaRPr lang="ru-RU" b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572132" y="3286124"/>
            <a:ext cx="1581280" cy="1655216"/>
            <a:chOff x="5572132" y="3286124"/>
            <a:chExt cx="1581280" cy="1655216"/>
          </a:xfrm>
        </p:grpSpPr>
        <p:pic>
          <p:nvPicPr>
            <p:cNvPr id="16" name="Рисунок 15" descr="photo_sitka_lg.jpg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5572132" y="3286124"/>
              <a:ext cx="1581280" cy="135732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771068" y="4572008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валериана</a:t>
              </a:r>
              <a:endParaRPr lang="ru-RU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500694" y="1785927"/>
            <a:ext cx="1714512" cy="1500197"/>
            <a:chOff x="5500694" y="1785927"/>
            <a:chExt cx="1714512" cy="1500197"/>
          </a:xfrm>
        </p:grpSpPr>
        <p:pic>
          <p:nvPicPr>
            <p:cNvPr id="14" name="Рисунок 13" descr="mjata-perechnaja-belaja-mentha-piperita-officinalis-sale.jp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>
            <a:xfrm>
              <a:off x="5500694" y="1785927"/>
              <a:ext cx="1714512" cy="11653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000760" y="2916792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мята</a:t>
              </a:r>
              <a:endParaRPr lang="ru-RU" b="1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643834" y="1671645"/>
            <a:ext cx="1040349" cy="1626621"/>
            <a:chOff x="7643834" y="1671645"/>
            <a:chExt cx="1040349" cy="1626621"/>
          </a:xfrm>
        </p:grpSpPr>
        <p:pic>
          <p:nvPicPr>
            <p:cNvPr id="17" name="Рисунок 16" descr="dratsena_marginata_bikolor.jpg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7643834" y="1671645"/>
              <a:ext cx="1016883" cy="132872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643834" y="2928934"/>
              <a:ext cx="1040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драцена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215092" y="785794"/>
            <a:ext cx="2285998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Корневыми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черенками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714356"/>
            <a:ext cx="2190750" cy="21907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88" y="714375"/>
            <a:ext cx="2190750" cy="21907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4" name="Прямоугольник 12"/>
          <p:cNvSpPr>
            <a:spLocks noChangeArrowheads="1"/>
          </p:cNvSpPr>
          <p:nvPr/>
        </p:nvSpPr>
        <p:spPr bwMode="auto">
          <a:xfrm>
            <a:off x="142875" y="2928938"/>
            <a:ext cx="47863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Размножение корневыми            Нарезать кусочками </a:t>
            </a:r>
          </a:p>
          <a:p>
            <a:r>
              <a:rPr lang="ru-RU" sz="1400"/>
              <a:t>черенками: обрезать                    по 5 см и сделать косой срез</a:t>
            </a:r>
          </a:p>
          <a:p>
            <a:r>
              <a:rPr lang="ru-RU" sz="1400"/>
              <a:t>длинные корни.	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3643313"/>
            <a:ext cx="2190750" cy="21907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88" y="3643313"/>
            <a:ext cx="2190750" cy="21907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7" name="Прямоугольник 11"/>
          <p:cNvSpPr>
            <a:spLocks noChangeArrowheads="1"/>
          </p:cNvSpPr>
          <p:nvPr/>
        </p:nvSpPr>
        <p:spPr bwMode="auto">
          <a:xfrm>
            <a:off x="0" y="5786438"/>
            <a:ext cx="51435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Черенки воткнуть в почвосмесь    Молодые растения </a:t>
            </a:r>
          </a:p>
          <a:p>
            <a:r>
              <a:rPr lang="ru-RU" sz="1400"/>
              <a:t> для рассады, сверху насыпать       пересадить в горшки или </a:t>
            </a:r>
          </a:p>
          <a:p>
            <a:r>
              <a:rPr lang="ru-RU" sz="1400"/>
              <a:t> слой песка или керамзита.            сразу же высадить в открытый грунт</a:t>
            </a:r>
          </a:p>
          <a:p>
            <a:endParaRPr lang="ru-RU" sz="1400"/>
          </a:p>
        </p:txBody>
      </p:sp>
      <p:sp>
        <p:nvSpPr>
          <p:cNvPr id="15" name="Прямоугольник 14"/>
          <p:cNvSpPr/>
          <p:nvPr/>
        </p:nvSpPr>
        <p:spPr>
          <a:xfrm>
            <a:off x="1571604" y="-71462"/>
            <a:ext cx="5598456" cy="76944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B050"/>
                </a:solidFill>
                <a:cs typeface="Times New Roman" pitchFamily="18" charset="0"/>
              </a:rPr>
              <a:t>Размножение корнем</a:t>
            </a:r>
            <a:endParaRPr lang="ru-RU" sz="4400" b="1" dirty="0">
              <a:ln w="11430"/>
              <a:solidFill>
                <a:srgbClr val="00B050"/>
              </a:solidFill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072330" y="4929198"/>
            <a:ext cx="1807076" cy="1785950"/>
            <a:chOff x="7072330" y="4929198"/>
            <a:chExt cx="1807076" cy="1785950"/>
          </a:xfrm>
        </p:grpSpPr>
        <p:pic>
          <p:nvPicPr>
            <p:cNvPr id="13" name="Рисунок 12" descr="38838241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072330" y="4929198"/>
              <a:ext cx="1807076" cy="140386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449144" y="6345816"/>
              <a:ext cx="1138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водосбор</a:t>
              </a:r>
              <a:endParaRPr lang="ru-RU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072066" y="3786190"/>
            <a:ext cx="1785918" cy="1655216"/>
            <a:chOff x="5072066" y="3786190"/>
            <a:chExt cx="1785918" cy="1655216"/>
          </a:xfrm>
        </p:grpSpPr>
        <p:pic>
          <p:nvPicPr>
            <p:cNvPr id="14" name="Рисунок 13" descr="oduvanchik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5072066" y="3786190"/>
              <a:ext cx="1785918" cy="128586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429256" y="5072074"/>
              <a:ext cx="1251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одуванчик</a:t>
              </a:r>
              <a:endParaRPr lang="ru-RU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286644" y="2857496"/>
            <a:ext cx="1568058" cy="1655216"/>
            <a:chOff x="7286644" y="2857496"/>
            <a:chExt cx="1568058" cy="1655216"/>
          </a:xfrm>
        </p:grpSpPr>
        <p:pic>
          <p:nvPicPr>
            <p:cNvPr id="11" name="Рисунок 10" descr="Papaverorientale2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429520" y="2857496"/>
              <a:ext cx="1285884" cy="128588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286644" y="4143380"/>
              <a:ext cx="1568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мак турецкий</a:t>
              </a:r>
              <a:endParaRPr lang="ru-RU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000628" y="1785926"/>
            <a:ext cx="2218556" cy="1798092"/>
            <a:chOff x="5000628" y="1785926"/>
            <a:chExt cx="2218556" cy="1798092"/>
          </a:xfrm>
        </p:grpSpPr>
        <p:pic>
          <p:nvPicPr>
            <p:cNvPr id="12" name="Рисунок 11" descr="1299417801_0_25cb_2776a83e_xl.jpe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5072066" y="1785926"/>
              <a:ext cx="2025191" cy="142016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000628" y="3214686"/>
              <a:ext cx="2218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ветреница японская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786578" y="1071546"/>
            <a:ext cx="2000246" cy="5715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Корневыми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клубнями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857250"/>
            <a:ext cx="5180013" cy="27146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7" name="Прямоугольник 7"/>
          <p:cNvSpPr>
            <a:spLocks noChangeArrowheads="1"/>
          </p:cNvSpPr>
          <p:nvPr/>
        </p:nvSpPr>
        <p:spPr bwMode="auto">
          <a:xfrm>
            <a:off x="285750" y="3786188"/>
            <a:ext cx="550069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dirty="0"/>
              <a:t> 4 - Утолщенные корни делят на части, чтобы </a:t>
            </a:r>
            <a:endParaRPr lang="ru-RU" sz="1800" dirty="0" smtClean="0"/>
          </a:p>
          <a:p>
            <a:r>
              <a:rPr lang="ru-RU" dirty="0" smtClean="0"/>
              <a:t>      </a:t>
            </a:r>
            <a:r>
              <a:rPr lang="ru-RU" sz="1800" dirty="0" smtClean="0"/>
              <a:t>каждая </a:t>
            </a:r>
            <a:r>
              <a:rPr lang="ru-RU" sz="1800" dirty="0"/>
              <a:t>имела хотя бы одну почку.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5 - Поверхность срезов обрабатывают фунгицидом. </a:t>
            </a:r>
            <a:endParaRPr lang="ru-RU" sz="1800" dirty="0" smtClean="0"/>
          </a:p>
          <a:p>
            <a:r>
              <a:rPr lang="ru-RU" sz="1800" dirty="0" smtClean="0"/>
              <a:t>      Материал </a:t>
            </a:r>
            <a:r>
              <a:rPr lang="ru-RU" sz="1800" dirty="0"/>
              <a:t>оставляют на время в сухом, теплом, </a:t>
            </a:r>
            <a:r>
              <a:rPr lang="ru-RU" sz="1800" dirty="0" smtClean="0"/>
              <a:t>    </a:t>
            </a:r>
          </a:p>
          <a:p>
            <a:r>
              <a:rPr lang="ru-RU" dirty="0" smtClean="0"/>
              <a:t>       </a:t>
            </a:r>
            <a:r>
              <a:rPr lang="ru-RU" sz="1800" dirty="0" smtClean="0"/>
              <a:t>хорошо </a:t>
            </a:r>
            <a:r>
              <a:rPr lang="ru-RU" sz="1800" dirty="0"/>
              <a:t>вентилируемом месте.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800" dirty="0" smtClean="0"/>
              <a:t>6 </a:t>
            </a:r>
            <a:r>
              <a:rPr lang="ru-RU" sz="1800" dirty="0"/>
              <a:t>- Когда на поверхности срезов сформируется </a:t>
            </a:r>
            <a:r>
              <a:rPr lang="ru-RU" dirty="0" smtClean="0"/>
              <a:t>   </a:t>
            </a:r>
          </a:p>
          <a:p>
            <a:r>
              <a:rPr lang="ru-RU" sz="1800" dirty="0" smtClean="0"/>
              <a:t>       защитный </a:t>
            </a:r>
            <a:r>
              <a:rPr lang="ru-RU" sz="1800" dirty="0"/>
              <a:t>пробковый слой, черенки высаживают.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0"/>
            <a:ext cx="5598456" cy="76944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B050"/>
                </a:solidFill>
                <a:cs typeface="Times New Roman" pitchFamily="18" charset="0"/>
              </a:rPr>
              <a:t>Размножение корнем</a:t>
            </a:r>
            <a:endParaRPr lang="ru-RU" sz="4400" b="1" dirty="0">
              <a:ln w="11430"/>
              <a:solidFill>
                <a:srgbClr val="00B050"/>
              </a:solidFill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660863" y="1928802"/>
            <a:ext cx="2103012" cy="1798092"/>
            <a:chOff x="5660863" y="1928802"/>
            <a:chExt cx="2103012" cy="1798092"/>
          </a:xfrm>
        </p:grpSpPr>
        <p:pic>
          <p:nvPicPr>
            <p:cNvPr id="8" name="Рисунок 7" descr="www.harikasozler.net_-_Begonya_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000760" y="1928802"/>
              <a:ext cx="1340301" cy="142876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660863" y="3357562"/>
              <a:ext cx="210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бегония клубневая</a:t>
              </a:r>
              <a:endParaRPr lang="ru-RU" b="1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143768" y="3714752"/>
            <a:ext cx="1714480" cy="1655216"/>
            <a:chOff x="7143768" y="3714752"/>
            <a:chExt cx="1714480" cy="1655216"/>
          </a:xfrm>
        </p:grpSpPr>
        <p:pic>
          <p:nvPicPr>
            <p:cNvPr id="7" name="Рисунок 6" descr="1191623996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143768" y="3714752"/>
              <a:ext cx="1714480" cy="128586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572396" y="5000636"/>
              <a:ext cx="962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георгин</a:t>
              </a:r>
              <a:endParaRPr lang="ru-RU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715008" y="5214950"/>
            <a:ext cx="1683098" cy="1571612"/>
            <a:chOff x="5715008" y="5286388"/>
            <a:chExt cx="1683098" cy="1571612"/>
          </a:xfrm>
        </p:grpSpPr>
        <p:pic>
          <p:nvPicPr>
            <p:cNvPr id="9" name="Рисунок 8" descr="Ipomoea.batatas.ho10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715008" y="5286388"/>
              <a:ext cx="1683098" cy="126385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215074" y="6488668"/>
              <a:ext cx="707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батат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rgbClr val="C3D69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1399</TotalTime>
  <Words>481</Words>
  <Application>Microsoft Office PowerPoint</Application>
  <PresentationFormat>Экран (4:3)</PresentationFormat>
  <Paragraphs>202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  Размножение</vt:lpstr>
      <vt:lpstr>Подумайте!</vt:lpstr>
      <vt:lpstr>Практическая работа</vt:lpstr>
      <vt:lpstr>  Размножение</vt:lpstr>
      <vt:lpstr>Вегетативное размножение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re</cp:lastModifiedBy>
  <cp:revision>68</cp:revision>
  <dcterms:created xsi:type="dcterms:W3CDTF">2014-03-18T13:24:01Z</dcterms:created>
  <dcterms:modified xsi:type="dcterms:W3CDTF">2015-04-08T02:18:25Z</dcterms:modified>
</cp:coreProperties>
</file>