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9DCB-8B57-4B0B-B02C-15EF34ABEBF1}" type="datetimeFigureOut">
              <a:rPr lang="ru-RU" smtClean="0"/>
              <a:pPr/>
              <a:t>03.04.2015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979D-C9E7-42A2-9994-DC1F2C53F0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9DCB-8B57-4B0B-B02C-15EF34ABEBF1}" type="datetimeFigureOut">
              <a:rPr lang="ru-RU" smtClean="0"/>
              <a:pPr/>
              <a:t>03.04.2015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979D-C9E7-42A2-9994-DC1F2C53F0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9DCB-8B57-4B0B-B02C-15EF34ABEBF1}" type="datetimeFigureOut">
              <a:rPr lang="ru-RU" smtClean="0"/>
              <a:pPr/>
              <a:t>03.04.2015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979D-C9E7-42A2-9994-DC1F2C53F0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9DCB-8B57-4B0B-B02C-15EF34ABEBF1}" type="datetimeFigureOut">
              <a:rPr lang="ru-RU" smtClean="0"/>
              <a:pPr/>
              <a:t>03.04.2015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979D-C9E7-42A2-9994-DC1F2C53F0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9DCB-8B57-4B0B-B02C-15EF34ABEBF1}" type="datetimeFigureOut">
              <a:rPr lang="ru-RU" smtClean="0"/>
              <a:pPr/>
              <a:t>03.04.2015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BB1979D-C9E7-42A2-9994-DC1F2C53F0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9DCB-8B57-4B0B-B02C-15EF34ABEBF1}" type="datetimeFigureOut">
              <a:rPr lang="ru-RU" smtClean="0"/>
              <a:pPr/>
              <a:t>03.04.2015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979D-C9E7-42A2-9994-DC1F2C53F0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9DCB-8B57-4B0B-B02C-15EF34ABEBF1}" type="datetimeFigureOut">
              <a:rPr lang="ru-RU" smtClean="0"/>
              <a:pPr/>
              <a:t>03.04.2015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979D-C9E7-42A2-9994-DC1F2C53F0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9DCB-8B57-4B0B-B02C-15EF34ABEBF1}" type="datetimeFigureOut">
              <a:rPr lang="ru-RU" smtClean="0"/>
              <a:pPr/>
              <a:t>03.04.2015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979D-C9E7-42A2-9994-DC1F2C53F0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9DCB-8B57-4B0B-B02C-15EF34ABEBF1}" type="datetimeFigureOut">
              <a:rPr lang="ru-RU" smtClean="0"/>
              <a:pPr/>
              <a:t>03.04.2015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979D-C9E7-42A2-9994-DC1F2C53F0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9DCB-8B57-4B0B-B02C-15EF34ABEBF1}" type="datetimeFigureOut">
              <a:rPr lang="ru-RU" smtClean="0"/>
              <a:pPr/>
              <a:t>03.04.2015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979D-C9E7-42A2-9994-DC1F2C53F0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09DCB-8B57-4B0B-B02C-15EF34ABEBF1}" type="datetimeFigureOut">
              <a:rPr lang="ru-RU" smtClean="0"/>
              <a:pPr/>
              <a:t>03.04.2015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1979D-C9E7-42A2-9994-DC1F2C53F0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AF09DCB-8B57-4B0B-B02C-15EF34ABEBF1}" type="datetimeFigureOut">
              <a:rPr lang="ru-RU" smtClean="0"/>
              <a:pPr/>
              <a:t>03.04.2015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BB1979D-C9E7-42A2-9994-DC1F2C53F0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57298"/>
            <a:ext cx="7772400" cy="300039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Презентация к уроку английского языка в 4 классе по теме «Сравнительная степень прилагательных»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429132"/>
            <a:ext cx="6400800" cy="2000264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Выполнена учителем английского языка МБОУ СОШ №4 г. Новосибирска Стрепетовой М.В.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ZOO</a:t>
            </a:r>
            <a:endParaRPr lang="ru-RU" dirty="0"/>
          </a:p>
        </p:txBody>
      </p:sp>
      <p:pic>
        <p:nvPicPr>
          <p:cNvPr id="5" name="Содержимое 4" descr="Londonskiy-zoopark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457200" y="1571612"/>
            <a:ext cx="4038600" cy="4506132"/>
          </a:xfrm>
          <a:ln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6" name="Содержимое 5" descr="новосибзоо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4648200" y="1610519"/>
            <a:ext cx="4038600" cy="4505325"/>
          </a:xfr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слоны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85720" y="2428868"/>
            <a:ext cx="3214710" cy="364333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3050"/>
            <a:ext cx="3179793" cy="116205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B050"/>
                </a:solidFill>
              </a:rPr>
              <a:t>Сравнительная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smtClean="0">
                <a:solidFill>
                  <a:srgbClr val="00B050"/>
                </a:solidFill>
              </a:rPr>
              <a:t>степень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7200" y="5715016"/>
            <a:ext cx="3008313" cy="642942"/>
          </a:xfrm>
          <a:solidFill>
            <a:schemeClr val="accent4">
              <a:lumMod val="50000"/>
            </a:schemeClr>
          </a:solidFill>
        </p:spPr>
        <p:txBody>
          <a:bodyPr>
            <a:normAutofit lnSpcReduction="10000"/>
          </a:bodyPr>
          <a:lstStyle/>
          <a:p>
            <a:pPr algn="ctr"/>
            <a:r>
              <a:rPr lang="en-US" sz="2000" b="1" dirty="0" smtClean="0"/>
              <a:t>This elephant is bigger than that.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2400" dirty="0" smtClean="0"/>
              <a:t>Сравнительная степень прилагательных образуется путем прибавления суффикса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>
                <a:solidFill>
                  <a:srgbClr val="C00000"/>
                </a:solidFill>
              </a:rPr>
              <a:t>–er</a:t>
            </a:r>
            <a:endParaRPr lang="ru-RU" sz="2400" dirty="0" smtClean="0">
              <a:solidFill>
                <a:srgbClr val="C00000"/>
              </a:solidFill>
            </a:endParaRPr>
          </a:p>
          <a:p>
            <a:r>
              <a:rPr lang="ru-RU" sz="2400" dirty="0" smtClean="0"/>
              <a:t>Конечная гласная </a:t>
            </a:r>
            <a:r>
              <a:rPr lang="en-US" sz="2400" dirty="0" smtClean="0">
                <a:solidFill>
                  <a:srgbClr val="C00000"/>
                </a:solidFill>
              </a:rPr>
              <a:t>–e</a:t>
            </a:r>
            <a:r>
              <a:rPr lang="en-US" sz="2400" dirty="0" smtClean="0"/>
              <a:t> (</a:t>
            </a:r>
            <a:r>
              <a:rPr lang="ru-RU" sz="2400" dirty="0" smtClean="0"/>
              <a:t>немое </a:t>
            </a:r>
            <a:r>
              <a:rPr lang="en-US" sz="2400" dirty="0" smtClean="0"/>
              <a:t>e)</a:t>
            </a:r>
            <a:r>
              <a:rPr lang="ru-RU" sz="2400" dirty="0" smtClean="0"/>
              <a:t> опускается перед суффиксом </a:t>
            </a:r>
            <a:r>
              <a:rPr lang="en-US" sz="2400" dirty="0" smtClean="0">
                <a:solidFill>
                  <a:srgbClr val="C00000"/>
                </a:solidFill>
              </a:rPr>
              <a:t>–er</a:t>
            </a:r>
          </a:p>
          <a:p>
            <a:pPr>
              <a:buNone/>
            </a:pPr>
            <a:r>
              <a:rPr lang="en-US" sz="2400" dirty="0" smtClean="0"/>
              <a:t>                          nice-nic</a:t>
            </a:r>
            <a:r>
              <a:rPr lang="en-US" sz="2400" dirty="0" smtClean="0">
                <a:solidFill>
                  <a:srgbClr val="C00000"/>
                </a:solidFill>
              </a:rPr>
              <a:t>er</a:t>
            </a:r>
            <a:endParaRPr lang="en-US" sz="2400" dirty="0" smtClean="0"/>
          </a:p>
          <a:p>
            <a:r>
              <a:rPr lang="ru-RU" sz="2400" dirty="0" smtClean="0"/>
              <a:t>Если краткое слово имеет закрытый слог и оканчивается на согласную, то эта согласная удваивается.</a:t>
            </a:r>
          </a:p>
          <a:p>
            <a:pPr>
              <a:buNone/>
            </a:pPr>
            <a:r>
              <a:rPr lang="ru-RU" sz="2400" dirty="0" smtClean="0"/>
              <a:t>                          </a:t>
            </a:r>
            <a:r>
              <a:rPr lang="en-US" sz="2400" dirty="0" smtClean="0"/>
              <a:t>big-big</a:t>
            </a:r>
            <a:r>
              <a:rPr lang="en-US" sz="2400" dirty="0" smtClean="0">
                <a:solidFill>
                  <a:srgbClr val="C00000"/>
                </a:solidFill>
              </a:rPr>
              <a:t>ger</a:t>
            </a:r>
          </a:p>
          <a:p>
            <a:r>
              <a:rPr lang="ru-RU" sz="2400" dirty="0" smtClean="0"/>
              <a:t>Если слово оканчивается на </a:t>
            </a:r>
            <a:r>
              <a:rPr lang="en-US" sz="2400" dirty="0" smtClean="0">
                <a:solidFill>
                  <a:srgbClr val="C00000"/>
                </a:solidFill>
              </a:rPr>
              <a:t>–y</a:t>
            </a:r>
            <a:r>
              <a:rPr lang="en-US" sz="2400" dirty="0" smtClean="0"/>
              <a:t>, </a:t>
            </a:r>
            <a:r>
              <a:rPr lang="ru-RU" sz="2400" dirty="0" smtClean="0"/>
              <a:t>то</a:t>
            </a:r>
            <a:r>
              <a:rPr lang="en-US" sz="2400" dirty="0" smtClean="0"/>
              <a:t>  </a:t>
            </a:r>
            <a:r>
              <a:rPr lang="en-US" sz="2400" dirty="0" smtClean="0">
                <a:solidFill>
                  <a:srgbClr val="C00000"/>
                </a:solidFill>
              </a:rPr>
              <a:t>–y </a:t>
            </a:r>
            <a:r>
              <a:rPr lang="ru-RU" sz="2400" dirty="0" smtClean="0"/>
              <a:t>меняется на </a:t>
            </a:r>
            <a:r>
              <a:rPr lang="ru-RU" sz="2400" dirty="0" smtClean="0">
                <a:solidFill>
                  <a:srgbClr val="C00000"/>
                </a:solidFill>
              </a:rPr>
              <a:t>-</a:t>
            </a:r>
            <a:r>
              <a:rPr lang="en-US" sz="2400" dirty="0" smtClean="0">
                <a:solidFill>
                  <a:srgbClr val="C00000"/>
                </a:solidFill>
              </a:rPr>
              <a:t>i                   </a:t>
            </a:r>
          </a:p>
          <a:p>
            <a:pPr>
              <a:buNone/>
            </a:pPr>
            <a:r>
              <a:rPr lang="en-US" sz="2400" dirty="0" smtClean="0"/>
              <a:t>                          busy-bus</a:t>
            </a:r>
            <a:r>
              <a:rPr lang="en-US" sz="2400" dirty="0" smtClean="0">
                <a:solidFill>
                  <a:srgbClr val="C00000"/>
                </a:solidFill>
              </a:rPr>
              <a:t>ier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бабочка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" y="3214686"/>
            <a:ext cx="3143239" cy="36433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07156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Многосложные прилагательные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142984"/>
            <a:ext cx="6400800" cy="164307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Прилагательные, состоящие из двух и более слогов образуют сравнительную степень  с помощью слова </a:t>
            </a:r>
            <a:r>
              <a:rPr lang="en-US" dirty="0" smtClean="0">
                <a:solidFill>
                  <a:schemeClr val="tx1"/>
                </a:solidFill>
              </a:rPr>
              <a:t>more (</a:t>
            </a:r>
            <a:r>
              <a:rPr lang="ru-RU" dirty="0" smtClean="0">
                <a:solidFill>
                  <a:schemeClr val="tx1"/>
                </a:solidFill>
              </a:rPr>
              <a:t>более), который становится перед прилагательным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бабочка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643438" y="3143248"/>
            <a:ext cx="4214842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4282" y="6357958"/>
            <a:ext cx="264320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beautiful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286380" y="6143644"/>
            <a:ext cx="3143272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more</a:t>
            </a:r>
            <a:r>
              <a:rPr lang="en-US" sz="2800" dirty="0" smtClean="0"/>
              <a:t> beautiful </a:t>
            </a:r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Panda vs. Bear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71546"/>
            <a:ext cx="4040188" cy="1714511"/>
          </a:xfrm>
        </p:spPr>
        <p:txBody>
          <a:bodyPr>
            <a:no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name: Panda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lives in: Chine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fur: black-and-white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tail: 10-15 cm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tall: 1.2-1.8 m</a:t>
            </a:r>
          </a:p>
          <a:p>
            <a:r>
              <a:rPr lang="en-US" sz="1600" dirty="0" smtClean="0"/>
              <a:t>weigh: 80-160 kg</a:t>
            </a:r>
            <a:endParaRPr lang="ru-RU" sz="1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5025" y="1071546"/>
            <a:ext cx="4041775" cy="1785950"/>
          </a:xfrm>
        </p:spPr>
        <p:txBody>
          <a:bodyPr>
            <a:noAutofit/>
          </a:bodyPr>
          <a:lstStyle/>
          <a:p>
            <a:r>
              <a:rPr lang="en-US" sz="1600" dirty="0" smtClean="0"/>
              <a:t>name: Brown bear</a:t>
            </a:r>
          </a:p>
          <a:p>
            <a:r>
              <a:rPr lang="en-US" sz="1600" dirty="0" smtClean="0"/>
              <a:t>lives in: eastern Siberia</a:t>
            </a:r>
          </a:p>
          <a:p>
            <a:r>
              <a:rPr lang="en-US" sz="1600" dirty="0" smtClean="0"/>
              <a:t>fur: brown</a:t>
            </a:r>
          </a:p>
          <a:p>
            <a:r>
              <a:rPr lang="en-US" sz="1600" dirty="0" smtClean="0"/>
              <a:t>tail: short 3-5 cm</a:t>
            </a:r>
          </a:p>
          <a:p>
            <a:r>
              <a:rPr lang="en-US" sz="1600" dirty="0" smtClean="0"/>
              <a:t>tall: 1.8-2.2 m</a:t>
            </a:r>
          </a:p>
          <a:p>
            <a:r>
              <a:rPr lang="en-US" sz="1600" dirty="0" smtClean="0"/>
              <a:t>weigh: 380-450 kg </a:t>
            </a:r>
            <a:endParaRPr lang="ru-RU" sz="1600" dirty="0"/>
          </a:p>
        </p:txBody>
      </p:sp>
      <p:pic>
        <p:nvPicPr>
          <p:cNvPr id="7" name="Содержимое 6" descr="панда.jpg"/>
          <p:cNvPicPr>
            <a:picLocks noGrp="1" noChangeAspect="1"/>
          </p:cNvPicPr>
          <p:nvPr>
            <p:ph sz="quarter" idx="2"/>
          </p:nvPr>
        </p:nvPicPr>
        <p:blipFill>
          <a:blip r:embed="rId2" cstate="email"/>
          <a:stretch>
            <a:fillRect/>
          </a:stretch>
        </p:blipFill>
        <p:spPr>
          <a:xfrm>
            <a:off x="457994" y="2857496"/>
            <a:ext cx="4038600" cy="3201198"/>
          </a:xfrm>
        </p:spPr>
      </p:pic>
      <p:pic>
        <p:nvPicPr>
          <p:cNvPr id="8" name="Содержимое 7" descr="медведь бурый.jpg"/>
          <p:cNvPicPr>
            <a:picLocks noGrp="1" noChangeAspect="1"/>
          </p:cNvPicPr>
          <p:nvPr>
            <p:ph sz="quarter" idx="4"/>
          </p:nvPr>
        </p:nvPicPr>
        <p:blipFill>
          <a:blip r:embed="rId3" cstate="email"/>
          <a:stretch>
            <a:fillRect/>
          </a:stretch>
        </p:blipFill>
        <p:spPr>
          <a:xfrm>
            <a:off x="4646612" y="2857496"/>
            <a:ext cx="4038600" cy="3139284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3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9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1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30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7000"/>
                            </p:stCondLst>
                            <p:childTnLst>
                              <p:par>
                                <p:cTn id="4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900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1000"/>
                            </p:stCondLst>
                            <p:childTnLst>
                              <p:par>
                                <p:cTn id="5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3000"/>
                            </p:stCondLst>
                            <p:childTnLst>
                              <p:par>
                                <p:cTn id="6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5000"/>
                            </p:stCondLst>
                            <p:childTnLst>
                              <p:par>
                                <p:cTn id="6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5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9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змея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1664366">
            <a:off x="5549728" y="539913"/>
            <a:ext cx="3066676" cy="3024232"/>
          </a:xfrm>
          <a:prstGeom prst="rect">
            <a:avLst/>
          </a:prstGeom>
        </p:spPr>
      </p:pic>
      <p:pic>
        <p:nvPicPr>
          <p:cNvPr id="3" name="Рисунок 2" descr="слон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 rot="21031601">
            <a:off x="2491362" y="245638"/>
            <a:ext cx="3286148" cy="3636026"/>
          </a:xfrm>
          <a:prstGeom prst="rect">
            <a:avLst/>
          </a:prstGeom>
        </p:spPr>
      </p:pic>
      <p:pic>
        <p:nvPicPr>
          <p:cNvPr id="4" name="Рисунок 3" descr="жираф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 rot="628288">
            <a:off x="304364" y="190976"/>
            <a:ext cx="2428892" cy="3571900"/>
          </a:xfrm>
          <a:prstGeom prst="rect">
            <a:avLst/>
          </a:prstGeom>
        </p:spPr>
      </p:pic>
      <p:pic>
        <p:nvPicPr>
          <p:cNvPr id="5" name="Рисунок 4" descr="зебра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 rot="21233028">
            <a:off x="5995534" y="3293154"/>
            <a:ext cx="3005515" cy="3585488"/>
          </a:xfrm>
          <a:prstGeom prst="rect">
            <a:avLst/>
          </a:prstGeom>
        </p:spPr>
      </p:pic>
      <p:pic>
        <p:nvPicPr>
          <p:cNvPr id="6" name="Рисунок 5" descr="ящерица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 rot="21214447">
            <a:off x="164082" y="3344240"/>
            <a:ext cx="2487589" cy="3071810"/>
          </a:xfrm>
          <a:prstGeom prst="rect">
            <a:avLst/>
          </a:prstGeom>
        </p:spPr>
      </p:pic>
      <p:pic>
        <p:nvPicPr>
          <p:cNvPr id="7" name="Рисунок 6" descr="черепаха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2928926" y="3495665"/>
            <a:ext cx="2905125" cy="33623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олк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 rot="20893117">
            <a:off x="325004" y="276731"/>
            <a:ext cx="3071834" cy="3500462"/>
          </a:xfrm>
          <a:prstGeom prst="rect">
            <a:avLst/>
          </a:prstGeom>
        </p:spPr>
      </p:pic>
      <p:pic>
        <p:nvPicPr>
          <p:cNvPr id="3" name="Рисунок 2" descr="заяц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 rot="449338">
            <a:off x="2800717" y="612944"/>
            <a:ext cx="3071834" cy="3714776"/>
          </a:xfrm>
          <a:prstGeom prst="rect">
            <a:avLst/>
          </a:prstGeom>
        </p:spPr>
      </p:pic>
      <p:pic>
        <p:nvPicPr>
          <p:cNvPr id="4" name="Рисунок 3" descr="лиса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 rot="21005769">
            <a:off x="5606097" y="237698"/>
            <a:ext cx="3208322" cy="3500446"/>
          </a:xfrm>
          <a:prstGeom prst="rect">
            <a:avLst/>
          </a:prstGeom>
        </p:spPr>
      </p:pic>
      <p:pic>
        <p:nvPicPr>
          <p:cNvPr id="5" name="Рисунок 4" descr="лошадь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 rot="20917645">
            <a:off x="-318684" y="2888095"/>
            <a:ext cx="2839718" cy="3571900"/>
          </a:xfrm>
          <a:prstGeom prst="rect">
            <a:avLst/>
          </a:prstGeom>
        </p:spPr>
      </p:pic>
      <p:pic>
        <p:nvPicPr>
          <p:cNvPr id="6" name="Рисунок 5" descr="олень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>
          <a:xfrm rot="21238617">
            <a:off x="2268174" y="4248384"/>
            <a:ext cx="2214578" cy="2500330"/>
          </a:xfrm>
          <a:prstGeom prst="rect">
            <a:avLst/>
          </a:prstGeom>
        </p:spPr>
      </p:pic>
      <p:pic>
        <p:nvPicPr>
          <p:cNvPr id="7" name="Рисунок 6" descr="тигр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6072166" y="3929066"/>
            <a:ext cx="3071834" cy="2928934"/>
          </a:xfrm>
          <a:prstGeom prst="rect">
            <a:avLst/>
          </a:prstGeom>
        </p:spPr>
      </p:pic>
      <p:pic>
        <p:nvPicPr>
          <p:cNvPr id="8" name="Рисунок 7" descr="хомяк.jpg"/>
          <p:cNvPicPr>
            <a:picLocks noChangeAspect="1"/>
          </p:cNvPicPr>
          <p:nvPr/>
        </p:nvPicPr>
        <p:blipFill>
          <a:blip r:embed="rId8" cstate="email"/>
          <a:srcRect/>
          <a:stretch>
            <a:fillRect/>
          </a:stretch>
        </p:blipFill>
        <p:spPr>
          <a:xfrm rot="1428680">
            <a:off x="4257261" y="3511154"/>
            <a:ext cx="2500330" cy="3214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459</TotalTime>
  <Words>175</Words>
  <Application>Microsoft Office PowerPoint</Application>
  <PresentationFormat>Экран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Презентация к уроку английского языка в 4 классе по теме «Сравнительная степень прилагательных»</vt:lpstr>
      <vt:lpstr>ZOO</vt:lpstr>
      <vt:lpstr>Сравнительная степень </vt:lpstr>
      <vt:lpstr>Многосложные прилагательные</vt:lpstr>
      <vt:lpstr>Panda vs. Bear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re</cp:lastModifiedBy>
  <cp:revision>51</cp:revision>
  <dcterms:created xsi:type="dcterms:W3CDTF">2015-02-02T04:49:33Z</dcterms:created>
  <dcterms:modified xsi:type="dcterms:W3CDTF">2015-04-03T20:30:25Z</dcterms:modified>
</cp:coreProperties>
</file>