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0" r:id="rId17"/>
    <p:sldId id="271" r:id="rId18"/>
    <p:sldId id="272" r:id="rId19"/>
    <p:sldId id="279" r:id="rId20"/>
    <p:sldId id="274" r:id="rId21"/>
    <p:sldId id="273" r:id="rId22"/>
    <p:sldId id="275" r:id="rId23"/>
    <p:sldId id="276" r:id="rId24"/>
    <p:sldId id="277" r:id="rId25"/>
    <p:sldId id="278" r:id="rId26"/>
    <p:sldId id="281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0000"/>
    <a:srgbClr val="FFFFCC"/>
    <a:srgbClr val="FFFF99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3" autoAdjust="0"/>
    <p:restoredTop sz="94660"/>
  </p:normalViewPr>
  <p:slideViewPr>
    <p:cSldViewPr>
      <p:cViewPr varScale="1">
        <p:scale>
          <a:sx n="42" d="100"/>
          <a:sy n="42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472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 rot="-10800000" flipH="1" flipV="1">
              <a:off x="0" y="0"/>
              <a:ext cx="5759" cy="240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V="1">
              <a:off x="0" y="3984"/>
              <a:ext cx="5759" cy="335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 descr="Brown marble"/>
            <p:cNvSpPr>
              <a:spLocks noChangeArrowheads="1"/>
            </p:cNvSpPr>
            <p:nvPr/>
          </p:nvSpPr>
          <p:spPr bwMode="auto">
            <a:xfrm>
              <a:off x="288" y="192"/>
              <a:ext cx="5184" cy="3792"/>
            </a:xfrm>
            <a:prstGeom prst="rect">
              <a:avLst/>
            </a:prstGeom>
            <a:blipFill dpi="0" rotWithShape="0">
              <a:blip r:embed="rId2" cstate="email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384" y="2094"/>
              <a:ext cx="5040" cy="236"/>
              <a:chOff x="384" y="2094"/>
              <a:chExt cx="5040" cy="236"/>
            </a:xfrm>
          </p:grpSpPr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384" y="2186"/>
                <a:ext cx="5040" cy="14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388" y="2094"/>
                <a:ext cx="4941" cy="175"/>
              </a:xfrm>
              <a:prstGeom prst="rect">
                <a:avLst/>
              </a:prstGeom>
              <a:gradFill rotWithShape="0">
                <a:gsLst>
                  <a:gs pos="0">
                    <a:srgbClr val="E6DCAC"/>
                  </a:gs>
                  <a:gs pos="12000">
                    <a:srgbClr val="E6D78A"/>
                  </a:gs>
                  <a:gs pos="30000">
                    <a:srgbClr val="C7AC4C"/>
                  </a:gs>
                  <a:gs pos="45000">
                    <a:srgbClr val="E6D78A"/>
                  </a:gs>
                  <a:gs pos="77000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392" y="2138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392" y="2186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92" y="2234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92" y="2129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>
                <a:off x="392" y="2177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392" y="2225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1281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82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EAEAEA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CC9967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C9967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C9967"/>
                </a:solidFill>
              </a:defRPr>
            </a:lvl1pPr>
          </a:lstStyle>
          <a:p>
            <a:pPr>
              <a:defRPr/>
            </a:pPr>
            <a:fld id="{F4A74725-94B4-4A30-A7A0-EF993FBFE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5D862-A5A2-4B2C-B2F7-30E17EF2F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A27BD-40C3-4D5C-A349-0DFB88F3E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9E1F8-0FD7-4ED3-A725-EFC86C641E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06609-BAC6-4130-B250-B313F87EFF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8F54E-D4A5-4ADE-B01F-B557A8888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5C085-0056-462D-94E0-D468FD47B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CD7CD-88AF-454C-AC1F-D9E24E088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45B68-015A-4049-99A8-B77559072D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27567-F3E5-4E2B-A4C4-A29C69195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96A04-0D30-4EC3-AEB4-27501FC58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5472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5" name="AutoShape 5"/>
            <p:cNvSpPr>
              <a:spLocks noChangeArrowheads="1"/>
            </p:cNvSpPr>
            <p:nvPr/>
          </p:nvSpPr>
          <p:spPr bwMode="auto">
            <a:xfrm rot="-10800000" flipH="1" flipV="1">
              <a:off x="0" y="0"/>
              <a:ext cx="5759" cy="240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 flipV="1">
              <a:off x="0" y="3984"/>
              <a:ext cx="5759" cy="335"/>
            </a:xfrm>
            <a:custGeom>
              <a:avLst/>
              <a:gdLst>
                <a:gd name="G0" fmla="+- 1165 0 0"/>
                <a:gd name="G1" fmla="+- 21600 0 1165"/>
                <a:gd name="G2" fmla="*/ 1165 1 2"/>
                <a:gd name="G3" fmla="+- 21600 0 G2"/>
                <a:gd name="G4" fmla="+/ 1165 21600 2"/>
                <a:gd name="G5" fmla="+/ G1 0 2"/>
                <a:gd name="G6" fmla="*/ 21600 21600 1165"/>
                <a:gd name="G7" fmla="*/ G6 1 2"/>
                <a:gd name="G8" fmla="+- 21600 0 G7"/>
                <a:gd name="G9" fmla="*/ 21600 1 2"/>
                <a:gd name="G10" fmla="+- 1165 0 G9"/>
                <a:gd name="G11" fmla="?: G10 G8 0"/>
                <a:gd name="G12" fmla="?: G10 G7 21600"/>
                <a:gd name="T0" fmla="*/ 21017 w 21600"/>
                <a:gd name="T1" fmla="*/ 10800 h 21600"/>
                <a:gd name="T2" fmla="*/ 10800 w 21600"/>
                <a:gd name="T3" fmla="*/ 21600 h 21600"/>
                <a:gd name="T4" fmla="*/ 583 w 21600"/>
                <a:gd name="T5" fmla="*/ 10800 h 21600"/>
                <a:gd name="T6" fmla="*/ 10800 w 21600"/>
                <a:gd name="T7" fmla="*/ 0 h 21600"/>
                <a:gd name="T8" fmla="*/ 2383 w 21600"/>
                <a:gd name="T9" fmla="*/ 2383 h 21600"/>
                <a:gd name="T10" fmla="*/ 19217 w 21600"/>
                <a:gd name="T11" fmla="*/ 1921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65" y="21600"/>
                  </a:lnTo>
                  <a:lnTo>
                    <a:pt x="2043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47" name="Rectangle 7" descr="Brown marble"/>
            <p:cNvSpPr>
              <a:spLocks noChangeArrowheads="1"/>
            </p:cNvSpPr>
            <p:nvPr/>
          </p:nvSpPr>
          <p:spPr bwMode="auto">
            <a:xfrm>
              <a:off x="288" y="192"/>
              <a:ext cx="5184" cy="3792"/>
            </a:xfrm>
            <a:prstGeom prst="rect">
              <a:avLst/>
            </a:prstGeom>
            <a:blipFill dpi="0" rotWithShape="0">
              <a:blip r:embed="rId13" cstate="email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 i="1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 i="1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i="1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fld id="{908F0C13-C377-41CB-8743-568D0472D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spd="slow"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hehov.niv.ru/images/family/chehov_ap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987675" y="4949825"/>
            <a:ext cx="5467350" cy="1143000"/>
          </a:xfrm>
        </p:spPr>
        <p:txBody>
          <a:bodyPr/>
          <a:lstStyle/>
          <a:p>
            <a:pPr algn="r" eaLnBrk="1" hangingPunct="1"/>
            <a:r>
              <a:rPr lang="ru-RU" sz="8000" b="1" i="1" smtClean="0">
                <a:latin typeface="Book Antiqua" pitchFamily="18" charset="0"/>
              </a:rPr>
              <a:t>А.П.Чехов</a:t>
            </a:r>
          </a:p>
        </p:txBody>
      </p:sp>
      <p:pic>
        <p:nvPicPr>
          <p:cNvPr id="3075" name="Picture 12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333375"/>
            <a:ext cx="373062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Таганрог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Лавка Чеховых</a:t>
            </a:r>
          </a:p>
        </p:txBody>
      </p:sp>
      <p:pic>
        <p:nvPicPr>
          <p:cNvPr id="22533" name="Picture 5" descr="Таганрог. Бакалейная лавка П.Е. Чехова (отца А.П. Чехова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30813" y="1700213"/>
            <a:ext cx="3190875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Таганрог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2733675" cy="2171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Таганрогская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гимназия</a:t>
            </a:r>
          </a:p>
        </p:txBody>
      </p:sp>
      <p:pic>
        <p:nvPicPr>
          <p:cNvPr id="13316" name="Picture 8" descr="File13"/>
          <p:cNvPicPr>
            <a:picLocks noChangeAspect="1" noChangeArrowheads="1"/>
          </p:cNvPicPr>
          <p:nvPr/>
        </p:nvPicPr>
        <p:blipFill>
          <a:blip r:embed="rId2" cstate="email">
            <a:lum bright="12000" contrast="18000"/>
          </a:blip>
          <a:srcRect/>
          <a:stretch>
            <a:fillRect/>
          </a:stretch>
        </p:blipFill>
        <p:spPr bwMode="auto">
          <a:xfrm>
            <a:off x="3419475" y="1844675"/>
            <a:ext cx="5089525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eaLnBrk="1" hangingPunct="1"/>
            <a:r>
              <a:rPr lang="ru-RU" b="1" i="1" smtClean="0"/>
              <a:t>Таганрог</a:t>
            </a:r>
          </a:p>
        </p:txBody>
      </p:sp>
      <p:pic>
        <p:nvPicPr>
          <p:cNvPr id="24581" name="Picture 5" descr="Памятник Чехову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1628775"/>
            <a:ext cx="32226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003800" y="2430463"/>
            <a:ext cx="3313113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FFCC"/>
                </a:solidFill>
              </a:rPr>
              <a:t>Памятник </a:t>
            </a:r>
          </a:p>
          <a:p>
            <a:r>
              <a:rPr lang="ru-RU" sz="2800">
                <a:solidFill>
                  <a:srgbClr val="FFFFCC"/>
                </a:solidFill>
              </a:rPr>
              <a:t>А.П. Чехову был открыт 29 января 1960 года, в дни празднования </a:t>
            </a:r>
          </a:p>
          <a:p>
            <a:r>
              <a:rPr lang="ru-RU" sz="2800">
                <a:solidFill>
                  <a:srgbClr val="FFFFCC"/>
                </a:solidFill>
              </a:rPr>
              <a:t>100-летия со дня рождения писателя. 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835025"/>
          </a:xfrm>
        </p:spPr>
        <p:txBody>
          <a:bodyPr/>
          <a:lstStyle/>
          <a:p>
            <a:pPr eaLnBrk="1" hangingPunct="1"/>
            <a:r>
              <a:rPr lang="ru-RU" b="1" i="1" smtClean="0"/>
              <a:t>Мелихово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7848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Усадьбу в Мелихово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Чехов купил в 1892 г.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и в марте переехал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туда с семьей.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Мелиховский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 период в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творчестве и жизни писателя - это не только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вдохновенный литературный труд, но и огромная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общественная деятельность</a:t>
            </a:r>
            <a:r>
              <a:rPr lang="ru-RU" smtClean="0">
                <a:solidFill>
                  <a:srgbClr val="FFFFCC"/>
                </a:solidFill>
              </a:rPr>
              <a:t>. </a:t>
            </a:r>
          </a:p>
        </p:txBody>
      </p:sp>
      <p:pic>
        <p:nvPicPr>
          <p:cNvPr id="25605" name="Picture 5" descr="Усадебный дом А.П.Чехова в Мелихово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4300" y="1700213"/>
            <a:ext cx="4625975" cy="297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Мелихово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276475"/>
            <a:ext cx="3094037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Гостиная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в усадьбе Чеховых</a:t>
            </a:r>
          </a:p>
        </p:txBody>
      </p:sp>
      <p:pic>
        <p:nvPicPr>
          <p:cNvPr id="26629" name="Picture 5" descr="melihovo_14bi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79838" y="1844675"/>
            <a:ext cx="4830762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Мелихово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697663" y="3068638"/>
            <a:ext cx="2446337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Кабинет писателя</a:t>
            </a:r>
          </a:p>
        </p:txBody>
      </p:sp>
      <p:pic>
        <p:nvPicPr>
          <p:cNvPr id="27653" name="Picture 5" descr="melihovo_11bi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1844675"/>
            <a:ext cx="5399088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763588"/>
          </a:xfrm>
          <a:noFill/>
        </p:spPr>
        <p:txBody>
          <a:bodyPr/>
          <a:lstStyle/>
          <a:p>
            <a:pPr eaLnBrk="1" hangingPunct="1"/>
            <a:r>
              <a:rPr lang="ru-RU" b="1" i="1" smtClean="0"/>
              <a:t>Мелихово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149725"/>
            <a:ext cx="7989888" cy="1654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Пруд-аквариум.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  По словам Антона Павловича, он мог закидывать в него удочки прямо из окна своей спальни.</a:t>
            </a:r>
            <a:r>
              <a:rPr lang="ru-RU" smtClean="0"/>
              <a:t> </a:t>
            </a:r>
          </a:p>
        </p:txBody>
      </p:sp>
      <p:pic>
        <p:nvPicPr>
          <p:cNvPr id="18436" name="Picture 5" descr="File5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08400" y="1412875"/>
            <a:ext cx="4873625" cy="324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4450"/>
            <a:ext cx="7772400" cy="1143000"/>
          </a:xfrm>
        </p:spPr>
        <p:txBody>
          <a:bodyPr/>
          <a:lstStyle/>
          <a:p>
            <a:pPr eaLnBrk="1" hangingPunct="1"/>
            <a:r>
              <a:rPr lang="ru-RU" b="1" i="1" smtClean="0"/>
              <a:t>Мелихово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0" y="1905000"/>
            <a:ext cx="3886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Памятник А.П.Чехову в Мелихове</a:t>
            </a:r>
          </a:p>
        </p:txBody>
      </p:sp>
      <p:pic>
        <p:nvPicPr>
          <p:cNvPr id="28677" name="Picture 5" descr="melihovo_8bi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557338"/>
            <a:ext cx="303688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Ялта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</a:t>
            </a:r>
            <a:br>
              <a:rPr lang="ru-RU" smtClean="0"/>
            </a:br>
            <a:r>
              <a:rPr lang="ru-RU" smtClean="0">
                <a:solidFill>
                  <a:srgbClr val="FFFFCC"/>
                </a:solidFill>
              </a:rPr>
              <a:t>Белая дача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А.П.Чехова.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       1901г. </a:t>
            </a:r>
          </a:p>
        </p:txBody>
      </p:sp>
      <p:pic>
        <p:nvPicPr>
          <p:cNvPr id="29701" name="Picture 5" descr="Белая дача А.П.Чехова. 1901г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575" y="2060575"/>
            <a:ext cx="5205413" cy="370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763588"/>
          </a:xfrm>
          <a:noFill/>
        </p:spPr>
        <p:txBody>
          <a:bodyPr/>
          <a:lstStyle/>
          <a:p>
            <a:pPr eaLnBrk="1" hangingPunct="1"/>
            <a:r>
              <a:rPr lang="ru-RU" b="1" i="1" smtClean="0"/>
              <a:t>Ялта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445125"/>
            <a:ext cx="7772400" cy="5746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Письменный стол в кабинете писателя. </a:t>
            </a:r>
          </a:p>
        </p:txBody>
      </p:sp>
      <p:pic>
        <p:nvPicPr>
          <p:cNvPr id="21508" name="Picture 5" descr="Stol"/>
          <p:cNvPicPr>
            <a:picLocks noChangeAspect="1" noChangeArrowheads="1"/>
          </p:cNvPicPr>
          <p:nvPr/>
        </p:nvPicPr>
        <p:blipFill>
          <a:blip r:embed="rId2" cstate="email">
            <a:lum bright="12000" contrast="36000"/>
          </a:blip>
          <a:srcRect/>
          <a:stretch>
            <a:fillRect/>
          </a:stretch>
        </p:blipFill>
        <p:spPr bwMode="auto">
          <a:xfrm>
            <a:off x="4643438" y="1268413"/>
            <a:ext cx="3808412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16113"/>
            <a:ext cx="3887788" cy="3384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Отец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Чехов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Павел Егорович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 (1825 - 1898 г.г.)</a:t>
            </a:r>
            <a:r>
              <a:rPr lang="ru-RU" sz="3600" smtClean="0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863600" y="2620963"/>
            <a:ext cx="18669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>
                <a:latin typeface="Arial" charset="0"/>
              </a:rPr>
              <a:t>  </a:t>
            </a:r>
            <a:r>
              <a:rPr lang="ru-RU" sz="9900">
                <a:latin typeface="Arial" charset="0"/>
              </a:rPr>
              <a:t> </a:t>
            </a:r>
            <a:r>
              <a:rPr lang="ru-RU">
                <a:latin typeface="Arial" charset="0"/>
              </a:rPr>
              <a:t>                   </a:t>
            </a: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900113" y="476250"/>
            <a:ext cx="66246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i="1">
                <a:solidFill>
                  <a:schemeClr val="tx2"/>
                </a:solidFill>
              </a:rPr>
              <a:t>Семья Чеховых</a:t>
            </a:r>
            <a:r>
              <a:rPr lang="ru-RU" sz="3200" b="1" i="1">
                <a:solidFill>
                  <a:schemeClr val="tx2"/>
                </a:solidFill>
              </a:rPr>
              <a:t/>
            </a:r>
            <a:br>
              <a:rPr lang="ru-RU" sz="3200" b="1" i="1">
                <a:solidFill>
                  <a:schemeClr val="tx2"/>
                </a:solidFill>
              </a:rPr>
            </a:br>
            <a:endParaRPr lang="ru-RU" sz="3200" b="1" i="1">
              <a:solidFill>
                <a:schemeClr val="tx2"/>
              </a:solidFill>
            </a:endParaRPr>
          </a:p>
        </p:txBody>
      </p:sp>
      <p:pic>
        <p:nvPicPr>
          <p:cNvPr id="4101" name="Picture 16" descr="Рисунок2"/>
          <p:cNvPicPr>
            <a:picLocks noChangeAspect="1" noChangeArrowheads="1"/>
          </p:cNvPicPr>
          <p:nvPr/>
        </p:nvPicPr>
        <p:blipFill>
          <a:blip r:embed="rId2" cstate="email">
            <a:lum contrast="6000"/>
          </a:blip>
          <a:srcRect/>
          <a:stretch>
            <a:fillRect/>
          </a:stretch>
        </p:blipFill>
        <p:spPr bwMode="auto">
          <a:xfrm>
            <a:off x="4932363" y="1341438"/>
            <a:ext cx="35274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Ялта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Уголок чеховского сада</a:t>
            </a:r>
          </a:p>
        </p:txBody>
      </p:sp>
      <p:pic>
        <p:nvPicPr>
          <p:cNvPr id="31749" name="Picture 5" descr="Дворик чеховской усадьбы. На заднем плане справа - чеховская масли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1628775"/>
            <a:ext cx="3170238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Ялта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64163" y="2852738"/>
            <a:ext cx="3094037" cy="3167062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Памятник </a:t>
            </a:r>
          </a:p>
          <a:p>
            <a:pPr marL="609600" indent="-609600" algn="ctr"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А.П.Чехову в</a:t>
            </a:r>
          </a:p>
          <a:p>
            <a:pPr marL="609600" indent="-609600" algn="ctr" eaLnBrk="1" hangingPunct="1">
              <a:buFontTx/>
              <a:buNone/>
            </a:pPr>
            <a:r>
              <a:rPr lang="ru-RU" sz="2800" smtClean="0">
                <a:solidFill>
                  <a:srgbClr val="FFFFCC"/>
                </a:solidFill>
              </a:rPr>
              <a:t>  Ялте</a:t>
            </a:r>
          </a:p>
        </p:txBody>
      </p:sp>
      <p:pic>
        <p:nvPicPr>
          <p:cNvPr id="30725" name="Picture 5" descr="Памятник А.П.Чехову в Ялте. Скульптор И.М.Мотовилов. 1953г.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916113"/>
            <a:ext cx="4087812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Общая характеристика «новой драмы» 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827088" y="1693863"/>
            <a:ext cx="7705725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200">
                <a:solidFill>
                  <a:srgbClr val="FFFFCC"/>
                </a:solidFill>
                <a:latin typeface="Arial" charset="0"/>
              </a:rPr>
              <a:t> Чеховские драмы пронизывает атмосфера всеобщего неблагополу­чия. В них нет счастливых людей.</a:t>
            </a:r>
          </a:p>
          <a:p>
            <a:pPr marL="342900" indent="-342900">
              <a:buFontTx/>
              <a:buAutoNum type="arabicPeriod"/>
            </a:pPr>
            <a:r>
              <a:rPr lang="ru-RU" sz="2200">
                <a:solidFill>
                  <a:srgbClr val="FFFFCC"/>
                </a:solidFill>
                <a:latin typeface="Arial" charset="0"/>
              </a:rPr>
              <a:t>У писателя особое ощущение драматизма жизни. Зло в его пьесах как бы измельчается, проникая в будни, растворяясь в повседневности. Возникает ощущение, что в нескладице отношений между людьми в той или иной степени повинен каждый герой в отдельности и все вместе. </a:t>
            </a:r>
          </a:p>
          <a:p>
            <a:pPr marL="342900" indent="-342900">
              <a:buFontTx/>
              <a:buAutoNum type="arabicPeriod"/>
            </a:pPr>
            <a:r>
              <a:rPr lang="ru-RU" sz="2200">
                <a:solidFill>
                  <a:srgbClr val="FFFFCC"/>
                </a:solidFill>
                <a:latin typeface="Arial" charset="0"/>
              </a:rPr>
              <a:t>Всеобщее неблагополучие усиливается ощущениями всеобщего одиночества. </a:t>
            </a:r>
          </a:p>
          <a:p>
            <a:pPr marL="342900" indent="-342900">
              <a:buFontTx/>
              <a:buAutoNum type="arabicPeriod"/>
            </a:pPr>
            <a:r>
              <a:rPr lang="ru-RU" sz="2200">
                <a:solidFill>
                  <a:srgbClr val="FFFFCC"/>
                </a:solidFill>
                <a:latin typeface="Arial" charset="0"/>
              </a:rPr>
              <a:t>Конфликт приглушен, поэтому нет деления на положительных и отрицательных героев.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33388"/>
            <a:ext cx="8458200" cy="619125"/>
          </a:xfrm>
        </p:spPr>
        <p:txBody>
          <a:bodyPr/>
          <a:lstStyle/>
          <a:p>
            <a:pPr eaLnBrk="1" hangingPunct="1"/>
            <a:r>
              <a:rPr lang="ru-RU" sz="4000" smtClean="0"/>
              <a:t>Исторические истоки «новой драмы».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845820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latin typeface="Arial" charset="0"/>
              </a:rPr>
              <a:t>    	</a:t>
            </a: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Драма Чехова выражает общественное пробуждение в период наступления  нового столетия и нового общественного подъема:</a:t>
            </a:r>
            <a:br>
              <a:rPr lang="ru-RU" sz="2800" smtClean="0">
                <a:solidFill>
                  <a:srgbClr val="FFFFCC"/>
                </a:solidFill>
                <a:latin typeface="Arial" charset="0"/>
              </a:rPr>
            </a:b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а)	Недовольство существующей жизнью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          охватывает всю интеллигенцию.</a:t>
            </a:r>
            <a:br>
              <a:rPr lang="ru-RU" sz="2800" smtClean="0">
                <a:solidFill>
                  <a:srgbClr val="FFFFCC"/>
                </a:solidFill>
                <a:latin typeface="Arial" charset="0"/>
              </a:rPr>
            </a:b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б)	Идет неуклонное нарастание этого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          недовольства.</a:t>
            </a:r>
            <a:br>
              <a:rPr lang="ru-RU" sz="2800" smtClean="0">
                <a:solidFill>
                  <a:srgbClr val="FFFFCC"/>
                </a:solidFill>
                <a:latin typeface="Arial" charset="0"/>
              </a:rPr>
            </a:b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в)	Освободительные порывы становятся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          достоянием не только отдельных личностей,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          но и каждого здравомыслящего человека.</a:t>
            </a:r>
            <a:br>
              <a:rPr lang="ru-RU" sz="2800" smtClean="0">
                <a:solidFill>
                  <a:srgbClr val="FFFFCC"/>
                </a:solidFill>
                <a:latin typeface="Arial" charset="0"/>
              </a:rPr>
            </a:b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г)	Беспокойность становится фактом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800" smtClean="0">
                <a:solidFill>
                  <a:srgbClr val="FFFFCC"/>
                </a:solidFill>
                <a:latin typeface="Arial" charset="0"/>
              </a:rPr>
              <a:t>          повседневного существования людей.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7200"/>
            <a:ext cx="8207375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Особенности поэтики «новой драмы»: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7338"/>
            <a:ext cx="7772400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а)	нет ключевого события, судьбы героев сливаются в единую судьбу, формируется общее настроение;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б)	нет главного героя, нет деления на положительных и отрицательных, главных и второстепенных. Каждый ведет свою партию, а целое, как в хоре без солиста, рождается в созвучии множество равноправных и подголосков (полифонизм);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в)	новый подход в раскрытии человеческого характера: пафос действия сменяется пафосом раздумья. Герой показан не в борьбе за достижение целей, а в переживании противоречий бытия. Слова героев имеют скрытый душевный подтекст.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г) речевая индивидуализация героев стушевана. Речь их на­певна,    мелодична, поэтически напряжена, чтобы создать общее настроение драмы.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д) события в драмах даны как репетиция, идет накопление сил, к решительным поединкам герои еще не готовы.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FFFFCC"/>
                </a:solidFill>
                <a:latin typeface="Arial" charset="0"/>
              </a:rPr>
              <a:t>е)  пьесы состоят из четырех актов: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1189038" y="1628775"/>
            <a:ext cx="2735262" cy="1295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5005388" y="1628775"/>
            <a:ext cx="3022600" cy="1295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692150"/>
          </a:xfrm>
        </p:spPr>
        <p:txBody>
          <a:bodyPr/>
          <a:lstStyle/>
          <a:p>
            <a:pPr eaLnBrk="1" hangingPunct="1"/>
            <a:r>
              <a:rPr lang="ru-RU" sz="4000" smtClean="0"/>
              <a:t>Структура пьес Чехова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5148263" y="3933825"/>
            <a:ext cx="2881312" cy="136683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189038" y="3932238"/>
            <a:ext cx="2663825" cy="13684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5" name="Text Box 11"/>
          <p:cNvSpPr txBox="1">
            <a:spLocks noChangeArrowheads="1"/>
          </p:cNvSpPr>
          <p:nvPr/>
        </p:nvSpPr>
        <p:spPr bwMode="auto">
          <a:xfrm>
            <a:off x="5437188" y="1700213"/>
            <a:ext cx="2806700" cy="106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solidFill>
                  <a:schemeClr val="bg1"/>
                </a:solidFill>
                <a:latin typeface="Arial" charset="0"/>
              </a:rPr>
              <a:t>общий характер — лирическое раздумье, развиваются настроения, стремления героев;</a:t>
            </a:r>
          </a:p>
        </p:txBody>
      </p:sp>
      <p:sp>
        <p:nvSpPr>
          <p:cNvPr id="27656" name="Text Box 12"/>
          <p:cNvSpPr txBox="1">
            <a:spLocks noChangeArrowheads="1"/>
          </p:cNvSpPr>
          <p:nvPr/>
        </p:nvSpPr>
        <p:spPr bwMode="auto">
          <a:xfrm>
            <a:off x="5364163" y="4087813"/>
            <a:ext cx="2592387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solidFill>
                  <a:schemeClr val="bg1"/>
                </a:solidFill>
                <a:latin typeface="Arial" charset="0"/>
              </a:rPr>
              <a:t>кульминация, действие оживленное, захватывающие события </a:t>
            </a:r>
          </a:p>
        </p:txBody>
      </p:sp>
      <p:sp>
        <p:nvSpPr>
          <p:cNvPr id="27657" name="Text Box 13"/>
          <p:cNvSpPr txBox="1">
            <a:spLocks noChangeArrowheads="1"/>
          </p:cNvSpPr>
          <p:nvPr/>
        </p:nvSpPr>
        <p:spPr bwMode="auto">
          <a:xfrm>
            <a:off x="1330325" y="4076700"/>
            <a:ext cx="2736850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solidFill>
                  <a:schemeClr val="bg1"/>
                </a:solidFill>
                <a:latin typeface="Arial" charset="0"/>
              </a:rPr>
              <a:t>действие замедляется, будничное течение  жизни, развязки нет </a:t>
            </a:r>
          </a:p>
        </p:txBody>
      </p:sp>
      <p:sp>
        <p:nvSpPr>
          <p:cNvPr id="27658" name="Line 14"/>
          <p:cNvSpPr>
            <a:spLocks noChangeShapeType="1"/>
          </p:cNvSpPr>
          <p:nvPr/>
        </p:nvSpPr>
        <p:spPr bwMode="auto">
          <a:xfrm>
            <a:off x="3924300" y="2205038"/>
            <a:ext cx="1081088" cy="0"/>
          </a:xfrm>
          <a:prstGeom prst="line">
            <a:avLst/>
          </a:prstGeom>
          <a:noFill/>
          <a:ln w="952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59" name="Line 15"/>
          <p:cNvSpPr>
            <a:spLocks noChangeShapeType="1"/>
          </p:cNvSpPr>
          <p:nvPr/>
        </p:nvSpPr>
        <p:spPr bwMode="auto">
          <a:xfrm rot="5278360">
            <a:off x="5993606" y="3410744"/>
            <a:ext cx="1008063" cy="34925"/>
          </a:xfrm>
          <a:prstGeom prst="line">
            <a:avLst/>
          </a:prstGeom>
          <a:noFill/>
          <a:ln w="952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0" name="Line 16"/>
          <p:cNvSpPr>
            <a:spLocks noChangeShapeType="1"/>
          </p:cNvSpPr>
          <p:nvPr/>
        </p:nvSpPr>
        <p:spPr bwMode="auto">
          <a:xfrm rot="10800000">
            <a:off x="3852863" y="4652963"/>
            <a:ext cx="1295400" cy="0"/>
          </a:xfrm>
          <a:prstGeom prst="line">
            <a:avLst/>
          </a:prstGeom>
          <a:noFill/>
          <a:ln w="952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1" name="Line 17"/>
          <p:cNvSpPr>
            <a:spLocks noChangeShapeType="1"/>
          </p:cNvSpPr>
          <p:nvPr/>
        </p:nvSpPr>
        <p:spPr bwMode="auto">
          <a:xfrm rot="-5400000">
            <a:off x="1945481" y="3391694"/>
            <a:ext cx="936625" cy="1588"/>
          </a:xfrm>
          <a:prstGeom prst="line">
            <a:avLst/>
          </a:prstGeom>
          <a:noFill/>
          <a:ln w="952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2" name="Text Box 19"/>
          <p:cNvSpPr txBox="1">
            <a:spLocks noChangeArrowheads="1"/>
          </p:cNvSpPr>
          <p:nvPr/>
        </p:nvSpPr>
        <p:spPr bwMode="auto">
          <a:xfrm>
            <a:off x="1331913" y="1700213"/>
            <a:ext cx="26638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>
                <a:solidFill>
                  <a:schemeClr val="bg1"/>
                </a:solidFill>
                <a:latin typeface="Arial" charset="0"/>
              </a:rPr>
              <a:t>медленное вступление, экспозиция к действию, идет  знакомство с героями;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68313" y="549275"/>
            <a:ext cx="8229600" cy="5616575"/>
          </a:xfrm>
          <a:prstGeom prst="rect">
            <a:avLst/>
          </a:prstGeom>
          <a:noFill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600" b="1" i="1" kern="0" dirty="0">
                <a:solidFill>
                  <a:schemeClr val="tx2">
                    <a:lumMod val="75000"/>
                  </a:schemeClr>
                </a:solidFill>
                <a:latin typeface="Perpetua Titling MT" pitchFamily="18" charset="0"/>
              </a:rPr>
              <a:t>«…В жизни он был именно тем, чем он был в творчестве, - человеком редкого душевного благородства, воспитанности и изящества в самом лучшем значении этих слов, мягкости и деликатности при необыкновенной искренности и простоте, чуткости и нежности при редкой правдивости.»</a:t>
            </a:r>
          </a:p>
          <a:p>
            <a:pPr marL="342900" indent="-342900"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i="1" kern="0" dirty="0">
                <a:solidFill>
                  <a:schemeClr val="tx2">
                    <a:lumMod val="75000"/>
                  </a:schemeClr>
                </a:solidFill>
                <a:latin typeface="Perpetua Titling MT" pitchFamily="18" charset="0"/>
              </a:rPr>
              <a:t>И.А.Бунин. Памяти Чехова.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endParaRPr lang="ru-RU" sz="3200" kern="0" dirty="0">
              <a:latin typeface="+mn-lt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i="1" smtClean="0"/>
              <a:t>Семья Чеховых</a:t>
            </a:r>
            <a:br>
              <a:rPr lang="ru-RU" sz="4000" b="1" i="1" smtClean="0"/>
            </a:br>
            <a:endParaRPr lang="ru-RU" sz="4000" b="1" i="1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003800" y="981075"/>
            <a:ext cx="3816350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CC"/>
                </a:solidFill>
              </a:rPr>
              <a:t>Таганрог, 1874 г.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rgbClr val="FFFFCC"/>
                </a:solidFill>
              </a:rPr>
              <a:t> Сидят слева направо: брат писателя Михаил, сестра Мария, отец Павел Егорович, мать Евгения Яковлевна, жена дяди Митрофана Егоровича, Людмила Павловна, их сын Георгий. Стоят: брат писателя Иван, Антон Павлович, старшие братья Николай и Александр, дядя Митрофан Егорович. </a:t>
            </a:r>
          </a:p>
        </p:txBody>
      </p:sp>
      <p:pic>
        <p:nvPicPr>
          <p:cNvPr id="13318" name="Picture 6" descr="Семья Чеховых. Таганрог, 1874 г. Сидят с лева направо: брат писателя Михаил, сестра Мария, Отец Павел Егорович, мать Евгения Яковлевна, жена дяди Митрофана  Егоровича Людмила Павловна, их сын Георгий. Стоят: брат писателя Иван, Антон Павлович, старшие братья Николай и Александр, дядя Митрофан Егорович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268413"/>
            <a:ext cx="475297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557338"/>
            <a:ext cx="4749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Старший брат Антона Чехова, литератор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Чехов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Александр Павлович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(1855 - 1913 г.г.)</a:t>
            </a:r>
            <a:r>
              <a:rPr lang="ru-RU" sz="3600" i="1" smtClean="0">
                <a:solidFill>
                  <a:srgbClr val="FFFFCC"/>
                </a:solidFill>
              </a:rPr>
              <a:t> </a:t>
            </a:r>
            <a:endParaRPr lang="ru-RU" sz="3600" i="1" smtClean="0">
              <a:solidFill>
                <a:srgbClr val="FFFFCC"/>
              </a:solidFill>
              <a:hlinkClick r:id="rId2"/>
            </a:endParaRP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  <a:hlinkClick r:id="rId2"/>
              </a:rPr>
              <a:t> </a:t>
            </a:r>
            <a:r>
              <a:rPr lang="ru-RU" smtClean="0">
                <a:solidFill>
                  <a:srgbClr val="FFFFCC"/>
                </a:solidFill>
              </a:rPr>
              <a:t> </a:t>
            </a:r>
          </a:p>
        </p:txBody>
      </p:sp>
      <p:pic>
        <p:nvPicPr>
          <p:cNvPr id="17413" name="Picture 5" descr="chehov_a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56188" y="1341438"/>
            <a:ext cx="3473450" cy="481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908175" y="404813"/>
            <a:ext cx="56165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i="1">
                <a:solidFill>
                  <a:schemeClr val="tx2"/>
                </a:solidFill>
              </a:rPr>
              <a:t>Семья Чеховых</a:t>
            </a:r>
            <a:br>
              <a:rPr lang="ru-RU" sz="4000" b="1" i="1">
                <a:solidFill>
                  <a:schemeClr val="tx2"/>
                </a:solidFill>
              </a:rPr>
            </a:br>
            <a:endParaRPr lang="ru-RU" sz="40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00563" y="2060575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Младший брат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А.П.Чехова, писатель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Чехов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Михаил Павлович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 (1868 - 1936 г.г.)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FFFFCC"/>
                </a:solidFill>
              </a:rPr>
              <a:t>  </a:t>
            </a:r>
          </a:p>
        </p:txBody>
      </p:sp>
      <p:pic>
        <p:nvPicPr>
          <p:cNvPr id="18437" name="Picture 5" descr="Чехов Михаил Павлович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341438"/>
            <a:ext cx="34893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979613" y="404813"/>
            <a:ext cx="56880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i="1">
                <a:solidFill>
                  <a:schemeClr val="tx2"/>
                </a:solidFill>
              </a:rPr>
              <a:t>Семья Чеховых</a:t>
            </a:r>
            <a:br>
              <a:rPr lang="ru-RU" sz="4000" b="1" i="1">
                <a:solidFill>
                  <a:schemeClr val="tx2"/>
                </a:solidFill>
              </a:rPr>
            </a:br>
            <a:endParaRPr lang="ru-RU" sz="40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211638" y="2997200"/>
            <a:ext cx="46323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3200">
                <a:solidFill>
                  <a:srgbClr val="FFFFCC"/>
                </a:solidFill>
              </a:rPr>
              <a:t>Мать</a:t>
            </a:r>
            <a:r>
              <a:rPr lang="ru-RU">
                <a:solidFill>
                  <a:srgbClr val="FFFFCC"/>
                </a:solidFill>
                <a:latin typeface="Arial" charset="0"/>
              </a:rPr>
              <a:t> </a:t>
            </a:r>
          </a:p>
          <a:p>
            <a:r>
              <a:rPr lang="ru-RU" b="1">
                <a:solidFill>
                  <a:srgbClr val="FFFFCC"/>
                </a:solidFill>
                <a:latin typeface="Arial" charset="0"/>
              </a:rPr>
              <a:t> </a:t>
            </a:r>
            <a:r>
              <a:rPr lang="ru-RU" sz="3600" b="1" i="1">
                <a:solidFill>
                  <a:srgbClr val="FFFFCC"/>
                </a:solidFill>
              </a:rPr>
              <a:t>Чехова</a:t>
            </a:r>
            <a:r>
              <a:rPr lang="ru-RU" b="1">
                <a:solidFill>
                  <a:srgbClr val="FFFFCC"/>
                </a:solidFill>
                <a:latin typeface="Arial" charset="0"/>
              </a:rPr>
              <a:t> </a:t>
            </a:r>
          </a:p>
          <a:p>
            <a:r>
              <a:rPr lang="ru-RU" sz="3600" b="1" i="1">
                <a:solidFill>
                  <a:srgbClr val="FFFFCC"/>
                </a:solidFill>
              </a:rPr>
              <a:t>Евгения Яковлевна </a:t>
            </a:r>
          </a:p>
          <a:p>
            <a:r>
              <a:rPr lang="ru-RU" sz="3200" b="1">
                <a:solidFill>
                  <a:srgbClr val="FFFFCC"/>
                </a:solidFill>
              </a:rPr>
              <a:t>(урождённая Морозова)</a:t>
            </a:r>
            <a:r>
              <a:rPr lang="ru-RU">
                <a:solidFill>
                  <a:srgbClr val="FFFFCC"/>
                </a:solidFill>
                <a:latin typeface="Arial" charset="0"/>
              </a:rPr>
              <a:t> </a:t>
            </a:r>
          </a:p>
          <a:p>
            <a:pPr eaLnBrk="0" hangingPunct="0"/>
            <a:r>
              <a:rPr lang="ru-RU">
                <a:solidFill>
                  <a:srgbClr val="FFFFCC"/>
                </a:solidFill>
                <a:latin typeface="Arial" charset="0"/>
              </a:rPr>
              <a:t>      </a:t>
            </a:r>
            <a:r>
              <a:rPr lang="ru-RU" sz="3600" b="1">
                <a:solidFill>
                  <a:srgbClr val="FFFFCC"/>
                </a:solidFill>
              </a:rPr>
              <a:t>(1835 - 1919 г.г.)</a:t>
            </a:r>
          </a:p>
        </p:txBody>
      </p:sp>
      <p:sp>
        <p:nvSpPr>
          <p:cNvPr id="8195" name="Rectangle 8"/>
          <p:cNvSpPr>
            <a:spLocks noChangeArrowheads="1"/>
          </p:cNvSpPr>
          <p:nvPr/>
        </p:nvSpPr>
        <p:spPr bwMode="auto">
          <a:xfrm>
            <a:off x="757238" y="2620963"/>
            <a:ext cx="13589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>
                <a:latin typeface="Arial" charset="0"/>
              </a:rPr>
              <a:t>  </a:t>
            </a:r>
            <a:r>
              <a:rPr lang="ru-RU" sz="9900">
                <a:latin typeface="Arial" charset="0"/>
              </a:rPr>
              <a:t> </a:t>
            </a:r>
            <a:r>
              <a:rPr lang="ru-RU">
                <a:latin typeface="Arial" charset="0"/>
              </a:rPr>
              <a:t>           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643438" y="1341438"/>
            <a:ext cx="36718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solidFill>
                  <a:srgbClr val="FFFFCC"/>
                </a:solidFill>
              </a:rPr>
              <a:t>"Мои дети любят меня каждый по-своему. И я стараюсь любить каждого из них так, как это нужно именно ему" </a:t>
            </a:r>
          </a:p>
        </p:txBody>
      </p: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1476375" y="476250"/>
            <a:ext cx="66246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i="1">
                <a:solidFill>
                  <a:schemeClr val="tx2"/>
                </a:solidFill>
              </a:rPr>
              <a:t>Семья Чеховых</a:t>
            </a:r>
            <a:br>
              <a:rPr lang="ru-RU" sz="4000" b="1" i="1">
                <a:solidFill>
                  <a:schemeClr val="tx2"/>
                </a:solidFill>
              </a:rPr>
            </a:br>
            <a:endParaRPr lang="ru-RU" sz="4000" b="1" i="1">
              <a:solidFill>
                <a:schemeClr val="tx2"/>
              </a:solidFill>
            </a:endParaRPr>
          </a:p>
        </p:txBody>
      </p:sp>
      <p:pic>
        <p:nvPicPr>
          <p:cNvPr id="8198" name="Picture 15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268413"/>
            <a:ext cx="3643312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6"/>
          <p:cNvSpPr>
            <a:spLocks noGrp="1" noChangeArrowheads="1"/>
          </p:cNvSpPr>
          <p:nvPr>
            <p:ph idx="1"/>
          </p:nvPr>
        </p:nvSpPr>
        <p:spPr>
          <a:xfrm>
            <a:off x="4321175" y="1844675"/>
            <a:ext cx="4822825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 </a:t>
            </a:r>
            <a:r>
              <a:rPr lang="ru-RU" smtClean="0">
                <a:solidFill>
                  <a:srgbClr val="FFFFCC"/>
                </a:solidFill>
              </a:rPr>
              <a:t>Жена писателя</a:t>
            </a:r>
            <a:r>
              <a:rPr lang="ru-RU" sz="3600" b="1" i="1" smtClean="0">
                <a:solidFill>
                  <a:srgbClr val="FFFFCC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3600" b="1" i="1" smtClean="0">
                <a:solidFill>
                  <a:srgbClr val="FFFFCC"/>
                </a:solidFill>
              </a:rPr>
              <a:t>Ольга Леонардовна Книппер-Чехова</a:t>
            </a:r>
            <a:r>
              <a:rPr lang="ru-RU" smtClean="0">
                <a:solidFill>
                  <a:srgbClr val="FFFFCC"/>
                </a:solidFill>
              </a:rPr>
              <a:t> 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970463" y="4005263"/>
            <a:ext cx="4354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600" b="1" i="1">
                <a:solidFill>
                  <a:srgbClr val="FFFFCC"/>
                </a:solidFill>
              </a:rPr>
              <a:t> (</a:t>
            </a:r>
            <a:r>
              <a:rPr lang="ru-RU">
                <a:solidFill>
                  <a:srgbClr val="FFFFCC"/>
                </a:solidFill>
                <a:latin typeface="Arial" charset="0"/>
              </a:rPr>
              <a:t> </a:t>
            </a:r>
            <a:r>
              <a:rPr lang="ru-RU" sz="3600" b="1" i="1">
                <a:solidFill>
                  <a:srgbClr val="FFFFCC"/>
                </a:solidFill>
              </a:rPr>
              <a:t>1868 -1959) </a:t>
            </a:r>
          </a:p>
        </p:txBody>
      </p:sp>
      <p:pic>
        <p:nvPicPr>
          <p:cNvPr id="9220" name="Picture 10" descr="offi-38-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5013" y="692150"/>
            <a:ext cx="35496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39775"/>
          </a:xfrm>
        </p:spPr>
        <p:txBody>
          <a:bodyPr/>
          <a:lstStyle/>
          <a:p>
            <a:pPr eaLnBrk="1" hangingPunct="1"/>
            <a:r>
              <a:rPr lang="ru-RU" sz="4000" b="1" i="1" smtClean="0"/>
              <a:t>Чеховские места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FFFFCC"/>
                </a:solidFill>
              </a:rPr>
              <a:t>Таганрог</a:t>
            </a:r>
          </a:p>
          <a:p>
            <a:pPr algn="ctr" eaLnBrk="1" hangingPunct="1"/>
            <a:r>
              <a:rPr lang="ru-RU" sz="4800" smtClean="0">
                <a:solidFill>
                  <a:srgbClr val="FFFFCC"/>
                </a:solidFill>
              </a:rPr>
              <a:t>Мелихово</a:t>
            </a:r>
          </a:p>
          <a:p>
            <a:pPr algn="ctr" eaLnBrk="1" hangingPunct="1"/>
            <a:r>
              <a:rPr lang="ru-RU" sz="4800" smtClean="0">
                <a:solidFill>
                  <a:srgbClr val="FFFFCC"/>
                </a:solidFill>
              </a:rPr>
              <a:t>Ялта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Таганрог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55650" y="1911350"/>
            <a:ext cx="32400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rgbClr val="FFFFCC"/>
                </a:solidFill>
              </a:rPr>
              <a:t>Домик Чеховых      ( на ул.Полицейской)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827088" y="5084763"/>
            <a:ext cx="7345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>
                <a:solidFill>
                  <a:srgbClr val="FFFFCC"/>
                </a:solidFill>
              </a:rPr>
              <a:t>Здесь прошли детство и юность писателя</a:t>
            </a:r>
          </a:p>
        </p:txBody>
      </p:sp>
      <p:pic>
        <p:nvPicPr>
          <p:cNvPr id="11269" name="Picture 9" descr="Domik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35375" y="1916113"/>
            <a:ext cx="4802188" cy="32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</p:bldLst>
  </p:timing>
</p:sld>
</file>

<file path=ppt/theme/theme1.xml><?xml version="1.0" encoding="utf-8"?>
<a:theme xmlns:a="http://schemas.openxmlformats.org/drawingml/2006/main" name="BRNMRBL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BRNMRB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RNMRBL 1">
        <a:dk1>
          <a:srgbClr val="000000"/>
        </a:dk1>
        <a:lt1>
          <a:srgbClr val="EAEAEA"/>
        </a:lt1>
        <a:dk2>
          <a:srgbClr val="996633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CAB8AD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NMRBL 2">
        <a:dk1>
          <a:srgbClr val="000000"/>
        </a:dk1>
        <a:lt1>
          <a:srgbClr val="EAEAEA"/>
        </a:lt1>
        <a:dk2>
          <a:srgbClr val="CC9900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E2CAA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NMRBL 3">
        <a:dk1>
          <a:srgbClr val="5F5F5F"/>
        </a:dk1>
        <a:lt1>
          <a:srgbClr val="FFFFFF"/>
        </a:lt1>
        <a:dk2>
          <a:srgbClr val="B2B2B2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DADADA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486</Words>
  <Application>Microsoft Office PowerPoint</Application>
  <PresentationFormat>Экран (4:3)</PresentationFormat>
  <Paragraphs>110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Times New Roman</vt:lpstr>
      <vt:lpstr>Arial</vt:lpstr>
      <vt:lpstr>Calibri</vt:lpstr>
      <vt:lpstr>Book Antiqua</vt:lpstr>
      <vt:lpstr>Perpetua Titling MT</vt:lpstr>
      <vt:lpstr>BRNMRBL</vt:lpstr>
      <vt:lpstr>А.П.Чехов</vt:lpstr>
      <vt:lpstr>Слайд 2</vt:lpstr>
      <vt:lpstr>Семья Чеховых </vt:lpstr>
      <vt:lpstr>Слайд 4</vt:lpstr>
      <vt:lpstr>Слайд 5</vt:lpstr>
      <vt:lpstr>Слайд 6</vt:lpstr>
      <vt:lpstr>Слайд 7</vt:lpstr>
      <vt:lpstr>Чеховские места</vt:lpstr>
      <vt:lpstr>Таганрог</vt:lpstr>
      <vt:lpstr>Таганрог</vt:lpstr>
      <vt:lpstr>Таганрог</vt:lpstr>
      <vt:lpstr>Таганрог</vt:lpstr>
      <vt:lpstr>Мелихово</vt:lpstr>
      <vt:lpstr>Мелихово</vt:lpstr>
      <vt:lpstr>Мелихово</vt:lpstr>
      <vt:lpstr>Мелихово</vt:lpstr>
      <vt:lpstr>Мелихово</vt:lpstr>
      <vt:lpstr>Ялта</vt:lpstr>
      <vt:lpstr>Ялта</vt:lpstr>
      <vt:lpstr>Ялта</vt:lpstr>
      <vt:lpstr>Ялта</vt:lpstr>
      <vt:lpstr>Общая характеристика «новой драмы» </vt:lpstr>
      <vt:lpstr>Исторические истоки «новой драмы».</vt:lpstr>
      <vt:lpstr>Особенности поэтики «новой драмы»:</vt:lpstr>
      <vt:lpstr>Структура пьес Чехова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А.П.Чехов</dc:title>
  <dc:creator>ws08</dc:creator>
  <cp:lastModifiedBy>re</cp:lastModifiedBy>
  <cp:revision>66</cp:revision>
  <dcterms:created xsi:type="dcterms:W3CDTF">2004-09-09T11:16:40Z</dcterms:created>
  <dcterms:modified xsi:type="dcterms:W3CDTF">2015-04-03T20:01:59Z</dcterms:modified>
</cp:coreProperties>
</file>