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1" r:id="rId2"/>
    <p:sldId id="272" r:id="rId3"/>
    <p:sldId id="275" r:id="rId4"/>
    <p:sldId id="276" r:id="rId5"/>
    <p:sldId id="257" r:id="rId6"/>
    <p:sldId id="258" r:id="rId7"/>
    <p:sldId id="259" r:id="rId8"/>
    <p:sldId id="265" r:id="rId9"/>
    <p:sldId id="266" r:id="rId10"/>
    <p:sldId id="267" r:id="rId11"/>
    <p:sldId id="268" r:id="rId12"/>
    <p:sldId id="269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2299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C0078-BB57-4A24-ACBF-AF5F72FE4FFF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4902C-BDF0-4D90-9C7E-826FB54A48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4902C-BDF0-4D90-9C7E-826FB54A482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708920"/>
            <a:ext cx="7854696" cy="264890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Руководитель: </a:t>
            </a:r>
            <a:r>
              <a:rPr lang="ru-RU" sz="2000" b="1" dirty="0" err="1" smtClean="0">
                <a:solidFill>
                  <a:srgbClr val="FFFF00"/>
                </a:solidFill>
              </a:rPr>
              <a:t>Морянова</a:t>
            </a:r>
            <a:r>
              <a:rPr lang="ru-RU" sz="2000" b="1" dirty="0" smtClean="0">
                <a:solidFill>
                  <a:srgbClr val="FFFF00"/>
                </a:solidFill>
              </a:rPr>
              <a:t> Н.П. ,доцент кафедры основного среднего и профессионального образования</a:t>
            </a:r>
            <a:endParaRPr lang="ru-RU" sz="2000" dirty="0" smtClean="0">
              <a:solidFill>
                <a:srgbClr val="FFFF00"/>
              </a:solidFill>
            </a:endParaRPr>
          </a:p>
          <a:p>
            <a:r>
              <a:rPr lang="ru-RU" sz="2000" b="1" dirty="0" smtClean="0">
                <a:solidFill>
                  <a:srgbClr val="FFFF00"/>
                </a:solidFill>
              </a:rPr>
              <a:t>Составители: Виноградова Д.А.,МБОУ </a:t>
            </a:r>
            <a:r>
              <a:rPr lang="ru-RU" sz="2000" b="1" dirty="0" smtClean="0">
                <a:solidFill>
                  <a:srgbClr val="FFFF00"/>
                </a:solidFill>
              </a:rPr>
              <a:t> Гимназия 7,</a:t>
            </a:r>
            <a:endParaRPr lang="ru-RU" sz="2000" b="1" dirty="0" smtClean="0">
              <a:solidFill>
                <a:srgbClr val="FFFF00"/>
              </a:solidFill>
            </a:endParaRPr>
          </a:p>
          <a:p>
            <a:r>
              <a:rPr lang="ru-RU" sz="2000" b="1" dirty="0" err="1" smtClean="0">
                <a:solidFill>
                  <a:srgbClr val="FFFF00"/>
                </a:solidFill>
              </a:rPr>
              <a:t>Бобкова</a:t>
            </a:r>
            <a:r>
              <a:rPr lang="ru-RU" sz="2000" b="1" dirty="0" smtClean="0">
                <a:solidFill>
                  <a:srgbClr val="FFFF00"/>
                </a:solidFill>
              </a:rPr>
              <a:t>  В.А.,</a:t>
            </a:r>
            <a:r>
              <a:rPr lang="ru-RU" sz="2000" b="1" dirty="0" smtClean="0">
                <a:solidFill>
                  <a:srgbClr val="FFFF00"/>
                </a:solidFill>
              </a:rPr>
              <a:t>МБОУ СОШ</a:t>
            </a:r>
            <a:r>
              <a:rPr lang="ru-RU" sz="2000" b="1" dirty="0" smtClean="0">
                <a:solidFill>
                  <a:srgbClr val="FFFF00"/>
                </a:solidFill>
              </a:rPr>
              <a:t>№</a:t>
            </a:r>
            <a:r>
              <a:rPr lang="ru-RU" sz="2000" b="1" dirty="0" smtClean="0">
                <a:solidFill>
                  <a:srgbClr val="FFFF00"/>
                </a:solidFill>
              </a:rPr>
              <a:t>18,</a:t>
            </a:r>
          </a:p>
          <a:p>
            <a:r>
              <a:rPr lang="ru-RU" sz="2000" b="1" dirty="0" err="1" smtClean="0">
                <a:solidFill>
                  <a:srgbClr val="FFFF00"/>
                </a:solidFill>
              </a:rPr>
              <a:t>Елкина</a:t>
            </a:r>
            <a:r>
              <a:rPr lang="ru-RU" sz="2000" b="1" dirty="0" smtClean="0">
                <a:solidFill>
                  <a:srgbClr val="FFFF00"/>
                </a:solidFill>
              </a:rPr>
              <a:t> Ксения Ивановна, учитель английского языка, МОУ Гимназия № 12, г.Твери,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Жиганов Валерий Владимирович, учитель английского языка, МОУ Гимназия №12, г.Твери,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Жукова Елена Вячеславовна, учитель английского языка, МОУ Гимназия №8,г.Твери.</a:t>
            </a:r>
          </a:p>
          <a:p>
            <a:endParaRPr lang="ru-RU" sz="2000" b="1" dirty="0" smtClean="0">
              <a:solidFill>
                <a:srgbClr val="FFFF00"/>
              </a:solidFill>
            </a:endParaRPr>
          </a:p>
          <a:p>
            <a:endParaRPr lang="ru-RU" sz="2000" dirty="0" smtClean="0">
              <a:solidFill>
                <a:srgbClr val="FFFF00"/>
              </a:solidFill>
            </a:endParaRPr>
          </a:p>
          <a:p>
            <a:endParaRPr lang="ru-RU" sz="2000" dirty="0"/>
          </a:p>
        </p:txBody>
      </p:sp>
      <p:sp>
        <p:nvSpPr>
          <p:cNvPr id="86017" name="Rectangle 1"/>
          <p:cNvSpPr>
            <a:spLocks noChangeArrowheads="1"/>
          </p:cNvSpPr>
          <p:nvPr/>
        </p:nvSpPr>
        <p:spPr bwMode="auto">
          <a:xfrm>
            <a:off x="0" y="-253774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Модель современного урока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3928" y="6237312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2014 год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04664"/>
            <a:ext cx="820891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ru-RU" u="sng" dirty="0" smtClean="0">
              <a:solidFill>
                <a:srgbClr val="58001D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u="sng" dirty="0" smtClean="0">
                <a:solidFill>
                  <a:srgbClr val="FFFF00"/>
                </a:solidFill>
              </a:rPr>
              <a:t>ГБОУ ДПО Тверской областной институт усовершенствования учителей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</a:rPr>
              <a:t>Универсальные учебные действия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186766" cy="45720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600" b="1" i="1" dirty="0" smtClean="0">
                <a:solidFill>
                  <a:srgbClr val="0070C0"/>
                </a:solidFill>
              </a:rPr>
              <a:t>Познавательные.</a:t>
            </a:r>
          </a:p>
          <a:p>
            <a:pPr>
              <a:buNone/>
            </a:pPr>
            <a:r>
              <a:rPr lang="ru-RU" sz="3600" dirty="0" smtClean="0">
                <a:solidFill>
                  <a:srgbClr val="0070C0"/>
                </a:solidFill>
              </a:rPr>
              <a:t>Научатся:</a:t>
            </a:r>
            <a:endParaRPr lang="ru-RU" sz="3600" i="1" dirty="0" smtClean="0">
              <a:solidFill>
                <a:srgbClr val="0070C0"/>
              </a:solidFill>
            </a:endParaRPr>
          </a:p>
          <a:p>
            <a:r>
              <a:rPr lang="ru-RU" sz="2800" dirty="0" smtClean="0">
                <a:solidFill>
                  <a:srgbClr val="0070C0"/>
                </a:solidFill>
              </a:rPr>
              <a:t>ставить и формулировать задачу, самостоятельно создавать алгоритм деятельности при решении проблем творческого и поискового характера;  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анализировать объекты  с целью выделения признаков;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выдвигать гипотезы и их обосновывать,</a:t>
            </a:r>
            <a:endParaRPr lang="ru-RU" sz="2800" b="1" i="1" dirty="0" smtClean="0">
              <a:solidFill>
                <a:srgbClr val="0070C0"/>
              </a:solidFill>
            </a:endParaRPr>
          </a:p>
          <a:p>
            <a:r>
              <a:rPr lang="ru-RU" sz="2800" dirty="0" smtClean="0">
                <a:solidFill>
                  <a:srgbClr val="0070C0"/>
                </a:solidFill>
              </a:rPr>
              <a:t>самостоятельно выбирать способы решения проблемы творческого и поискового характера.</a:t>
            </a:r>
            <a:endParaRPr lang="ru-RU" sz="2800" b="1" i="1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Универсальные учебные действия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Коммуникативные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Научатся: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 распределять начальные  действия и операции;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обмениваться способами действии;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работать в коллективе;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 ставить правильно вопросы.</a:t>
            </a:r>
          </a:p>
          <a:p>
            <a:pPr>
              <a:buNone/>
            </a:pPr>
            <a:endParaRPr lang="ru-RU" sz="28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Формы подведения итогов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24294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Выполнение  презентаций по теме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Написание сочинения по теме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«Мои впечатления о Шотландии»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Ø"/>
            </a:pP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Используемая литература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endParaRPr lang="ru-RU" dirty="0" smtClean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Федеральный государственный образовательный стандарт </a:t>
            </a:r>
            <a:endParaRPr lang="ru-RU" dirty="0" smtClean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Рабочая программа 5-11кл,авт.М.З.Биболетова,изд.»Титул»,2012.</a:t>
            </a:r>
            <a:endParaRPr lang="ru-RU" dirty="0" smtClean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УМК «</a:t>
            </a:r>
            <a:r>
              <a:rPr lang="en-US" dirty="0" smtClean="0">
                <a:solidFill>
                  <a:srgbClr val="0070C0"/>
                </a:solidFill>
              </a:rPr>
              <a:t>Enjoy English 6</a:t>
            </a:r>
            <a:r>
              <a:rPr lang="ru-RU" dirty="0" smtClean="0">
                <a:solidFill>
                  <a:srgbClr val="0070C0"/>
                </a:solidFill>
              </a:rPr>
              <a:t>» ,</a:t>
            </a:r>
            <a:r>
              <a:rPr lang="ru-RU" dirty="0" err="1" smtClean="0">
                <a:solidFill>
                  <a:srgbClr val="0070C0"/>
                </a:solidFill>
              </a:rPr>
              <a:t>авт.Биболетова</a:t>
            </a:r>
            <a:r>
              <a:rPr lang="ru-RU" dirty="0" smtClean="0">
                <a:solidFill>
                  <a:srgbClr val="0070C0"/>
                </a:solidFill>
              </a:rPr>
              <a:t> М.З.изд. «Титул»,2013г.</a:t>
            </a:r>
          </a:p>
          <a:p>
            <a:pPr algn="ctr">
              <a:buFont typeface="Wingdings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Средства мультимедиа (фильм о Шотландии)</a:t>
            </a:r>
          </a:p>
          <a:p>
            <a:pPr algn="ctr">
              <a:buFont typeface="Wingdings" pitchFamily="2" charset="2"/>
              <a:buChar char="Ø"/>
            </a:pPr>
            <a:endParaRPr lang="ru-RU" dirty="0" smtClean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539552" y="188640"/>
            <a:ext cx="8363272" cy="6669360"/>
          </a:xfrm>
        </p:spPr>
        <p:txBody>
          <a:bodyPr>
            <a:noAutofit/>
          </a:bodyPr>
          <a:lstStyle/>
          <a:p>
            <a:pPr algn="ctr">
              <a:buFont typeface="Times New Roman" pitchFamily="18" charset="0"/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Требования к современному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урока </a:t>
            </a:r>
            <a:endParaRPr lang="ru-RU" sz="2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Актуальность исследования определяется требованиями ФГОС к уроку английского языка:</a:t>
            </a:r>
          </a:p>
          <a:p>
            <a:pPr>
              <a:buFont typeface="Times New Roman" pitchFamily="18" charset="0"/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четкое формулирование дидактической цели; 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определение оптимального содержания урока в соответствии с требованием учебной программы и целями урока, с учетом уровня подготовки и подготовленности учащихся;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прогнозирование уровня усвоения учащимися научных знаний, </a:t>
            </a:r>
            <a:r>
              <a:rPr lang="ru-RU" sz="18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умений и навыков как на уроке, так и на отдельных его этапах;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выбор наиболее рациональных методов, приемов и средств обучения, стимулирования и контроля их оптимального воздействия на каждом этапе урока;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выбор, обеспечивающий познавательную активность, сочетание различных форм коллективной и индивидуальной работы на уроке и максимальную самостоятельность учащихся в процессе учения;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урок должен быть проблемным и развивающим: учитель сам нацеливается на сотрудничество с учениками и умеет направлять учеников на сотрудничество с учителем и одноклассниками;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учитель организует проблемные и поисковые ситуации, активизирует деятельность учащихся;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реализация на уроке всех дидактических принципов; 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создание условий успешного учения учащихся.</a:t>
            </a:r>
            <a:b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29642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Длительность проекта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4400" dirty="0" smtClean="0">
                <a:solidFill>
                  <a:srgbClr val="0070C0"/>
                </a:solidFill>
              </a:rPr>
              <a:t> Рассчитан на обучающихся 6 класса</a:t>
            </a:r>
          </a:p>
          <a:p>
            <a:pPr>
              <a:buNone/>
            </a:pPr>
            <a:r>
              <a:rPr lang="ru-RU" sz="4400" dirty="0" smtClean="0">
                <a:solidFill>
                  <a:srgbClr val="0070C0"/>
                </a:solidFill>
              </a:rPr>
              <a:t>	Занятие проводится 3 раза в  неделю</a:t>
            </a:r>
          </a:p>
          <a:p>
            <a:pPr>
              <a:buNone/>
            </a:pPr>
            <a:r>
              <a:rPr lang="ru-RU" sz="4400" dirty="0" smtClean="0">
                <a:solidFill>
                  <a:srgbClr val="0070C0"/>
                </a:solidFill>
              </a:rPr>
              <a:t>	Форма проведения – урок 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ПРОБЛЕМА</a:t>
            </a:r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lvl="0" indent="-457200">
              <a:buClrTx/>
              <a:buFont typeface="Arial" pitchFamily="34" charset="0"/>
              <a:buChar char="•"/>
            </a:pPr>
            <a:r>
              <a:rPr lang="ru-RU" sz="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Недостаточная  мотивация к учебной деятельности на уроках английского языка.</a:t>
            </a:r>
          </a:p>
          <a:p>
            <a:pPr marL="457200" lvl="0" indent="-457200">
              <a:buClrTx/>
              <a:buFont typeface="Arial" pitchFamily="34" charset="0"/>
              <a:buChar char="•"/>
            </a:pPr>
            <a:r>
              <a:rPr lang="ru-RU" sz="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Неполная </a:t>
            </a:r>
            <a:r>
              <a:rPr lang="ru-RU" sz="6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сформированость</a:t>
            </a:r>
            <a:r>
              <a:rPr lang="ru-RU" sz="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самостоятельно рассуждать и доказывать своё мнение.</a:t>
            </a:r>
          </a:p>
          <a:p>
            <a:pPr marL="457200" lvl="0" indent="-457200">
              <a:buClrTx/>
              <a:buFont typeface="Arial" pitchFamily="34" charset="0"/>
              <a:buChar char="•"/>
            </a:pPr>
            <a:r>
              <a:rPr lang="ru-RU" sz="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Слабая организация обучающимися своей учебной деятельности.</a:t>
            </a:r>
          </a:p>
          <a:p>
            <a:pPr algn="ctr">
              <a:buNone/>
            </a:pPr>
            <a:endParaRPr lang="ru-RU" sz="6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Актуальность темы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B0F0"/>
                </a:solidFill>
              </a:rPr>
              <a:t>Определяется требованиями ФГОС, где современный урок отвечает потребностям учащихся.Изучение иностранного языка в свете ФГОС будет способствовать формированию коммуникативной культуры школьников, их общему речевому развитию, расширению кругозора, воспитанию чувств и эмоций.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Цель: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sz="4000" dirty="0" smtClean="0">
                <a:solidFill>
                  <a:srgbClr val="0070C0"/>
                </a:solidFill>
              </a:rPr>
              <a:t>развить интерес к культуре и традициям Шотландии 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70C0"/>
                </a:solidFill>
              </a:rPr>
              <a:t>Обогатить лексический запас учащихся для описания Шотландии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0070C0"/>
                </a:solidFill>
              </a:rPr>
              <a:t>Расширить кругозор и воспитать толерантность при знакомстве с реалиями Шотландии</a:t>
            </a:r>
          </a:p>
          <a:p>
            <a:pPr>
              <a:buFont typeface="Wingdings" pitchFamily="2" charset="2"/>
              <a:buChar char="§"/>
            </a:pPr>
            <a:endParaRPr lang="ru-RU" sz="4000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93896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Задачи: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92922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овладение способами мыслительной и творческой деятельности;</a:t>
            </a:r>
            <a:endParaRPr lang="ru-RU" sz="2400" i="1" dirty="0" smtClean="0">
              <a:solidFill>
                <a:srgbClr val="0070C0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9875" algn="l"/>
              </a:tabLst>
            </a:pPr>
            <a:r>
              <a:rPr lang="ru-RU" sz="2400" i="1" dirty="0" smtClean="0">
                <a:solidFill>
                  <a:srgbClr val="0070C0"/>
                </a:solidFill>
                <a:ea typeface="Times New Roman" pitchFamily="18" charset="0"/>
                <a:cs typeface="Times New Roman" pitchFamily="18" charset="0"/>
              </a:rPr>
              <a:t>  создание условий для самостоятельной творческой деятельности;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>
                <a:tab pos="269875" algn="l"/>
              </a:tabLst>
            </a:pPr>
            <a:r>
              <a:rPr lang="ru-RU" sz="2400" i="1" dirty="0" smtClean="0">
                <a:solidFill>
                  <a:srgbClr val="0070C0"/>
                </a:solidFill>
                <a:ea typeface="Times New Roman" pitchFamily="18" charset="0"/>
                <a:cs typeface="Times New Roman" pitchFamily="18" charset="0"/>
              </a:rPr>
              <a:t>Подбор </a:t>
            </a:r>
            <a:r>
              <a:rPr lang="ru-RU" sz="2400" i="1" dirty="0" err="1" smtClean="0">
                <a:solidFill>
                  <a:srgbClr val="0070C0"/>
                </a:solidFill>
                <a:ea typeface="Times New Roman" pitchFamily="18" charset="0"/>
                <a:cs typeface="Times New Roman" pitchFamily="18" charset="0"/>
              </a:rPr>
              <a:t>лингво-страноведческой</a:t>
            </a:r>
            <a:r>
              <a:rPr lang="ru-RU" sz="2400" i="1" dirty="0" smtClean="0">
                <a:solidFill>
                  <a:srgbClr val="0070C0"/>
                </a:solidFill>
                <a:ea typeface="Times New Roman" pitchFamily="18" charset="0"/>
                <a:cs typeface="Times New Roman" pitchFamily="18" charset="0"/>
              </a:rPr>
              <a:t> информации в помощь участникам проекта.</a:t>
            </a:r>
            <a:endParaRPr lang="ru-RU" sz="2400" i="1" dirty="0" smtClean="0">
              <a:solidFill>
                <a:srgbClr val="0070C0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69875" algn="l"/>
              </a:tabLst>
            </a:pPr>
            <a:endParaRPr lang="ru-RU" sz="2400" dirty="0" smtClean="0">
              <a:solidFill>
                <a:srgbClr val="0070C0"/>
              </a:solidFill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7322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</a:rPr>
              <a:t>Универсальные учебные действия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Личностные</a:t>
            </a:r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Сформировать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познавательные интересы,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повысить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мотивация,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Воспитать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чувство уважения к иноязычной культуре,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Сформировать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самостоятельность суждений, нестандартность мышления</a:t>
            </a:r>
          </a:p>
          <a:p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ru-RU" sz="5400" b="1" i="1" dirty="0" smtClean="0">
                <a:solidFill>
                  <a:srgbClr val="C00000"/>
                </a:solidFill>
              </a:rPr>
              <a:t>Универсальные учебные действия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400" b="1" i="1" dirty="0" smtClean="0">
                <a:solidFill>
                  <a:srgbClr val="0070C0"/>
                </a:solidFill>
              </a:rPr>
              <a:t>Регулятивные</a:t>
            </a:r>
            <a:endParaRPr lang="ru-RU" sz="32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0070C0"/>
                </a:solidFill>
              </a:rPr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будут сформированы: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0070C0"/>
                </a:solidFill>
              </a:rPr>
              <a:t> целеустремленность и настойчивость в достижении целей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0070C0"/>
                </a:solidFill>
              </a:rPr>
              <a:t>обучающийся научится: принимать и сохранять учебную задачу, 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0070C0"/>
                </a:solidFill>
              </a:rPr>
              <a:t>планировать своё действие в соответствии с поставленной задачей,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0070C0"/>
                </a:solidFill>
              </a:rPr>
              <a:t> вносить необходимые коррективы в действие 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rgbClr val="0070C0"/>
                </a:solidFill>
              </a:rPr>
              <a:t>получить возможность научиться самостоятельно учитывать выделенные учителем ориентиры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674</TotalTime>
  <Words>361</Words>
  <Application>Microsoft Office PowerPoint</Application>
  <PresentationFormat>Экран (4:3)</PresentationFormat>
  <Paragraphs>74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Слайд 2</vt:lpstr>
      <vt:lpstr>Длительность проекта </vt:lpstr>
      <vt:lpstr>ПРОБЛЕМА</vt:lpstr>
      <vt:lpstr>Актуальность темы  </vt:lpstr>
      <vt:lpstr>Цель: </vt:lpstr>
      <vt:lpstr>Задачи:</vt:lpstr>
      <vt:lpstr>Универсальные учебные действия</vt:lpstr>
      <vt:lpstr>Универсальные учебные действия</vt:lpstr>
      <vt:lpstr>Универсальные учебные действия</vt:lpstr>
      <vt:lpstr>Универсальные учебные действия</vt:lpstr>
      <vt:lpstr>Формы подведения итогов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 мире математики» Модель программы внеурочной деятельности для обучающихся основной ступени</dc:title>
  <dc:creator>Волковы</dc:creator>
  <cp:lastModifiedBy>Дарья</cp:lastModifiedBy>
  <cp:revision>116</cp:revision>
  <dcterms:created xsi:type="dcterms:W3CDTF">2013-09-29T14:03:52Z</dcterms:created>
  <dcterms:modified xsi:type="dcterms:W3CDTF">2014-04-17T18:49:08Z</dcterms:modified>
</cp:coreProperties>
</file>