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  <p:sldMasterId id="2147483854" r:id="rId2"/>
    <p:sldMasterId id="2147483864" r:id="rId3"/>
    <p:sldMasterId id="2147483876" r:id="rId4"/>
    <p:sldMasterId id="2147483878" r:id="rId5"/>
    <p:sldMasterId id="2147483884" r:id="rId6"/>
    <p:sldMasterId id="2147483886" r:id="rId7"/>
    <p:sldMasterId id="2147483888" r:id="rId8"/>
    <p:sldMasterId id="2147483894" r:id="rId9"/>
    <p:sldMasterId id="2147483896" r:id="rId10"/>
    <p:sldMasterId id="2147483898" r:id="rId11"/>
    <p:sldMasterId id="2147483900" r:id="rId12"/>
  </p:sldMasterIdLst>
  <p:notesMasterIdLst>
    <p:notesMasterId r:id="rId31"/>
  </p:notesMasterIdLst>
  <p:sldIdLst>
    <p:sldId id="256" r:id="rId13"/>
    <p:sldId id="258" r:id="rId14"/>
    <p:sldId id="260" r:id="rId15"/>
    <p:sldId id="266" r:id="rId16"/>
    <p:sldId id="263" r:id="rId17"/>
    <p:sldId id="264" r:id="rId18"/>
    <p:sldId id="267" r:id="rId19"/>
    <p:sldId id="265" r:id="rId20"/>
    <p:sldId id="268" r:id="rId21"/>
    <p:sldId id="269" r:id="rId22"/>
    <p:sldId id="270" r:id="rId23"/>
    <p:sldId id="271" r:id="rId24"/>
    <p:sldId id="275" r:id="rId25"/>
    <p:sldId id="276" r:id="rId26"/>
    <p:sldId id="277" r:id="rId27"/>
    <p:sldId id="272" r:id="rId28"/>
    <p:sldId id="273" r:id="rId29"/>
    <p:sldId id="27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58"/>
    <a:srgbClr val="9A003E"/>
    <a:srgbClr val="0000FF"/>
    <a:srgbClr val="6699FF"/>
    <a:srgbClr val="006600"/>
    <a:srgbClr val="006666"/>
    <a:srgbClr val="000099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8" autoAdjust="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0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80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0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68409DE-4757-4FEC-BF42-7D5AF0F00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4F5CC5-1599-49D9-8C9F-F7EE526E150C}" type="slidenum">
              <a:rPr lang="ru-RU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D5645-0343-4030-91CC-75F5CBCAC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24D88-209C-4129-BD3C-4FC7B8864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8CF9C-7A3E-4B70-8661-9B02D4AE2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932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C71E4-C82F-4030-B691-A7B08FF9D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1FC36-8A5E-4DBD-AAF8-4D71C5E82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8B181-746C-4E53-8B3E-3E84DE7CF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5AEC1-1B23-42AD-A71D-F7AC40EB3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4FE90-2FAC-4E4E-B2EA-2BFBB8780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BC986-CCC5-47E1-AE1F-0FAA90228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456F7-33F9-4919-A62D-332F16901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7A52E-EDAB-4C9B-9FE7-300396698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01ED1-57E5-48A6-88A1-BF8E87B1C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F4BA5-18F6-472F-8B22-4CE55EDF9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A4FC8-1914-4C92-B3A6-CDCEAE74A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5D3BC-30D4-48E0-9E1D-EC3A93F32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8540750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1625" y="3963988"/>
            <a:ext cx="8540750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2C4E7-34EC-427C-BE1B-4B2DC910B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rgbClr val="32324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9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97562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97563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BDBD7A-3D52-4F2C-88AE-4F7165B31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0D7DB-589F-4B70-B430-397584FB3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5C0EA-F862-42FF-B1C7-59F1C11A6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3DFE3-D844-4938-AE01-E07BE98B7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3BD3D-AFAB-457A-8A0A-BFD677734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A6B62-D837-4F94-AFD2-6FF46FCA9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5994E-FAEF-4E2B-87EB-09E388DF3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6456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6456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A6563B-0062-4F1C-B594-B272E9E49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C6616-DC1C-494B-B495-F01D26E43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3AA63-4081-49B5-A2B3-0D42F9DF4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B0E2D-4B7A-46A0-802D-677CBAD9D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55A4F-874D-4BAB-8D95-F9896BF72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17DAB-B685-4F9E-A9ED-FCA296CDB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272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272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B0B76A-1637-4980-8B92-A0E1DA5AB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1573A-1F12-4347-984D-758CE1E9E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78086-C470-4B8C-B7EB-F2148A56C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236E-B93B-4E1D-AE17-FA9DA69A5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A23B0-0759-4060-B726-0401A9DF5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0F0FF-5310-44D3-85D2-A52F590EF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6148B-9B7B-4E0D-8CCE-52C9DC9A7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4F40E-6D79-4CBA-B636-C7CFC6178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12536-4630-4ED7-BB1F-32CF6738A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ABB73-BAF4-45A1-95F4-1C242A389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0FF5E-6BD0-4E16-B1C2-8133A3DB9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553D0-A8C7-4E2B-AE76-2DF327D56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E6D72-902E-42D8-9292-74815AC9F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8A694-4549-411D-A47C-438C17E92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82397-D2F1-43EE-8A53-94CDA9CA6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B0259-94D8-46D8-9CF5-D81CD9897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F373D-4498-433F-8F02-B07C50AD3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73F3A-2EAE-44FA-B04C-45C5F0DFB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95CFF-4DF6-45F8-8462-EB6F21EAA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B413A-03B4-4871-AA90-5D4FCB8BE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BF0C6-8713-4BE0-961C-D11A807CD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D92A8-7DC7-432D-861B-EB75BA77A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786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7786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253D0B-5671-4769-B2F3-60C5590E6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9F49C-5D80-4D59-8559-BD2C15E80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941F5-781C-46D5-81EF-9827D8839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B95AB-C0AA-42F0-9CE2-E57DB28FB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EE9CD-2E25-4536-89C3-07D0DAC27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05DE0-79FB-4E15-A85B-04B9D0ED4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68E86-E093-400D-96BE-C1CB161DA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EE9FC-22B5-4AA2-82F4-8C7C934E5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6389E-53AD-4CB4-BE7B-12E5BFEDB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62C94-9614-4CC2-9113-E00481A15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BDB00-805B-4977-B359-726B947B9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EE6A1-3589-4B48-842A-3E4D794EB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1800">
                <a:solidFill>
                  <a:schemeClr val="tx1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1800">
                <a:solidFill>
                  <a:schemeClr val="tx1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1800">
                <a:solidFill>
                  <a:schemeClr val="tx1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email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email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1800">
                <a:solidFill>
                  <a:schemeClr val="tx1"/>
                </a:solidFill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 sz="1800">
                <a:solidFill>
                  <a:schemeClr val="tx1"/>
                </a:solidFill>
              </a:endParaRPr>
            </a:p>
          </p:txBody>
        </p:sp>
      </p:grpSp>
      <p:sp>
        <p:nvSpPr>
          <p:cNvPr id="401465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01466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BD9F10-8730-4762-8795-E36F7C116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796C0-E7A9-4B0F-BA60-31E491247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4A795-690E-4F3F-97AA-55EE8B7CF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384DC-11FF-47B7-85E9-45085F860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B0458-9D0D-41E8-8C1D-C9130D492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BB5CC-0949-4D53-B735-773C74CA8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D2A00-6D01-4EA0-A3EB-7CC871011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0855E-F296-4CDE-96A1-92394DEC2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2367A-EF63-43CB-A7AD-6DA39100A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A2A4C-F79D-4497-94D7-B6319D600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B6218-7ACC-4702-8142-D442961E8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2639A-4509-46FB-B2C7-9F56C1359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CF1CEA-CF9A-47ED-9F08-5F00D6223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5B064-E8B4-401F-863A-DE0475D05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03758-5C85-4DDD-8C3E-632A5435B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30B72-596E-439D-8D09-22A0127B4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7E77D-6FF2-4DEC-98B2-45ECA99F6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6FAD1-B6FD-48F2-89BA-F008E110A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4C4B8-BA53-4A1D-832D-BC4A3C3E0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1F32F-BE08-4D21-947F-515BA67F7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77CBA-2543-48C1-AA3F-430354EAD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14B8A-F5D1-4C95-AA4F-E205F038B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1A2E8-6EEC-4488-93AB-AC0EE2E87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8EA4E-646D-4109-80C1-459252DA9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DCE7-3EAE-4808-9951-61930243D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67600-0712-4DB1-83A4-0851733F2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00476-C0D8-4025-9855-54591DEC2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32CDD-2F2D-45E2-9089-CA0313DD5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9B25B-46C5-4C7B-A803-72C715F03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0A003-D1FC-4DA8-B46B-DD649C689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3762B-B81D-4DE6-9CA7-72B94BBA5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66764-73FA-47C6-A9DE-F8F852A73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CCE9F-3C6A-45AD-B5E3-C2CE2EA47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E984E-CCB0-4894-BC68-9560C99B7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302F2-69BC-447F-9F9E-251F08B42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DEEEF-DCC7-4E03-82CF-D1C061040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5468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5468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4A7F94-82F5-4FD5-999B-51E3EECA9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5EB3E-3507-46C5-9491-F7D538B9D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8B7B6-DF52-4F1D-A755-DA2A4F840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A8769-2B1D-473B-B19F-301055313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C0961-B947-419B-8D6E-A32739937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D3BBE-963E-4EFF-A165-1B448575B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8110C-1D77-4612-B0CB-D17356BE1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299D4-5ECC-4F6D-8A26-AB3571958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7B97E-0520-4B4E-82B8-DDFBD2AF2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61F0E-C429-4703-94D8-36D1476B3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AFF93-A58F-48FC-8790-A598D5D5B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A7A6F-C07B-4853-B027-C5471FD34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621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E931F5-EDB9-4B31-8711-5BEA98715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9D780-4D66-48C6-9B03-14130D8FB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4C40B-E9F3-41B9-81EA-4C28978AF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1001D-F0FF-4A85-A795-FDFFB88D8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5D208-A68D-4825-B733-E7B306C39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432BF-3084-4B6E-86B3-DE439D384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9DB2C-D5BF-4B32-9E6F-AFC2326B0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916C3-4E75-483A-85E9-050CC37C6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B7F30-5C39-45BE-A5D2-C2EF19F99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2F86-C366-4DF6-9116-093ACBDB0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8B3CC-A51B-4E58-8785-599B5CEDD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B36F9-FFD0-4AD8-9587-0A5EA478B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2AD1C-F245-4CB4-8945-D711483E9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B83BF-FE0E-4E40-BE23-E7D2E839E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68000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8000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404346-1B4A-4BA3-A220-E5C03D462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A4743-2FA3-49E7-A4FE-209AFBF14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721AD-1126-4826-987F-B157D54C8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BEF85-D9C4-451B-87F1-976E7F3D6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A6CAB-C955-49DD-BD89-0AD242E85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620B8-FA27-4C30-ACD9-DC5278836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98041-B80C-47DE-B84E-0CBE9F348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2FEA3-CE4E-44B0-B336-D132AF525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6954-292A-4576-B854-C3E694A75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D5C4C-1832-45EE-84E9-351D5378F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8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9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7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6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6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6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87F8749-8888-4415-AE43-0A1C92630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ransition spd="slow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922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9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439C2D7D-470B-4A4A-AA26-BD36EE425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39" r:id="rId12"/>
  </p:sldLayoutIdLst>
  <p:transition spd="slow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F2F4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69632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32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32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32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32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32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32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33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33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33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33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33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33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33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33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33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33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34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34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34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34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34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34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34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34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34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34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35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35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35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35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35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35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5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5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5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5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6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6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6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6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6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6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6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6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6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6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7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7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7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7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7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7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7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7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7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7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8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8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8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8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8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8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8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8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8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8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9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9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9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9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9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9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9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9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9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9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0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0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0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0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0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0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0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0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0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0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1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1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1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1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1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1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1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1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1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1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2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2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2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2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2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2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2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2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2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2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3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3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3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3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3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3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3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3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3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3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4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4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4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4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4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4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4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4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4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4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5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5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5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5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5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5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5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5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5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5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6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6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6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6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6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6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6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6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6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6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7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7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7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7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7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7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7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7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7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7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8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8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8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8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8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8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8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8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8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8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9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9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9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9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9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9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9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9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9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9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0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0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0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0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0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0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0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0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0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0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1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1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1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1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1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1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1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1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1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1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2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2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2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2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2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2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2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2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2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2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3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3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3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3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3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3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3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3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96538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C1A37CC-979C-40F1-B6AF-4DB5C2D2A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96539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540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541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96542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8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  <p:sldLayoutId id="2147484150" r:id="rId12"/>
  </p:sldLayoutIdLst>
  <p:transition spd="slow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D9E9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711683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168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168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168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168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168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168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169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169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169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169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169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169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169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169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169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169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170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170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58CEEF8-7E7A-4FD1-BF13-8B60185BF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170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9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transition spd="slow">
    <p:blinds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36352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352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352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352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352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352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352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353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353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353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353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353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353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353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353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6353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353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354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354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052F7E4-B16C-4469-9098-41DF9B4ED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6354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1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376835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76836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76837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684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684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684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BDBAE6DA-40B9-4B4C-B8B1-49F876B08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40038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1800">
                <a:solidFill>
                  <a:schemeClr val="tx1"/>
                </a:solidFill>
              </a:endParaRPr>
            </a:p>
          </p:txBody>
        </p:sp>
        <p:sp>
          <p:nvSpPr>
            <p:cNvPr id="40038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1800">
                <a:solidFill>
                  <a:schemeClr val="tx1"/>
                </a:solidFill>
              </a:endParaRPr>
            </a:p>
          </p:txBody>
        </p:sp>
        <p:sp>
          <p:nvSpPr>
            <p:cNvPr id="40038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1800">
                <a:solidFill>
                  <a:schemeClr val="tx1"/>
                </a:solidFill>
              </a:endParaRPr>
            </a:p>
          </p:txBody>
        </p:sp>
        <p:grpSp>
          <p:nvGrpSpPr>
            <p:cNvPr id="4107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119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40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414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40039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0039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40039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00397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00398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00399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00400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0040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141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42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43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44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45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46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47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48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120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12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3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40043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043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043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043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email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043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email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043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043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043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043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1800">
                <a:solidFill>
                  <a:schemeClr val="tx1"/>
                </a:solidFill>
              </a:endParaRPr>
            </a:p>
          </p:txBody>
        </p:sp>
        <p:sp>
          <p:nvSpPr>
            <p:cNvPr id="40043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044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 sz="1800">
                <a:solidFill>
                  <a:schemeClr val="tx1"/>
                </a:solidFill>
              </a:endParaRPr>
            </a:p>
          </p:txBody>
        </p:sp>
      </p:grpSp>
      <p:sp>
        <p:nvSpPr>
          <p:cNvPr id="4099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0443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0444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0445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7456861-B698-41A7-AC81-5A1188913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3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ransition spd="slow">
    <p:newsfla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3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3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3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4376401-75DC-47BA-B1EF-446A54FC7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37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37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37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7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7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7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7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7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7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7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7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15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15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37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7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7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4137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7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37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161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37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7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7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7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7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7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7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7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513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7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7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13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13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7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136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37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7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7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7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7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7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7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7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4137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4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ransition spd="slow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4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4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4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389ECA7-4F28-4C25-BCE6-69DD78C9F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ransition spd="slow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5363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363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363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363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363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364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364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364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364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364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364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364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364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364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364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365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365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365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365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365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365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5365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5365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365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365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582B7D3-54F6-4E8B-BD05-E1385DD3A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5366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5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p:transition spd="slow">
    <p:split orient="vert"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1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1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1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8B28E1C-2913-4E42-A77F-4BB1B6405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17" r:id="rId12"/>
  </p:sldLayoutIdLst>
  <p:transition spd="slow">
    <p:newsfla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7891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226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7891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1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2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2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2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2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2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2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2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2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2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22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7893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3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3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3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3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3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3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3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3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3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4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4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4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4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4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4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4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4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22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7894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5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5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5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5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5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5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5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5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5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5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6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6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6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6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6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6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229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7896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6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6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7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7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7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897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923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7897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7897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7897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7897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67897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7898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898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898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898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7B76049-AF4F-4DA4-8A01-8DD7D8F43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6.xml"/><Relationship Id="rId5" Type="http://schemas.openxmlformats.org/officeDocument/2006/relationships/image" Target="../media/image48.gif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fpark.ru/" TargetMode="Externa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5.xml"/><Relationship Id="rId4" Type="http://schemas.openxmlformats.org/officeDocument/2006/relationships/hyperlink" Target="http://www.pregolia-art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slideLayout" Target="../slideLayouts/slideLayout73.xml"/><Relationship Id="rId1" Type="http://schemas.openxmlformats.org/officeDocument/2006/relationships/themeOverride" Target="../theme/themeOverrid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8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49275"/>
            <a:ext cx="8604250" cy="23749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4800" b="1" i="1" smtClean="0">
                <a:solidFill>
                  <a:srgbClr val="000099"/>
                </a:solidFill>
                <a:latin typeface="Times New Roman" pitchFamily="18" charset="0"/>
              </a:rPr>
              <a:t>                 </a:t>
            </a:r>
            <a:r>
              <a:rPr lang="ru-RU" sz="48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Технология</a:t>
            </a:r>
            <a:br>
              <a:rPr lang="ru-RU" sz="48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48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изготовления изделий  </a:t>
            </a:r>
            <a:br>
              <a:rPr lang="ru-RU" sz="48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48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из  солёного  теста</a:t>
            </a:r>
            <a:r>
              <a:rPr lang="ru-RU" sz="4800" b="1" i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4800" b="1" i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ru-RU" sz="4800" b="1" i="1" smtClean="0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868863"/>
            <a:ext cx="6804025" cy="198913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endParaRPr lang="ru-RU" sz="2400" smtClean="0">
              <a:solidFill>
                <a:srgbClr val="000026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000026"/>
                </a:solidFill>
              </a:rPr>
              <a:t>Меркулова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000026"/>
                </a:solidFill>
              </a:rPr>
              <a:t>Маргарита Васильевна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000026"/>
                </a:solidFill>
              </a:rPr>
              <a:t>Учитель технологии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000026"/>
                </a:solidFill>
              </a:rPr>
              <a:t>МОУ «СОШ  № 17» г.Воскресенска</a:t>
            </a:r>
          </a:p>
          <a:p>
            <a:pPr algn="l" eaLnBrk="1" hangingPunct="1">
              <a:lnSpc>
                <a:spcPct val="80000"/>
              </a:lnSpc>
            </a:pPr>
            <a:endParaRPr lang="ru-RU" sz="2400" smtClean="0">
              <a:solidFill>
                <a:srgbClr val="000026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ru-RU" sz="2400" smtClean="0">
              <a:solidFill>
                <a:srgbClr val="000058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268413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ЛЕПКА</a:t>
            </a:r>
          </a:p>
        </p:txBody>
      </p:sp>
      <p:pic>
        <p:nvPicPr>
          <p:cNvPr id="31747" name="Picture 5" descr="док-ты 03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1484313"/>
            <a:ext cx="2233613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IMG_105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2138" y="1484313"/>
            <a:ext cx="2879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 descr="док-ты 03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9563" y="1484313"/>
            <a:ext cx="2016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8" descr="док-ты 03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19475" y="4221163"/>
            <a:ext cx="23749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9" descr="док-ты 03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0825" y="4221163"/>
            <a:ext cx="24590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0" descr="док-ты 03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72225" y="4221163"/>
            <a:ext cx="2352675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7260" name="Rectangle 12"/>
          <p:cNvSpPr>
            <a:spLocks noChangeArrowheads="1"/>
          </p:cNvSpPr>
          <p:nvPr/>
        </p:nvSpPr>
        <p:spPr bwMode="auto">
          <a:xfrm>
            <a:off x="0" y="5516563"/>
            <a:ext cx="29352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 о р к о в к а</a:t>
            </a:r>
          </a:p>
        </p:txBody>
      </p:sp>
      <p:sp>
        <p:nvSpPr>
          <p:cNvPr id="437261" name="Rectangle 13"/>
          <p:cNvSpPr>
            <a:spLocks noChangeArrowheads="1"/>
          </p:cNvSpPr>
          <p:nvPr/>
        </p:nvSpPr>
        <p:spPr bwMode="auto">
          <a:xfrm>
            <a:off x="6659563" y="5516563"/>
            <a:ext cx="1816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 е н т а</a:t>
            </a:r>
          </a:p>
        </p:txBody>
      </p:sp>
      <p:sp>
        <p:nvSpPr>
          <p:cNvPr id="437262" name="Rectangle 14"/>
          <p:cNvSpPr>
            <a:spLocks noChangeArrowheads="1"/>
          </p:cNvSpPr>
          <p:nvPr/>
        </p:nvSpPr>
        <p:spPr bwMode="auto">
          <a:xfrm>
            <a:off x="3635375" y="5516563"/>
            <a:ext cx="1849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 а п л я</a:t>
            </a:r>
          </a:p>
        </p:txBody>
      </p:sp>
      <p:sp>
        <p:nvSpPr>
          <p:cNvPr id="437263" name="Rectangle 15"/>
          <p:cNvSpPr>
            <a:spLocks noChangeArrowheads="1"/>
          </p:cNvSpPr>
          <p:nvPr/>
        </p:nvSpPr>
        <p:spPr bwMode="auto">
          <a:xfrm>
            <a:off x="6286500" y="3357563"/>
            <a:ext cx="2857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 о л б а с к а</a:t>
            </a:r>
          </a:p>
        </p:txBody>
      </p:sp>
      <p:sp>
        <p:nvSpPr>
          <p:cNvPr id="31757" name="Rectangle 16"/>
          <p:cNvSpPr>
            <a:spLocks noChangeArrowheads="1"/>
          </p:cNvSpPr>
          <p:nvPr/>
        </p:nvSpPr>
        <p:spPr bwMode="auto">
          <a:xfrm>
            <a:off x="395288" y="3357563"/>
            <a:ext cx="1968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3200" b="1">
                <a:solidFill>
                  <a:schemeClr val="tx1"/>
                </a:solidFill>
              </a:rPr>
              <a:t>Ш а р и к</a:t>
            </a:r>
          </a:p>
        </p:txBody>
      </p:sp>
      <p:sp>
        <p:nvSpPr>
          <p:cNvPr id="437265" name="Rectangle 17"/>
          <p:cNvSpPr>
            <a:spLocks noChangeArrowheads="1"/>
          </p:cNvSpPr>
          <p:nvPr/>
        </p:nvSpPr>
        <p:spPr bwMode="auto">
          <a:xfrm>
            <a:off x="3276600" y="3357563"/>
            <a:ext cx="2609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 е п ё ш к а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0"/>
            <a:ext cx="4465638" cy="126841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u="sng" smtClean="0">
                <a:solidFill>
                  <a:srgbClr val="000099"/>
                </a:solidFill>
              </a:rPr>
              <a:t>Сушка и обжиг</a:t>
            </a:r>
            <a:endParaRPr lang="ru-RU" sz="4000" u="sng" smtClean="0">
              <a:solidFill>
                <a:srgbClr val="000099"/>
              </a:solidFill>
            </a:endParaRP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052513"/>
            <a:ext cx="8229600" cy="24765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b="1" i="1" smtClean="0">
                <a:solidFill>
                  <a:schemeClr val="bg1"/>
                </a:solidFill>
              </a:rPr>
              <a:t>Воздушная сушка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b="1" i="1" smtClean="0">
                <a:solidFill>
                  <a:schemeClr val="bg1"/>
                </a:solidFill>
                <a:cs typeface="Arial" charset="0"/>
              </a:rPr>
              <a:t>Сушка в духовом шкафу</a:t>
            </a:r>
            <a:r>
              <a:rPr lang="ru-RU" b="1" smtClean="0">
                <a:solidFill>
                  <a:schemeClr val="bg1"/>
                </a:solidFill>
                <a:cs typeface="Arial" charset="0"/>
              </a:rPr>
              <a:t> ─</a:t>
            </a:r>
            <a:r>
              <a:rPr lang="ru-RU" b="1" i="1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b="1" smtClean="0">
                <a:solidFill>
                  <a:schemeClr val="bg1"/>
                </a:solidFill>
                <a:cs typeface="Arial" charset="0"/>
              </a:rPr>
              <a:t>обжиг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ru-RU" b="1" smtClean="0">
                <a:solidFill>
                  <a:schemeClr val="bg1"/>
                </a:solidFill>
              </a:rPr>
              <a:t>Температура обжига  100 </a:t>
            </a:r>
            <a:r>
              <a:rPr lang="ru-RU" b="1" smtClean="0">
                <a:solidFill>
                  <a:schemeClr val="bg1"/>
                </a:solidFill>
                <a:cs typeface="Arial" charset="0"/>
              </a:rPr>
              <a:t>─ 150 </a:t>
            </a:r>
            <a:r>
              <a:rPr lang="en-US" b="1" smtClean="0">
                <a:solidFill>
                  <a:schemeClr val="bg1"/>
                </a:solidFill>
                <a:cs typeface="Arial" charset="0"/>
              </a:rPr>
              <a:t>º</a:t>
            </a:r>
            <a:r>
              <a:rPr lang="ru-RU" b="1" smtClean="0">
                <a:solidFill>
                  <a:schemeClr val="bg1"/>
                </a:solidFill>
                <a:cs typeface="Arial" charset="0"/>
              </a:rPr>
              <a:t>С.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ru-RU" b="1" smtClean="0">
                <a:solidFill>
                  <a:schemeClr val="bg1"/>
                </a:solidFill>
                <a:cs typeface="Arial" charset="0"/>
              </a:rPr>
              <a:t>Время обжига  30 минут ─ 2 часа.</a:t>
            </a:r>
          </a:p>
        </p:txBody>
      </p:sp>
      <p:pic>
        <p:nvPicPr>
          <p:cNvPr id="32772" name="Picture 7" descr="IMG_10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050" y="3500438"/>
            <a:ext cx="4752975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044575"/>
          </a:xfrm>
        </p:spPr>
        <p:txBody>
          <a:bodyPr/>
          <a:lstStyle/>
          <a:p>
            <a:pPr eaLnBrk="1" hangingPunct="1"/>
            <a:r>
              <a:rPr lang="ru-RU" b="1" u="sng" smtClean="0"/>
              <a:t>Раскраска и лакировка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6588125" cy="4246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ru-RU" sz="2800" smtClean="0"/>
              <a:t>Краски (см. «Окрашивание теста»)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endParaRPr lang="ru-RU" sz="2800" smtClean="0"/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ru-RU" sz="2800" smtClean="0"/>
              <a:t>Кисти разных размеров с натуральной щетиной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endParaRPr lang="ru-RU" sz="2800" smtClean="0"/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ru-RU" sz="2800" smtClean="0"/>
              <a:t>Клей ПВА (добавить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в краску  для блеска)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endParaRPr lang="ru-RU" sz="2800" smtClean="0"/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</a:pPr>
            <a:r>
              <a:rPr lang="ru-RU" sz="2800" smtClean="0"/>
              <a:t>Лак акриловый</a:t>
            </a:r>
          </a:p>
        </p:txBody>
      </p:sp>
      <p:pic>
        <p:nvPicPr>
          <p:cNvPr id="33796" name="Picture 4" descr="image0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4663" y="3284538"/>
            <a:ext cx="4319587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9144000" cy="1417638"/>
          </a:xfrm>
        </p:spPr>
        <p:txBody>
          <a:bodyPr/>
          <a:lstStyle/>
          <a:p>
            <a:pPr eaLnBrk="1" hangingPunct="1">
              <a:defRPr/>
            </a:pPr>
            <a:r>
              <a:rPr lang="ru-RU" b="1" u="sng" smtClean="0">
                <a:latin typeface="Comic Sans MS" pitchFamily="66" charset="0"/>
              </a:rPr>
              <a:t>Поделки  из  солёного  теста</a:t>
            </a:r>
          </a:p>
        </p:txBody>
      </p:sp>
      <p:pic>
        <p:nvPicPr>
          <p:cNvPr id="710660" name="Picture 4" descr="image0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57338"/>
            <a:ext cx="3378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0661" name="Picture 5" descr="image00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8038" y="908050"/>
            <a:ext cx="27971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0662" name="Picture 6" descr="image0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325" y="1557338"/>
            <a:ext cx="29876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0663" name="Picture 7" descr="image01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481513"/>
            <a:ext cx="33480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0664" name="Picture 8" descr="image03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48038" y="3716338"/>
            <a:ext cx="30845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0665" name="Picture 9" descr="lep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72225" y="4468813"/>
            <a:ext cx="2771775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732" name="Picture 4" descr="image0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025" y="981075"/>
            <a:ext cx="23399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3733" name="Picture 5" descr="image0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24638" y="3981450"/>
            <a:ext cx="2519362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3734" name="Picture 6" descr="image01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770438"/>
            <a:ext cx="26765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3735" name="Picture 7" descr="соленое тесто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981075"/>
            <a:ext cx="23749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3736" name="Picture 8" descr="соленое тесто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87675" y="3357563"/>
            <a:ext cx="31686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3737" name="Picture 9" descr="соленое тесто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55875" y="0"/>
            <a:ext cx="40671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300788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Новогодние  сувениры</a:t>
            </a:r>
          </a:p>
        </p:txBody>
      </p:sp>
      <p:pic>
        <p:nvPicPr>
          <p:cNvPr id="36867" name="Picture 4" descr="соленое тесто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688" y="0"/>
            <a:ext cx="23764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47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Работы  учеников  нашей  школы</a:t>
            </a:r>
          </a:p>
        </p:txBody>
      </p:sp>
      <p:pic>
        <p:nvPicPr>
          <p:cNvPr id="36869" name="Picture 8" descr="IMG_10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3716338"/>
            <a:ext cx="352742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9" descr="IMG_099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716338"/>
            <a:ext cx="3598863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0" descr="star54[1]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35150" y="1196975"/>
            <a:ext cx="17287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319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ПРАКТИЧЕСКАЯ  РАБОТА</a:t>
            </a:r>
            <a:br>
              <a:rPr lang="ru-RU" sz="4000" smtClean="0"/>
            </a:br>
            <a:r>
              <a:rPr lang="ru-RU" sz="4000" smtClean="0">
                <a:solidFill>
                  <a:srgbClr val="9A003E"/>
                </a:solidFill>
              </a:rPr>
              <a:t>«Изготовление </a:t>
            </a:r>
            <a:r>
              <a:rPr lang="ru-RU" sz="4000" b="1" smtClean="0">
                <a:solidFill>
                  <a:srgbClr val="9A003E"/>
                </a:solidFill>
                <a:cs typeface="Arial" charset="0"/>
              </a:rPr>
              <a:t>МЫШКИ</a:t>
            </a:r>
            <a:r>
              <a:rPr lang="ru-RU" sz="4000" smtClean="0">
                <a:solidFill>
                  <a:srgbClr val="9A003E"/>
                </a:solidFill>
              </a:rPr>
              <a:t>»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16113"/>
            <a:ext cx="8507412" cy="4941887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ПОСЛЕДОВАТЕЛЬНОСТЬ  РАБОТЫ</a:t>
            </a:r>
            <a:endParaRPr lang="ru-RU" sz="24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b="1" smtClean="0">
                <a:cs typeface="Arial" charset="0"/>
              </a:rPr>
              <a:t>Приготовить солёное тесто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b="1" smtClean="0">
                <a:cs typeface="Arial" charset="0"/>
              </a:rPr>
              <a:t>Слепить мордочку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b="1" smtClean="0">
                <a:cs typeface="Arial" charset="0"/>
              </a:rPr>
              <a:t>Сверху сделать 2 надреза для ушек, проткнуть отверстие для хвостика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b="1" smtClean="0">
                <a:cs typeface="Arial" charset="0"/>
              </a:rPr>
              <a:t>Сделать ушки: расплющить треугольнички и слегка выгнуть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b="1" smtClean="0">
                <a:cs typeface="Arial" charset="0"/>
              </a:rPr>
              <a:t>Сделать хвостик: раскатать жгутик теста в ленточку, свернуть спиралью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b="1" smtClean="0">
                <a:cs typeface="Arial" charset="0"/>
              </a:rPr>
              <a:t>Детали закрепить на туловище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b="1" smtClean="0">
                <a:cs typeface="Arial" charset="0"/>
              </a:rPr>
              <a:t>Глазки сделать из бусинок, усы ─ из проволоки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b="1" smtClean="0">
                <a:cs typeface="Arial" charset="0"/>
              </a:rPr>
              <a:t>Готовую мышку поставить сушить</a:t>
            </a:r>
          </a:p>
        </p:txBody>
      </p:sp>
      <p:pic>
        <p:nvPicPr>
          <p:cNvPr id="450567" name="Picture 7" descr="Безымянны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888" y="1412875"/>
            <a:ext cx="27479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7488237" cy="8636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ru-RU" sz="3600" b="1" i="1" u="sng" smtClean="0">
                <a:solidFill>
                  <a:srgbClr val="000058"/>
                </a:solidFill>
                <a:latin typeface="Comic Sans MS" pitchFamily="66" charset="0"/>
              </a:rPr>
              <a:t>Основные источники и ресурсы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8243888" cy="5516562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mtClean="0">
                <a:solidFill>
                  <a:srgbClr val="9A003E"/>
                </a:solidFill>
                <a:latin typeface="Comic Sans MS" pitchFamily="66" charset="0"/>
              </a:rPr>
              <a:t>Силаева К., Михайлова И. Солёное тесто.</a:t>
            </a:r>
            <a:r>
              <a:rPr lang="ru-RU" smtClean="0">
                <a:solidFill>
                  <a:srgbClr val="9A003E"/>
                </a:solidFill>
                <a:latin typeface="Comic Sans MS" pitchFamily="66" charset="0"/>
                <a:cs typeface="Arial" charset="0"/>
              </a:rPr>
              <a:t>─ М.: ЭКСМО, 2004.─ 224 с.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mtClean="0">
                <a:solidFill>
                  <a:srgbClr val="9A003E"/>
                </a:solidFill>
                <a:latin typeface="Comic Sans MS" pitchFamily="66" charset="0"/>
                <a:cs typeface="Arial" charset="0"/>
              </a:rPr>
              <a:t>Данкевич Е.В. Лепим из солёного теста.─ СПб: Издательский Дом «Кристалл», 2001.─ 192 с.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mtClean="0">
                <a:solidFill>
                  <a:srgbClr val="9A003E"/>
                </a:solidFill>
                <a:latin typeface="Comic Sans MS" pitchFamily="66" charset="0"/>
                <a:cs typeface="Arial" charset="0"/>
              </a:rPr>
              <a:t>Силаева К.. Уварова Ю. Солёное тесто: украшения, сувениры, поделки.─ М.: ЭКСМО, 2005.─ 288 с.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>
                <a:solidFill>
                  <a:srgbClr val="9A003E"/>
                </a:solidFill>
                <a:latin typeface="Comic Sans MS" pitchFamily="66" charset="0"/>
                <a:cs typeface="Arial" charset="0"/>
                <a:hlinkClick r:id="rId3"/>
              </a:rPr>
              <a:t>http://www.gifpark.ru/</a:t>
            </a:r>
            <a:endParaRPr lang="en-US" smtClean="0">
              <a:solidFill>
                <a:srgbClr val="9A003E"/>
              </a:solidFill>
              <a:latin typeface="Comic Sans MS" pitchFamily="66" charset="0"/>
              <a:cs typeface="Arial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>
                <a:solidFill>
                  <a:srgbClr val="9A003E"/>
                </a:solidFill>
                <a:latin typeface="Comic Sans MS" pitchFamily="66" charset="0"/>
                <a:cs typeface="Arial" charset="0"/>
                <a:hlinkClick r:id="rId4"/>
              </a:rPr>
              <a:t>http://www.pregolia-art.com//</a:t>
            </a:r>
            <a:endParaRPr lang="en-US" smtClean="0">
              <a:solidFill>
                <a:srgbClr val="9A003E"/>
              </a:solidFill>
              <a:latin typeface="Comic Sans MS" pitchFamily="66" charset="0"/>
              <a:cs typeface="Arial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ru-RU" smtClean="0">
              <a:solidFill>
                <a:srgbClr val="9A003E"/>
              </a:solidFill>
              <a:latin typeface="Comic Sans MS" pitchFamily="66" charset="0"/>
              <a:cs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3" name="WordArt 5"/>
          <p:cNvSpPr>
            <a:spLocks noChangeArrowheads="1" noChangeShapeType="1" noTextEdit="1"/>
          </p:cNvSpPr>
          <p:nvPr/>
        </p:nvSpPr>
        <p:spPr bwMode="auto">
          <a:xfrm>
            <a:off x="0" y="620713"/>
            <a:ext cx="9144000" cy="3073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Благодарю  за  внимание  !</a:t>
            </a:r>
          </a:p>
        </p:txBody>
      </p:sp>
      <p:pic>
        <p:nvPicPr>
          <p:cNvPr id="39939" name="Picture 6" descr="смайл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2138" y="4221163"/>
            <a:ext cx="26638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26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2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0" smtClean="0">
                <a:solidFill>
                  <a:srgbClr val="800000"/>
                </a:solidFill>
              </a:rPr>
              <a:t/>
            </a:r>
            <a:br>
              <a:rPr lang="ru-RU" sz="5400" b="0" smtClean="0">
                <a:solidFill>
                  <a:srgbClr val="800000"/>
                </a:solidFill>
              </a:rPr>
            </a:br>
            <a:r>
              <a:rPr lang="ru-RU" sz="5400" smtClean="0">
                <a:solidFill>
                  <a:srgbClr val="DA0058"/>
                </a:solidFill>
              </a:rPr>
              <a:t>ЦЕЛИ   И  ЗАДАЧИ</a:t>
            </a:r>
            <a:br>
              <a:rPr lang="ru-RU" sz="5400" smtClean="0">
                <a:solidFill>
                  <a:srgbClr val="DA0058"/>
                </a:solidFill>
              </a:rPr>
            </a:br>
            <a:endParaRPr lang="ru-RU" sz="5400" smtClean="0">
              <a:solidFill>
                <a:srgbClr val="DA0058"/>
              </a:solidFill>
            </a:endParaRPr>
          </a:p>
        </p:txBody>
      </p:sp>
      <p:sp>
        <p:nvSpPr>
          <p:cNvPr id="15668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785225" cy="4967287"/>
          </a:xfrm>
          <a:solidFill>
            <a:srgbClr val="FF0000">
              <a:alpha val="35001"/>
            </a:srgbClr>
          </a:solidFill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ru-RU" sz="4000" smtClean="0"/>
              <a:t>Познакомиться с технологией изготовления солёного теста и изделий из него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sz="4000" smtClean="0"/>
              <a:t>Умело применять инструменты и приспособления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sz="4000" smtClean="0"/>
              <a:t>Самостоятельно, ответственно и аккуратно выполнять свою работу</a:t>
            </a:r>
          </a:p>
          <a:p>
            <a:pPr marL="609600" indent="-609600" eaLnBrk="1" hangingPunct="1">
              <a:buFontTx/>
              <a:buAutoNum type="arabicPeriod"/>
              <a:defRPr/>
            </a:pPr>
            <a:endParaRPr lang="ru-RU" sz="40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eaLnBrk="1" hangingPunct="1">
              <a:buFontTx/>
              <a:buNone/>
              <a:defRPr/>
            </a:pPr>
            <a:endParaRPr lang="ru-RU" b="1" i="1" u="sng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668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66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668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668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1566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6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6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6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6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tmFilter="0,0; .5, 1; 1, 1"/>
                                        <p:tgtEl>
                                          <p:spTgt spid="156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2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6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6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6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6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tmFilter="0,0; .5, 1; 1, 1"/>
                                        <p:tgtEl>
                                          <p:spTgt spid="156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0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6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6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6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6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 tmFilter="0,0; .5, 1; 1, 1"/>
                                        <p:tgtEl>
                                          <p:spTgt spid="156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0" grpId="0"/>
      <p:bldP spid="156681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8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015288" cy="1268413"/>
          </a:xfrm>
        </p:spPr>
        <p:txBody>
          <a:bodyPr/>
          <a:lstStyle/>
          <a:p>
            <a:pPr eaLnBrk="1" hangingPunct="1">
              <a:defRPr/>
            </a:pPr>
            <a:r>
              <a:rPr lang="ru-RU" u="sng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 е м н о г о    и з    и с т о р и и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496300" cy="4868862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</a:pPr>
            <a:endParaRPr lang="ru-RU" sz="2800" smtClean="0"/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ru-RU" sz="2800" smtClean="0"/>
              <a:t>В Гималаях найдены деревянные</a:t>
            </a:r>
            <a:r>
              <a:rPr lang="en-US" sz="2800" smtClean="0"/>
              <a:t> </a:t>
            </a:r>
            <a:r>
              <a:rPr lang="ru-RU" sz="2800" smtClean="0"/>
              <a:t>формы для изготовления жертвенных культовых</a:t>
            </a:r>
            <a:r>
              <a:rPr lang="en-US" sz="2800" smtClean="0"/>
              <a:t> </a:t>
            </a:r>
            <a:r>
              <a:rPr lang="ru-RU" sz="2800" smtClean="0"/>
              <a:t>фигур из ячменной муки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ru-RU" sz="2800" smtClean="0"/>
              <a:t>С </a:t>
            </a:r>
            <a:r>
              <a:rPr lang="en-US" sz="2800" smtClean="0"/>
              <a:t>XVII</a:t>
            </a:r>
            <a:r>
              <a:rPr lang="ru-RU" sz="2800" smtClean="0"/>
              <a:t> века в Китае из солёного теста изготавливались марионетки для кукольных представлений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ru-RU" sz="2800" smtClean="0"/>
              <a:t>В начале Х века в Германии и Скандинавии было принято изготавливать пасхальные и рождественские сувениры из солёного теста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015288" cy="863600"/>
          </a:xfrm>
        </p:spPr>
        <p:txBody>
          <a:bodyPr/>
          <a:lstStyle/>
          <a:p>
            <a:pPr eaLnBrk="1" hangingPunct="1">
              <a:defRPr/>
            </a:pPr>
            <a:r>
              <a:rPr lang="ru-RU" u="sng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 е м н о г о    и з    и с т о р и и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smtClean="0"/>
              <a:t>В На Руси ещё в </a:t>
            </a:r>
            <a:r>
              <a:rPr lang="en-US" smtClean="0"/>
              <a:t>IX </a:t>
            </a:r>
            <a:r>
              <a:rPr lang="ru-RU" smtClean="0"/>
              <a:t>веке пекли пряники виде забавных фигурок, которые назывались </a:t>
            </a:r>
            <a:r>
              <a:rPr lang="ru-RU" i="1" u="sng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медовым хлебом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smtClean="0"/>
              <a:t>В Егорьев день (23 апреля) </a:t>
            </a:r>
            <a:r>
              <a:rPr lang="ru-RU" smtClean="0">
                <a:cs typeface="Arial" charset="0"/>
              </a:rPr>
              <a:t>─ день первого выгона скота ─ пекли «козули», сделанные из ржаного теста</a:t>
            </a:r>
            <a:r>
              <a:rPr lang="ru-RU" u="sng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7477125" cy="1728787"/>
          </a:xfrm>
        </p:spPr>
        <p:txBody>
          <a:bodyPr/>
          <a:lstStyle/>
          <a:p>
            <a:pPr eaLnBrk="1" hangingPunct="1">
              <a:defRPr/>
            </a:pPr>
            <a:r>
              <a:rPr lang="ru-RU" b="1" u="sng" smtClean="0">
                <a:solidFill>
                  <a:srgbClr val="9A003E"/>
                </a:solidFill>
              </a:rPr>
              <a:t>Последовательность изготовления изделий из солёного теста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49500"/>
            <a:ext cx="7637463" cy="3887788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ru-RU" smtClean="0"/>
              <a:t>Приготовление теста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smtClean="0"/>
              <a:t>Окрашивание теста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smtClean="0"/>
              <a:t>Лепка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smtClean="0"/>
              <a:t>Сушка  и  обжиг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smtClean="0"/>
              <a:t>Раскрашивание изделий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smtClean="0"/>
              <a:t>Лакирование</a:t>
            </a:r>
          </a:p>
        </p:txBody>
      </p:sp>
      <p:pic>
        <p:nvPicPr>
          <p:cNvPr id="403460" name="Picture 4" descr="соленое тест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5600" y="3213100"/>
            <a:ext cx="3451225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8" grpId="0"/>
      <p:bldP spid="4034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19075" y="115888"/>
            <a:ext cx="7477125" cy="10096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u="sng" smtClean="0">
                <a:solidFill>
                  <a:srgbClr val="9A003E"/>
                </a:solidFill>
              </a:rPr>
              <a:t/>
            </a:r>
            <a:br>
              <a:rPr lang="ru-RU" sz="4000" b="1" u="sng" smtClean="0">
                <a:solidFill>
                  <a:srgbClr val="9A003E"/>
                </a:solidFill>
              </a:rPr>
            </a:br>
            <a:r>
              <a:rPr lang="ru-RU" sz="4000" b="1" u="sng" smtClean="0">
                <a:solidFill>
                  <a:srgbClr val="9A003E"/>
                </a:solidFill>
              </a:rPr>
              <a:t>Рецепт  солёного  теста</a:t>
            </a:r>
          </a:p>
        </p:txBody>
      </p:sp>
      <p:graphicFrame>
        <p:nvGraphicFramePr>
          <p:cNvPr id="405692" name="Group 188"/>
          <p:cNvGraphicFramePr>
            <a:graphicFrameLocks noGrp="1"/>
          </p:cNvGraphicFramePr>
          <p:nvPr>
            <p:ph sz="half" idx="1"/>
          </p:nvPr>
        </p:nvGraphicFramePr>
        <p:xfrm>
          <a:off x="250825" y="2060575"/>
          <a:ext cx="8642350" cy="3671888"/>
        </p:xfrm>
        <a:graphic>
          <a:graphicData uri="http://schemas.openxmlformats.org/drawingml/2006/table">
            <a:tbl>
              <a:tblPr/>
              <a:tblGrid>
                <a:gridCol w="4710113"/>
                <a:gridCol w="3932237"/>
              </a:tblGrid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A003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</a:t>
                      </a: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A003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ИНГРИДИЕНТЫ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A003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</a:t>
                      </a: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A003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КОЛИЧЕСТВО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9A003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A003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Мука  пшеничная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A003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  стакан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A003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Соль мелкая «Экстра»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A003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  стакан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A003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Вода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A003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A003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½  стакана            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A003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Масло  растительное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A003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 столовая ложка         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092950" cy="981075"/>
          </a:xfrm>
        </p:spPr>
        <p:txBody>
          <a:bodyPr/>
          <a:lstStyle/>
          <a:p>
            <a:pPr eaLnBrk="1" hangingPunct="1">
              <a:defRPr/>
            </a:pPr>
            <a:r>
              <a:rPr lang="ru-RU" i="1" smtClean="0">
                <a:solidFill>
                  <a:srgbClr val="9A003E"/>
                </a:solidFill>
              </a:rPr>
              <a:t>Приготовление теста</a:t>
            </a:r>
          </a:p>
        </p:txBody>
      </p:sp>
      <p:sp>
        <p:nvSpPr>
          <p:cNvPr id="4270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7338"/>
            <a:ext cx="7164388" cy="4497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/>
              <a:t>=</a:t>
            </a:r>
            <a:r>
              <a:rPr lang="en-US" sz="2800" b="1" smtClean="0"/>
              <a:t>&gt; </a:t>
            </a:r>
            <a:r>
              <a:rPr lang="ru-RU" sz="2800" smtClean="0"/>
              <a:t>СМЕШАТЬ  ВСЕ  ИНГРИДИЕНТЫ, МЕСИТЬ  РУКАМИ  ДО  ОДНОРОДНОЙ  МАССЫ               </a:t>
            </a:r>
            <a:endParaRPr lang="en-US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/>
              <a:t>!!! </a:t>
            </a:r>
            <a:r>
              <a:rPr lang="ru-RU" sz="2800" smtClean="0"/>
              <a:t> ПОЛУЧЕННУЮ  МАССУ  ПОЛОЖИТЬ В  ПОЛИЭТИЛЕНОВЫЙ  ПАКЕТ  И  ПОЛОЖИТЬ  В  ХОЛОДИЛЬНИК  НА  2 – 3  ЧАСА (НА  НОЧЬ)</a:t>
            </a:r>
          </a:p>
        </p:txBody>
      </p:sp>
      <p:pic>
        <p:nvPicPr>
          <p:cNvPr id="28676" name="Picture 11" descr="док-ты 0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8488" y="2349500"/>
            <a:ext cx="194468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2" descr="док-ты 02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8488" y="836613"/>
            <a:ext cx="194468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3" descr="док-ты 02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48488" y="3500438"/>
            <a:ext cx="19446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4" descr="док-ты 03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488" y="4941888"/>
            <a:ext cx="19446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427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27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27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27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7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7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27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27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27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27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7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7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0" grpId="0"/>
      <p:bldP spid="4270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6000" b="1" u="sng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Окрашивание   теста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b="1" u="sng" smtClean="0"/>
              <a:t>Краски</a:t>
            </a:r>
            <a:r>
              <a:rPr lang="ru-RU" smtClean="0"/>
              <a:t> </a:t>
            </a:r>
          </a:p>
          <a:p>
            <a:pPr eaLnBrk="1" hangingPunct="1"/>
            <a:r>
              <a:rPr lang="ru-RU" smtClean="0"/>
              <a:t>Акварель</a:t>
            </a:r>
          </a:p>
          <a:p>
            <a:pPr eaLnBrk="1" hangingPunct="1"/>
            <a:r>
              <a:rPr lang="ru-RU" smtClean="0"/>
              <a:t>Акрил</a:t>
            </a:r>
          </a:p>
          <a:p>
            <a:pPr eaLnBrk="1" hangingPunct="1"/>
            <a:r>
              <a:rPr lang="ru-RU" smtClean="0"/>
              <a:t>Гуашь </a:t>
            </a:r>
          </a:p>
          <a:p>
            <a:pPr eaLnBrk="1" hangingPunct="1"/>
            <a:r>
              <a:rPr lang="ru-RU" smtClean="0"/>
              <a:t>Гель с блёстками для гуаши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u="sng" smtClean="0"/>
          </a:p>
        </p:txBody>
      </p:sp>
      <p:sp>
        <p:nvSpPr>
          <p:cNvPr id="29700" name="Rectangle 27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828800"/>
            <a:ext cx="4248150" cy="47688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u="sng" smtClean="0"/>
              <a:t>Смешение цветов</a:t>
            </a:r>
            <a:r>
              <a:rPr lang="ru-RU" smtClean="0"/>
              <a:t>:</a:t>
            </a:r>
          </a:p>
          <a:p>
            <a:pPr eaLnBrk="1" hangingPunct="1">
              <a:buFontTx/>
              <a:buNone/>
            </a:pPr>
            <a:r>
              <a:rPr lang="ru-RU" smtClean="0"/>
              <a:t>            +             =  </a:t>
            </a:r>
          </a:p>
          <a:p>
            <a:pPr eaLnBrk="1" hangingPunct="1">
              <a:buFontTx/>
              <a:buNone/>
            </a:pPr>
            <a:r>
              <a:rPr lang="ru-RU" smtClean="0"/>
              <a:t>            +             =</a:t>
            </a:r>
          </a:p>
          <a:p>
            <a:pPr eaLnBrk="1" hangingPunct="1">
              <a:buFontTx/>
              <a:buNone/>
            </a:pPr>
            <a:r>
              <a:rPr lang="ru-RU" smtClean="0"/>
              <a:t>            +             =</a:t>
            </a:r>
          </a:p>
          <a:p>
            <a:pPr eaLnBrk="1" hangingPunct="1">
              <a:buFontTx/>
              <a:buNone/>
            </a:pPr>
            <a:r>
              <a:rPr lang="ru-RU" smtClean="0"/>
              <a:t>            +             =</a:t>
            </a:r>
          </a:p>
          <a:p>
            <a:pPr eaLnBrk="1" hangingPunct="1">
              <a:buFontTx/>
              <a:buNone/>
            </a:pPr>
            <a:r>
              <a:rPr lang="ru-RU" smtClean="0"/>
              <a:t>            +             =</a:t>
            </a:r>
          </a:p>
          <a:p>
            <a:pPr eaLnBrk="1" hangingPunct="1">
              <a:buFontTx/>
              <a:buNone/>
            </a:pPr>
            <a:r>
              <a:rPr lang="ru-RU" smtClean="0"/>
              <a:t>            +             =</a:t>
            </a:r>
          </a:p>
          <a:p>
            <a:pPr eaLnBrk="1" hangingPunct="1">
              <a:buFontTx/>
              <a:buNone/>
            </a:pPr>
            <a:r>
              <a:rPr lang="ru-RU" smtClean="0"/>
              <a:t>            +             =</a:t>
            </a:r>
          </a:p>
          <a:p>
            <a:pPr eaLnBrk="1" hangingPunct="1">
              <a:buFontTx/>
              <a:buNone/>
            </a:pPr>
            <a:r>
              <a:rPr lang="ru-RU" smtClean="0"/>
              <a:t>            +             =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29701" name="Oval 9"/>
          <p:cNvSpPr>
            <a:spLocks noChangeArrowheads="1"/>
          </p:cNvSpPr>
          <p:nvPr/>
        </p:nvSpPr>
        <p:spPr bwMode="auto">
          <a:xfrm>
            <a:off x="4787900" y="3933825"/>
            <a:ext cx="431800" cy="431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2" name="Oval 16"/>
          <p:cNvSpPr>
            <a:spLocks noChangeArrowheads="1"/>
          </p:cNvSpPr>
          <p:nvPr/>
        </p:nvSpPr>
        <p:spPr bwMode="auto">
          <a:xfrm>
            <a:off x="4787900" y="2349500"/>
            <a:ext cx="431800" cy="431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3" name="Oval 17"/>
          <p:cNvSpPr>
            <a:spLocks noChangeArrowheads="1"/>
          </p:cNvSpPr>
          <p:nvPr/>
        </p:nvSpPr>
        <p:spPr bwMode="auto">
          <a:xfrm>
            <a:off x="6372225" y="2349500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4" name="Oval 18"/>
          <p:cNvSpPr>
            <a:spLocks noChangeArrowheads="1"/>
          </p:cNvSpPr>
          <p:nvPr/>
        </p:nvSpPr>
        <p:spPr bwMode="auto">
          <a:xfrm>
            <a:off x="7885113" y="2349500"/>
            <a:ext cx="431800" cy="431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5" name="Oval 19"/>
          <p:cNvSpPr>
            <a:spLocks noChangeArrowheads="1"/>
          </p:cNvSpPr>
          <p:nvPr/>
        </p:nvSpPr>
        <p:spPr bwMode="auto">
          <a:xfrm>
            <a:off x="6372225" y="3933825"/>
            <a:ext cx="431800" cy="431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6" name="Oval 20"/>
          <p:cNvSpPr>
            <a:spLocks noChangeArrowheads="1"/>
          </p:cNvSpPr>
          <p:nvPr/>
        </p:nvSpPr>
        <p:spPr bwMode="auto">
          <a:xfrm>
            <a:off x="7885113" y="3933825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7" name="Oval 21"/>
          <p:cNvSpPr>
            <a:spLocks noChangeArrowheads="1"/>
          </p:cNvSpPr>
          <p:nvPr/>
        </p:nvSpPr>
        <p:spPr bwMode="auto">
          <a:xfrm>
            <a:off x="4787900" y="2924175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8" name="Oval 22"/>
          <p:cNvSpPr>
            <a:spLocks noChangeArrowheads="1"/>
          </p:cNvSpPr>
          <p:nvPr/>
        </p:nvSpPr>
        <p:spPr bwMode="auto">
          <a:xfrm>
            <a:off x="4787900" y="3429000"/>
            <a:ext cx="431800" cy="431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9" name="Oval 23"/>
          <p:cNvSpPr>
            <a:spLocks noChangeArrowheads="1"/>
          </p:cNvSpPr>
          <p:nvPr/>
        </p:nvSpPr>
        <p:spPr bwMode="auto">
          <a:xfrm>
            <a:off x="6372225" y="2852738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0" name="Oval 24"/>
          <p:cNvSpPr>
            <a:spLocks noChangeArrowheads="1"/>
          </p:cNvSpPr>
          <p:nvPr/>
        </p:nvSpPr>
        <p:spPr bwMode="auto">
          <a:xfrm>
            <a:off x="7885113" y="2852738"/>
            <a:ext cx="431800" cy="4318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1" name="Oval 25"/>
          <p:cNvSpPr>
            <a:spLocks noChangeArrowheads="1"/>
          </p:cNvSpPr>
          <p:nvPr/>
        </p:nvSpPr>
        <p:spPr bwMode="auto">
          <a:xfrm>
            <a:off x="6372225" y="3429000"/>
            <a:ext cx="431800" cy="4318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2" name="Oval 26"/>
          <p:cNvSpPr>
            <a:spLocks noChangeArrowheads="1"/>
          </p:cNvSpPr>
          <p:nvPr/>
        </p:nvSpPr>
        <p:spPr bwMode="auto">
          <a:xfrm>
            <a:off x="7885113" y="3429000"/>
            <a:ext cx="431800" cy="431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3" name="Oval 28"/>
          <p:cNvSpPr>
            <a:spLocks noChangeArrowheads="1"/>
          </p:cNvSpPr>
          <p:nvPr/>
        </p:nvSpPr>
        <p:spPr bwMode="auto">
          <a:xfrm>
            <a:off x="4787900" y="4508500"/>
            <a:ext cx="431800" cy="431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4" name="Oval 29"/>
          <p:cNvSpPr>
            <a:spLocks noChangeArrowheads="1"/>
          </p:cNvSpPr>
          <p:nvPr/>
        </p:nvSpPr>
        <p:spPr bwMode="auto">
          <a:xfrm>
            <a:off x="6372225" y="4437063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5" name="Oval 30"/>
          <p:cNvSpPr>
            <a:spLocks noChangeArrowheads="1"/>
          </p:cNvSpPr>
          <p:nvPr/>
        </p:nvSpPr>
        <p:spPr bwMode="auto">
          <a:xfrm>
            <a:off x="7885113" y="4437063"/>
            <a:ext cx="431800" cy="431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6" name="Oval 31"/>
          <p:cNvSpPr>
            <a:spLocks noChangeArrowheads="1"/>
          </p:cNvSpPr>
          <p:nvPr/>
        </p:nvSpPr>
        <p:spPr bwMode="auto">
          <a:xfrm>
            <a:off x="4787900" y="5013325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7" name="Oval 32"/>
          <p:cNvSpPr>
            <a:spLocks noChangeArrowheads="1"/>
          </p:cNvSpPr>
          <p:nvPr/>
        </p:nvSpPr>
        <p:spPr bwMode="auto">
          <a:xfrm>
            <a:off x="6372225" y="5013325"/>
            <a:ext cx="431800" cy="431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8" name="Oval 33"/>
          <p:cNvSpPr>
            <a:spLocks noChangeArrowheads="1"/>
          </p:cNvSpPr>
          <p:nvPr/>
        </p:nvSpPr>
        <p:spPr bwMode="auto">
          <a:xfrm>
            <a:off x="7885113" y="4941888"/>
            <a:ext cx="431800" cy="4318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9" name="Oval 34"/>
          <p:cNvSpPr>
            <a:spLocks noChangeArrowheads="1"/>
          </p:cNvSpPr>
          <p:nvPr/>
        </p:nvSpPr>
        <p:spPr bwMode="auto">
          <a:xfrm>
            <a:off x="4787900" y="5516563"/>
            <a:ext cx="431800" cy="431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20" name="Oval 35"/>
          <p:cNvSpPr>
            <a:spLocks noChangeArrowheads="1"/>
          </p:cNvSpPr>
          <p:nvPr/>
        </p:nvSpPr>
        <p:spPr bwMode="auto">
          <a:xfrm>
            <a:off x="6372225" y="5516563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21" name="Oval 36"/>
          <p:cNvSpPr>
            <a:spLocks noChangeArrowheads="1"/>
          </p:cNvSpPr>
          <p:nvPr/>
        </p:nvSpPr>
        <p:spPr bwMode="auto">
          <a:xfrm>
            <a:off x="7885113" y="5445125"/>
            <a:ext cx="431800" cy="4318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22" name="Oval 37"/>
          <p:cNvSpPr>
            <a:spLocks noChangeArrowheads="1"/>
          </p:cNvSpPr>
          <p:nvPr/>
        </p:nvSpPr>
        <p:spPr bwMode="auto">
          <a:xfrm>
            <a:off x="4787900" y="6021388"/>
            <a:ext cx="431800" cy="4318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23" name="Oval 39"/>
          <p:cNvSpPr>
            <a:spLocks noChangeArrowheads="1"/>
          </p:cNvSpPr>
          <p:nvPr/>
        </p:nvSpPr>
        <p:spPr bwMode="auto">
          <a:xfrm>
            <a:off x="7885113" y="6021388"/>
            <a:ext cx="431800" cy="4318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24" name="Oval 41"/>
          <p:cNvSpPr>
            <a:spLocks noChangeArrowheads="1"/>
          </p:cNvSpPr>
          <p:nvPr/>
        </p:nvSpPr>
        <p:spPr bwMode="auto">
          <a:xfrm>
            <a:off x="6372225" y="6021388"/>
            <a:ext cx="431800" cy="431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000058"/>
                </a:solidFill>
              </a:rPr>
              <a:t>Рабочее место и инструменты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820150" cy="5327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>
                <a:cs typeface="Arial" charset="0"/>
              </a:rPr>
              <a:t>─ </a:t>
            </a:r>
            <a:r>
              <a:rPr lang="ru-RU" sz="2800" smtClean="0"/>
              <a:t>Рабочая доска, покрытая фольгой,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или противень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>
                <a:cs typeface="Arial" charset="0"/>
              </a:rPr>
              <a:t> 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>
                <a:cs typeface="Arial" charset="0"/>
              </a:rPr>
              <a:t>                                                    ─ </a:t>
            </a:r>
            <a:r>
              <a:rPr lang="ru-RU" sz="2800" smtClean="0"/>
              <a:t>Скалка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                                               </a:t>
            </a:r>
            <a:r>
              <a:rPr lang="ru-RU" sz="2800" smtClean="0">
                <a:cs typeface="Arial" charset="0"/>
              </a:rPr>
              <a:t>─ </a:t>
            </a:r>
            <a:r>
              <a:rPr lang="ru-RU" sz="2800" smtClean="0"/>
              <a:t>Ложка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                                               </a:t>
            </a:r>
            <a:r>
              <a:rPr lang="ru-RU" sz="2800" smtClean="0">
                <a:cs typeface="Arial" charset="0"/>
              </a:rPr>
              <a:t>─ </a:t>
            </a:r>
            <a:r>
              <a:rPr lang="ru-RU" sz="2800" smtClean="0"/>
              <a:t>Нож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                                               </a:t>
            </a:r>
            <a:r>
              <a:rPr lang="ru-RU" sz="2800" smtClean="0">
                <a:cs typeface="Arial" charset="0"/>
              </a:rPr>
              <a:t>─ </a:t>
            </a:r>
            <a:r>
              <a:rPr lang="ru-RU" sz="2800" smtClean="0"/>
              <a:t>Карандаш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                                               </a:t>
            </a:r>
            <a:r>
              <a:rPr lang="ru-RU" sz="2800" smtClean="0">
                <a:cs typeface="Arial" charset="0"/>
              </a:rPr>
              <a:t>─ </a:t>
            </a:r>
            <a:r>
              <a:rPr lang="ru-RU" sz="2800" smtClean="0"/>
              <a:t>Колпачок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                                               </a:t>
            </a:r>
            <a:r>
              <a:rPr lang="ru-RU" sz="2800" smtClean="0">
                <a:cs typeface="Arial" charset="0"/>
              </a:rPr>
              <a:t>─ </a:t>
            </a:r>
            <a:r>
              <a:rPr lang="ru-RU" sz="2800" smtClean="0"/>
              <a:t>Игла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                                               </a:t>
            </a:r>
            <a:r>
              <a:rPr lang="ru-RU" sz="2800" smtClean="0">
                <a:cs typeface="Arial" charset="0"/>
              </a:rPr>
              <a:t>─ </a:t>
            </a:r>
            <a:r>
              <a:rPr lang="ru-RU" sz="2800" smtClean="0"/>
              <a:t>Пуговицы</a:t>
            </a:r>
          </a:p>
        </p:txBody>
      </p:sp>
      <p:pic>
        <p:nvPicPr>
          <p:cNvPr id="30724" name="Picture 4" descr="док-ты 03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59600" y="1196975"/>
            <a:ext cx="21844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9" descr="док-ты 0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113" y="2492375"/>
            <a:ext cx="18335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0" descr="док-ты 04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3716338"/>
            <a:ext cx="23050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1" descr="док-ты 04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2492375"/>
            <a:ext cx="23050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2" descr="док-ты 04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388" y="5229225"/>
            <a:ext cx="46799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Облака">
  <a:themeElements>
    <a:clrScheme name="Облака 8">
      <a:dk1>
        <a:srgbClr val="000000"/>
      </a:dk1>
      <a:lt1>
        <a:srgbClr val="B9B9B9"/>
      </a:lt1>
      <a:dk2>
        <a:srgbClr val="8A8472"/>
      </a:dk2>
      <a:lt2>
        <a:srgbClr val="4D4D4D"/>
      </a:lt2>
      <a:accent1>
        <a:srgbClr val="EDEEE2"/>
      </a:accent1>
      <a:accent2>
        <a:srgbClr val="7FAA7E"/>
      </a:accent2>
      <a:accent3>
        <a:srgbClr val="D9D9D9"/>
      </a:accent3>
      <a:accent4>
        <a:srgbClr val="000000"/>
      </a:accent4>
      <a:accent5>
        <a:srgbClr val="F4F5EE"/>
      </a:accent5>
      <a:accent6>
        <a:srgbClr val="729A72"/>
      </a:accent6>
      <a:hlink>
        <a:srgbClr val="008000"/>
      </a:hlink>
      <a:folHlink>
        <a:srgbClr val="989400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Кимоно">
  <a:themeElements>
    <a:clrScheme name="Кимоно 3">
      <a:dk1>
        <a:srgbClr val="00002E"/>
      </a:dk1>
      <a:lt1>
        <a:srgbClr val="FFFFFF"/>
      </a:lt1>
      <a:dk2>
        <a:srgbClr val="003399"/>
      </a:dk2>
      <a:lt2>
        <a:srgbClr val="F4BC40"/>
      </a:lt2>
      <a:accent1>
        <a:srgbClr val="9280CC"/>
      </a:accent1>
      <a:accent2>
        <a:srgbClr val="BD51A1"/>
      </a:accent2>
      <a:accent3>
        <a:srgbClr val="AAADCA"/>
      </a:accent3>
      <a:accent4>
        <a:srgbClr val="DADADA"/>
      </a:accent4>
      <a:accent5>
        <a:srgbClr val="C7C0E2"/>
      </a:accent5>
      <a:accent6>
        <a:srgbClr val="AB4991"/>
      </a:accent6>
      <a:hlink>
        <a:srgbClr val="CC66FF"/>
      </a:hlink>
      <a:folHlink>
        <a:srgbClr val="824F99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Пастель">
  <a:themeElements>
    <a:clrScheme name="Пастель 8">
      <a:dk1>
        <a:srgbClr val="FF3300"/>
      </a:dk1>
      <a:lt1>
        <a:srgbClr val="FFFFFF"/>
      </a:lt1>
      <a:dk2>
        <a:srgbClr val="800000"/>
      </a:dk2>
      <a:lt2>
        <a:srgbClr val="FFFFCC"/>
      </a:lt2>
      <a:accent1>
        <a:srgbClr val="FF7C80"/>
      </a:accent1>
      <a:accent2>
        <a:srgbClr val="990000"/>
      </a:accent2>
      <a:accent3>
        <a:srgbClr val="C0AAAA"/>
      </a:accent3>
      <a:accent4>
        <a:srgbClr val="DADADA"/>
      </a:accent4>
      <a:accent5>
        <a:srgbClr val="FFBFC0"/>
      </a:accent5>
      <a:accent6>
        <a:srgbClr val="8A0000"/>
      </a:accent6>
      <a:hlink>
        <a:srgbClr val="FF66CC"/>
      </a:hlink>
      <a:folHlink>
        <a:srgbClr val="FFCC00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Занавес">
  <a:themeElements>
    <a:clrScheme name="Занавес 2">
      <a:dk1>
        <a:srgbClr val="000066"/>
      </a:dk1>
      <a:lt1>
        <a:srgbClr val="FFFFFF"/>
      </a:lt1>
      <a:dk2>
        <a:srgbClr val="000099"/>
      </a:dk2>
      <a:lt2>
        <a:srgbClr val="D8F6F8"/>
      </a:lt2>
      <a:accent1>
        <a:srgbClr val="0099FF"/>
      </a:accent1>
      <a:accent2>
        <a:srgbClr val="00003A"/>
      </a:accent2>
      <a:accent3>
        <a:srgbClr val="AAAACA"/>
      </a:accent3>
      <a:accent4>
        <a:srgbClr val="DADADA"/>
      </a:accent4>
      <a:accent5>
        <a:srgbClr val="AACAFF"/>
      </a:accent5>
      <a:accent6>
        <a:srgbClr val="000034"/>
      </a:accent6>
      <a:hlink>
        <a:srgbClr val="DDD925"/>
      </a:hlink>
      <a:folHlink>
        <a:srgbClr val="72C676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отрудничество 5">
    <a:dk1>
      <a:srgbClr val="8ABA8D"/>
    </a:dk1>
    <a:lt1>
      <a:srgbClr val="FFFFFF"/>
    </a:lt1>
    <a:dk2>
      <a:srgbClr val="6FB56D"/>
    </a:dk2>
    <a:lt2>
      <a:srgbClr val="DCF1F4"/>
    </a:lt2>
    <a:accent1>
      <a:srgbClr val="2E7E2E"/>
    </a:accent1>
    <a:accent2>
      <a:srgbClr val="25735D"/>
    </a:accent2>
    <a:accent3>
      <a:srgbClr val="BBD7BA"/>
    </a:accent3>
    <a:accent4>
      <a:srgbClr val="DADADA"/>
    </a:accent4>
    <a:accent5>
      <a:srgbClr val="ADC0AD"/>
    </a:accent5>
    <a:accent6>
      <a:srgbClr val="206853"/>
    </a:accent6>
    <a:hlink>
      <a:srgbClr val="FFFF00"/>
    </a:hlink>
    <a:folHlink>
      <a:srgbClr val="FFF4BF"/>
    </a:folHlink>
  </a:clrScheme>
</a:themeOverride>
</file>

<file path=ppt/theme/themeOverride2.xml><?xml version="1.0" encoding="utf-8"?>
<a:themeOverride xmlns:a="http://schemas.openxmlformats.org/drawingml/2006/main">
  <a:clrScheme name="Облака 3">
    <a:dk1>
      <a:srgbClr val="010199"/>
    </a:dk1>
    <a:lt1>
      <a:srgbClr val="FFFFFF"/>
    </a:lt1>
    <a:dk2>
      <a:srgbClr val="000092"/>
    </a:dk2>
    <a:lt2>
      <a:srgbClr val="CCFFFF"/>
    </a:lt2>
    <a:accent1>
      <a:srgbClr val="66CCFF"/>
    </a:accent1>
    <a:accent2>
      <a:srgbClr val="2EBDBA"/>
    </a:accent2>
    <a:accent3>
      <a:srgbClr val="AAAAC7"/>
    </a:accent3>
    <a:accent4>
      <a:srgbClr val="DADADA"/>
    </a:accent4>
    <a:accent5>
      <a:srgbClr val="B8E2FF"/>
    </a:accent5>
    <a:accent6>
      <a:srgbClr val="29ABA8"/>
    </a:accent6>
    <a:hlink>
      <a:srgbClr val="66FFFF"/>
    </a:hlink>
    <a:folHlink>
      <a:srgbClr val="CC99FF"/>
    </a:folHlink>
  </a:clrScheme>
</a:themeOverride>
</file>

<file path=ppt/theme/themeOverride3.xml><?xml version="1.0" encoding="utf-8"?>
<a:themeOverride xmlns:a="http://schemas.openxmlformats.org/drawingml/2006/main">
  <a:clrScheme name="Пастель 1">
    <a:dk1>
      <a:srgbClr val="000000"/>
    </a:dk1>
    <a:lt1>
      <a:srgbClr val="FFFFFF"/>
    </a:lt1>
    <a:dk2>
      <a:srgbClr val="FF0000"/>
    </a:dk2>
    <a:lt2>
      <a:srgbClr val="FFB800"/>
    </a:lt2>
    <a:accent1>
      <a:srgbClr val="FFEF66"/>
    </a:accent1>
    <a:accent2>
      <a:srgbClr val="000000"/>
    </a:accent2>
    <a:accent3>
      <a:srgbClr val="FFFFFF"/>
    </a:accent3>
    <a:accent4>
      <a:srgbClr val="000000"/>
    </a:accent4>
    <a:accent5>
      <a:srgbClr val="FFF6B8"/>
    </a:accent5>
    <a:accent6>
      <a:srgbClr val="000000"/>
    </a:accent6>
    <a:hlink>
      <a:srgbClr val="00B200"/>
    </a:hlink>
    <a:folHlink>
      <a:srgbClr val="703DFF"/>
    </a:folHlink>
  </a:clrScheme>
</a:themeOverride>
</file>

<file path=ppt/theme/themeOverride4.xml><?xml version="1.0" encoding="utf-8"?>
<a:themeOverride xmlns:a="http://schemas.openxmlformats.org/drawingml/2006/main">
  <a:clrScheme name="Пастель 1">
    <a:dk1>
      <a:srgbClr val="000000"/>
    </a:dk1>
    <a:lt1>
      <a:srgbClr val="FFFFFF"/>
    </a:lt1>
    <a:dk2>
      <a:srgbClr val="FF0000"/>
    </a:dk2>
    <a:lt2>
      <a:srgbClr val="FFB800"/>
    </a:lt2>
    <a:accent1>
      <a:srgbClr val="FFEF66"/>
    </a:accent1>
    <a:accent2>
      <a:srgbClr val="000000"/>
    </a:accent2>
    <a:accent3>
      <a:srgbClr val="FFFFFF"/>
    </a:accent3>
    <a:accent4>
      <a:srgbClr val="000000"/>
    </a:accent4>
    <a:accent5>
      <a:srgbClr val="FFF6B8"/>
    </a:accent5>
    <a:accent6>
      <a:srgbClr val="000000"/>
    </a:accent6>
    <a:hlink>
      <a:srgbClr val="00B200"/>
    </a:hlink>
    <a:folHlink>
      <a:srgbClr val="703DFF"/>
    </a:folHlink>
  </a:clrScheme>
</a:themeOverride>
</file>

<file path=ppt/theme/themeOverride5.xml><?xml version="1.0" encoding="utf-8"?>
<a:themeOverride xmlns:a="http://schemas.openxmlformats.org/drawingml/2006/main">
  <a:clrScheme name="Кимоно 4">
    <a:dk1>
      <a:srgbClr val="2F1311"/>
    </a:dk1>
    <a:lt1>
      <a:srgbClr val="7A8E9C"/>
    </a:lt1>
    <a:dk2>
      <a:srgbClr val="FDF4DF"/>
    </a:dk2>
    <a:lt2>
      <a:srgbClr val="3E4A52"/>
    </a:lt2>
    <a:accent1>
      <a:srgbClr val="81ABA0"/>
    </a:accent1>
    <a:accent2>
      <a:srgbClr val="CD817B"/>
    </a:accent2>
    <a:accent3>
      <a:srgbClr val="BEC6CB"/>
    </a:accent3>
    <a:accent4>
      <a:srgbClr val="270E0D"/>
    </a:accent4>
    <a:accent5>
      <a:srgbClr val="C1D2CD"/>
    </a:accent5>
    <a:accent6>
      <a:srgbClr val="BA746F"/>
    </a:accent6>
    <a:hlink>
      <a:srgbClr val="BEBC76"/>
    </a:hlink>
    <a:folHlink>
      <a:srgbClr val="668E69"/>
    </a:folHlink>
  </a:clrScheme>
</a:themeOverride>
</file>

<file path=ppt/theme/themeOverride6.xml><?xml version="1.0" encoding="utf-8"?>
<a:themeOverride xmlns:a="http://schemas.openxmlformats.org/drawingml/2006/main">
  <a:clrScheme name="Занавес 3">
    <a:dk1>
      <a:srgbClr val="4C3D57"/>
    </a:dk1>
    <a:lt1>
      <a:srgbClr val="FFFFFF"/>
    </a:lt1>
    <a:dk2>
      <a:srgbClr val="660066"/>
    </a:dk2>
    <a:lt2>
      <a:srgbClr val="FDFBE3"/>
    </a:lt2>
    <a:accent1>
      <a:srgbClr val="976C9E"/>
    </a:accent1>
    <a:accent2>
      <a:srgbClr val="1E1822"/>
    </a:accent2>
    <a:accent3>
      <a:srgbClr val="B8AAB8"/>
    </a:accent3>
    <a:accent4>
      <a:srgbClr val="DADADA"/>
    </a:accent4>
    <a:accent5>
      <a:srgbClr val="C9BACC"/>
    </a:accent5>
    <a:accent6>
      <a:srgbClr val="1A151E"/>
    </a:accent6>
    <a:hlink>
      <a:srgbClr val="D8C460"/>
    </a:hlink>
    <a:folHlink>
      <a:srgbClr val="C3C2B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1006</TotalTime>
  <Words>546</Words>
  <Application>Microsoft Office PowerPoint</Application>
  <PresentationFormat>Экран (4:3)</PresentationFormat>
  <Paragraphs>115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18</vt:i4>
      </vt:variant>
    </vt:vector>
  </HeadingPairs>
  <TitlesOfParts>
    <vt:vector size="38" baseType="lpstr">
      <vt:lpstr>Arial</vt:lpstr>
      <vt:lpstr>Garamond</vt:lpstr>
      <vt:lpstr>Wingdings</vt:lpstr>
      <vt:lpstr>Times New Roman</vt:lpstr>
      <vt:lpstr>Comic Sans MS</vt:lpstr>
      <vt:lpstr>Tahoma</vt:lpstr>
      <vt:lpstr>Verdana</vt:lpstr>
      <vt:lpstr>Arial Black</vt:lpstr>
      <vt:lpstr>Оформление по умолчанию</vt:lpstr>
      <vt:lpstr>Сотрудничество</vt:lpstr>
      <vt:lpstr>Скругленный</vt:lpstr>
      <vt:lpstr>Кимоно</vt:lpstr>
      <vt:lpstr>Пастель</vt:lpstr>
      <vt:lpstr>Текстура</vt:lpstr>
      <vt:lpstr>Занавес</vt:lpstr>
      <vt:lpstr>Океан</vt:lpstr>
      <vt:lpstr>Круги</vt:lpstr>
      <vt:lpstr>Облака</vt:lpstr>
      <vt:lpstr>Точки</vt:lpstr>
      <vt:lpstr>Склон</vt:lpstr>
      <vt:lpstr>                 Технология              изготовления изделий                     из  солёного  теста </vt:lpstr>
      <vt:lpstr> ЦЕЛИ   И  ЗАДАЧИ </vt:lpstr>
      <vt:lpstr>Н е м н о г о    и з    и с т о р и и</vt:lpstr>
      <vt:lpstr>Н е м н о г о    и з    и с т о р и и</vt:lpstr>
      <vt:lpstr>Последовательность изготовления изделий из солёного теста</vt:lpstr>
      <vt:lpstr> Рецепт  солёного  теста</vt:lpstr>
      <vt:lpstr>Приготовление теста</vt:lpstr>
      <vt:lpstr>  Окрашивание   теста</vt:lpstr>
      <vt:lpstr>Рабочее место и инструменты</vt:lpstr>
      <vt:lpstr>ЛЕПКА</vt:lpstr>
      <vt:lpstr>Сушка и обжиг</vt:lpstr>
      <vt:lpstr>Раскраска и лакировка</vt:lpstr>
      <vt:lpstr>Поделки  из  солёного  теста</vt:lpstr>
      <vt:lpstr>Слайд 14</vt:lpstr>
      <vt:lpstr>Новогодние  сувениры</vt:lpstr>
      <vt:lpstr>ПРАКТИЧЕСКАЯ  РАБОТА «Изготовление МЫШКИ»</vt:lpstr>
      <vt:lpstr>Основные источники и ресурсы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 изготовления  изделий  из  солёного  теста</dc:title>
  <dc:creator>Dell 120L</dc:creator>
  <cp:lastModifiedBy>re</cp:lastModifiedBy>
  <cp:revision>40</cp:revision>
  <dcterms:created xsi:type="dcterms:W3CDTF">2008-01-27T17:15:59Z</dcterms:created>
  <dcterms:modified xsi:type="dcterms:W3CDTF">2015-04-02T18:28:49Z</dcterms:modified>
</cp:coreProperties>
</file>