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64" r:id="rId3"/>
    <p:sldId id="262" r:id="rId4"/>
    <p:sldId id="263" r:id="rId5"/>
    <p:sldId id="265" r:id="rId6"/>
    <p:sldId id="266" r:id="rId7"/>
    <p:sldId id="267" r:id="rId8"/>
    <p:sldId id="282" r:id="rId9"/>
    <p:sldId id="274" r:id="rId10"/>
    <p:sldId id="268" r:id="rId11"/>
    <p:sldId id="284" r:id="rId12"/>
    <p:sldId id="272" r:id="rId13"/>
    <p:sldId id="271" r:id="rId14"/>
    <p:sldId id="277" r:id="rId15"/>
    <p:sldId id="270" r:id="rId16"/>
    <p:sldId id="273" r:id="rId17"/>
    <p:sldId id="283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2741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104" y="-7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image" Target="../media/image6.jpeg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jpeg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6.jpeg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6.jpeg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6.jpe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70E01E-D582-4E52-AD34-60909D2683F7}" type="datetimeFigureOut">
              <a:rPr lang="ru-RU" smtClean="0"/>
              <a:pPr/>
              <a:t>28.01.2015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35708A-1464-48EE-88F5-EF4EF481084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7884118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35708A-1464-48EE-88F5-EF4EF481084D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35708A-1464-48EE-88F5-EF4EF481084D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35708A-1464-48EE-88F5-EF4EF481084D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35708A-1464-48EE-88F5-EF4EF481084D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21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8.vml"/><Relationship Id="rId6" Type="http://schemas.openxmlformats.org/officeDocument/2006/relationships/slide" Target="slide12.xml"/><Relationship Id="rId5" Type="http://schemas.openxmlformats.org/officeDocument/2006/relationships/oleObject" Target="../embeddings/oleObject17.bin"/><Relationship Id="rId4" Type="http://schemas.openxmlformats.org/officeDocument/2006/relationships/oleObject" Target="../embeddings/oleObject16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slide" Target="slide10.xml"/><Relationship Id="rId3" Type="http://schemas.openxmlformats.org/officeDocument/2006/relationships/notesSlide" Target="../notesSlides/notesSlide4.xml"/><Relationship Id="rId7" Type="http://schemas.openxmlformats.org/officeDocument/2006/relationships/oleObject" Target="../embeddings/oleObject19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18.bin"/><Relationship Id="rId5" Type="http://schemas.openxmlformats.org/officeDocument/2006/relationships/image" Target="../media/image13.jpeg"/><Relationship Id="rId4" Type="http://schemas.openxmlformats.org/officeDocument/2006/relationships/image" Target="../media/image1.jpe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slide" Target="slide14.xml"/><Relationship Id="rId3" Type="http://schemas.openxmlformats.org/officeDocument/2006/relationships/image" Target="../media/image1.jpeg"/><Relationship Id="rId7" Type="http://schemas.openxmlformats.org/officeDocument/2006/relationships/image" Target="../media/image25.e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4.emf"/><Relationship Id="rId5" Type="http://schemas.openxmlformats.org/officeDocument/2006/relationships/image" Target="../media/image23.emf"/><Relationship Id="rId4" Type="http://schemas.openxmlformats.org/officeDocument/2006/relationships/oleObject" Target="../embeddings/oleObject20.bin"/><Relationship Id="rId9" Type="http://schemas.openxmlformats.org/officeDocument/2006/relationships/image" Target="../media/image2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28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1.vml"/><Relationship Id="rId6" Type="http://schemas.openxmlformats.org/officeDocument/2006/relationships/slide" Target="slide12.xml"/><Relationship Id="rId5" Type="http://schemas.openxmlformats.org/officeDocument/2006/relationships/image" Target="../media/image27.png"/><Relationship Id="rId4" Type="http://schemas.openxmlformats.org/officeDocument/2006/relationships/oleObject" Target="../embeddings/oleObject21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31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2.vml"/><Relationship Id="rId6" Type="http://schemas.openxmlformats.org/officeDocument/2006/relationships/slide" Target="slide15.xml"/><Relationship Id="rId5" Type="http://schemas.openxmlformats.org/officeDocument/2006/relationships/image" Target="../media/image30.emf"/><Relationship Id="rId4" Type="http://schemas.openxmlformats.org/officeDocument/2006/relationships/oleObject" Target="../embeddings/oleObject22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ru.123rf.com/clipart-ve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7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oleObject" Target="../embeddings/oleObject1.bin"/><Relationship Id="rId4" Type="http://schemas.openxmlformats.org/officeDocument/2006/relationships/slide" Target="slide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6.bin"/><Relationship Id="rId5" Type="http://schemas.openxmlformats.org/officeDocument/2006/relationships/oleObject" Target="../embeddings/oleObject5.bin"/><Relationship Id="rId4" Type="http://schemas.openxmlformats.org/officeDocument/2006/relationships/slide" Target="slide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13.jpeg"/><Relationship Id="rId4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1.bin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3" Type="http://schemas.openxmlformats.org/officeDocument/2006/relationships/notesSlide" Target="../notesSlides/notesSlide3.xml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3.bin"/><Relationship Id="rId5" Type="http://schemas.openxmlformats.org/officeDocument/2006/relationships/image" Target="../media/image13.jpeg"/><Relationship Id="rId4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8.png"/><Relationship Id="rId5" Type="http://schemas.openxmlformats.org/officeDocument/2006/relationships/slide" Target="slide10.xml"/><Relationship Id="rId4" Type="http://schemas.openxmlformats.org/officeDocument/2006/relationships/oleObject" Target="../embeddings/oleObject1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C:\Documents and Settings\User\Рабочий стол\Рисунок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30163"/>
            <a:ext cx="9174163" cy="688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" name="Группа 2"/>
          <p:cNvGrpSpPr>
            <a:grpSpLocks/>
          </p:cNvGrpSpPr>
          <p:nvPr/>
        </p:nvGrpSpPr>
        <p:grpSpPr bwMode="auto">
          <a:xfrm>
            <a:off x="6818312" y="285728"/>
            <a:ext cx="2325688" cy="2911475"/>
            <a:chOff x="4357686" y="214290"/>
            <a:chExt cx="2325850" cy="2911474"/>
          </a:xfrm>
        </p:grpSpPr>
        <p:pic>
          <p:nvPicPr>
            <p:cNvPr id="5" name="Picture 2" descr="C:\Documents and Settings\User\Рабочий стол\картинки\d0099ff9a62f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357686" y="214290"/>
              <a:ext cx="2325850" cy="29114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TextBox 6"/>
            <p:cNvSpPr txBox="1"/>
            <p:nvPr/>
          </p:nvSpPr>
          <p:spPr>
            <a:xfrm rot="19806828">
              <a:off x="5097513" y="1254103"/>
              <a:ext cx="971618" cy="708025"/>
            </a:xfrm>
            <a:prstGeom prst="rect">
              <a:avLst/>
            </a:prstGeom>
            <a:noFill/>
          </p:spPr>
          <p:txBody>
            <a:bodyPr>
              <a:spAutoFit/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b="1" dirty="0">
                  <a:solidFill>
                    <a:schemeClr val="accent6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urier New" pitchFamily="49" charset="0"/>
                  <a:cs typeface="Courier New" pitchFamily="49" charset="0"/>
                </a:rPr>
                <a:t>ГИА </a:t>
              </a:r>
              <a:r>
                <a:rPr lang="ru-RU" sz="2000" b="1" dirty="0" smtClean="0">
                  <a:solidFill>
                    <a:schemeClr val="accent6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urier New" pitchFamily="49" charset="0"/>
                  <a:cs typeface="Courier New" pitchFamily="49" charset="0"/>
                </a:rPr>
                <a:t>2015</a:t>
              </a:r>
              <a:endParaRPr lang="ru-RU" sz="20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1500166" y="1214422"/>
            <a:ext cx="564360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ОГЭ </a:t>
            </a:r>
            <a:r>
              <a:rPr lang="ru-RU" sz="4400" b="1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- 2015</a:t>
            </a:r>
            <a:r>
              <a:rPr lang="en-US" sz="4400" b="1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400" b="1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400" b="1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модуль </a:t>
            </a:r>
            <a:r>
              <a:rPr lang="ru-RU" sz="4400" b="1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«АЛГЕБРА»</a:t>
            </a:r>
            <a:br>
              <a:rPr lang="ru-RU" sz="4400" b="1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400" b="1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задание №6</a:t>
            </a:r>
            <a:endParaRPr lang="ru-RU" sz="4400" b="1" i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00430" y="3857628"/>
            <a:ext cx="514353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332741"/>
                </a:solidFill>
                <a:latin typeface="Times New Roman" pitchFamily="18" charset="0"/>
                <a:cs typeface="Times New Roman" pitchFamily="18" charset="0"/>
              </a:rPr>
              <a:t>Авторы:</a:t>
            </a:r>
          </a:p>
          <a:p>
            <a:r>
              <a:rPr lang="ru-RU" sz="2000" b="1" dirty="0" smtClean="0">
                <a:solidFill>
                  <a:srgbClr val="332741"/>
                </a:solidFill>
                <a:latin typeface="Times New Roman" pitchFamily="18" charset="0"/>
                <a:cs typeface="Times New Roman" pitchFamily="18" charset="0"/>
              </a:rPr>
              <a:t> Комарова Галина Александровна,</a:t>
            </a:r>
          </a:p>
          <a:p>
            <a:r>
              <a:rPr lang="ru-RU" sz="2000" b="1" dirty="0" smtClean="0">
                <a:solidFill>
                  <a:srgbClr val="332741"/>
                </a:solidFill>
                <a:latin typeface="Times New Roman" pitchFamily="18" charset="0"/>
                <a:cs typeface="Times New Roman" pitchFamily="18" charset="0"/>
              </a:rPr>
              <a:t>Грызунова Лариса Валерьевна  – учителя физики и математики МКОСШ № 3.</a:t>
            </a:r>
            <a:endParaRPr lang="ru-RU" sz="2000" b="1" dirty="0">
              <a:solidFill>
                <a:srgbClr val="33274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14612" y="6072206"/>
            <a:ext cx="40719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solidFill>
                  <a:srgbClr val="332741"/>
                </a:solidFill>
                <a:latin typeface="Times New Roman" pitchFamily="18" charset="0"/>
                <a:cs typeface="Times New Roman" pitchFamily="18" charset="0"/>
              </a:rPr>
              <a:t>г. Заволжск - 2015</a:t>
            </a:r>
            <a:endParaRPr lang="ru-RU" sz="2000" dirty="0">
              <a:solidFill>
                <a:srgbClr val="33274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28662" y="428604"/>
            <a:ext cx="60007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rgbClr val="332741"/>
                </a:solidFill>
              </a:rPr>
              <a:t>Муниципальная казённая общеобразовательная средняя школа  № 3.</a:t>
            </a:r>
            <a:endParaRPr lang="ru-RU" dirty="0">
              <a:solidFill>
                <a:srgbClr val="33274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C:\Documents and Settings\User\Рабочий стол\Рисунок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74163" cy="688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447659" y="295055"/>
            <a:ext cx="885698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28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5. Дана арифметическая прогрессия:25; 19; 13; …  Укажите первый отрицательный член этой прогрессии. </a:t>
            </a:r>
            <a:endParaRPr lang="ru-RU" dirty="0"/>
          </a:p>
        </p:txBody>
      </p:sp>
      <p:graphicFrame>
        <p:nvGraphicFramePr>
          <p:cNvPr id="21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719249384"/>
              </p:ext>
            </p:extLst>
          </p:nvPr>
        </p:nvGraphicFramePr>
        <p:xfrm>
          <a:off x="4381390" y="2133032"/>
          <a:ext cx="3949700" cy="4022725"/>
        </p:xfrm>
        <a:graphic>
          <a:graphicData uri="http://schemas.openxmlformats.org/presentationml/2006/ole">
            <p:oleObj spid="_x0000_s20496" name="Формула" r:id="rId4" imgW="1574640" imgH="1600200" progId="Equation.3">
              <p:embed/>
            </p:oleObj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355976" y="1636355"/>
            <a:ext cx="20002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Решение: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Управляющая кнопка: справка 5">
            <a:hlinkClick r:id="" action="ppaction://hlinkshowjump?jump=nextslide" highlightClick="1"/>
          </p:cNvPr>
          <p:cNvSpPr/>
          <p:nvPr/>
        </p:nvSpPr>
        <p:spPr>
          <a:xfrm>
            <a:off x="426742" y="1740123"/>
            <a:ext cx="928694" cy="785818"/>
          </a:xfrm>
          <a:prstGeom prst="actionButtonHelp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3851920" y="6093296"/>
            <a:ext cx="3672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solidFill>
                  <a:srgbClr val="8064A2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Ответ</a:t>
            </a:r>
            <a:r>
              <a:rPr lang="ru-RU" sz="3200" b="1" dirty="0" smtClean="0">
                <a:solidFill>
                  <a:srgbClr val="8064A2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3200" b="1" dirty="0" smtClean="0">
                <a:solidFill>
                  <a:srgbClr val="8064A2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 -5</a:t>
            </a:r>
            <a:r>
              <a:rPr lang="ru-RU" sz="3200" b="1" dirty="0" smtClean="0">
                <a:solidFill>
                  <a:srgbClr val="8064A2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1763688" y="1680050"/>
            <a:ext cx="14401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Дано</a:t>
            </a:r>
            <a:r>
              <a:rPr lang="ru-RU" sz="3200" dirty="0" smtClean="0">
                <a:solidFill>
                  <a:prstClr val="black"/>
                </a:solidFill>
              </a:rPr>
              <a:t>:</a:t>
            </a:r>
            <a:endParaRPr lang="en-US" sz="3200" dirty="0" smtClean="0">
              <a:solidFill>
                <a:prstClr val="black"/>
              </a:solidFill>
            </a:endParaRPr>
          </a:p>
          <a:p>
            <a:pPr lvl="0"/>
            <a:r>
              <a:rPr lang="ru-RU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&lt;0</a:t>
            </a:r>
            <a:endParaRPr lang="ru-RU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19672" y="2507059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719522374"/>
              </p:ext>
            </p:extLst>
          </p:nvPr>
        </p:nvGraphicFramePr>
        <p:xfrm>
          <a:off x="1766888" y="2691726"/>
          <a:ext cx="1530350" cy="2451774"/>
        </p:xfrm>
        <a:graphic>
          <a:graphicData uri="http://schemas.openxmlformats.org/presentationml/2006/ole">
            <p:oleObj spid="_x0000_s20497" name="Формула" r:id="rId5" imgW="469800" imgH="863280" progId="Equation.3">
              <p:embed/>
            </p:oleObj>
          </a:graphicData>
        </a:graphic>
      </p:graphicFrame>
      <p:pic>
        <p:nvPicPr>
          <p:cNvPr id="20487" name="Picture 7">
            <a:hlinkClick r:id="rId6" action="ppaction://hlinksldjump"/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5994360"/>
            <a:ext cx="1008112" cy="657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C:\Documents and Settings\User\Рабочий стол\Рисунок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-30163"/>
            <a:ext cx="9174163" cy="6888163"/>
          </a:xfrm>
          <a:prstGeom prst="rect">
            <a:avLst/>
          </a:prstGeom>
          <a:blipFill>
            <a:blip r:embed="rId5" cstate="print"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</p:pic>
      <p:graphicFrame>
        <p:nvGraphicFramePr>
          <p:cNvPr id="16396" name="Object 12"/>
          <p:cNvGraphicFramePr>
            <a:graphicFrameLocks noChangeAspect="1"/>
          </p:cNvGraphicFramePr>
          <p:nvPr/>
        </p:nvGraphicFramePr>
        <p:xfrm>
          <a:off x="1428728" y="1643050"/>
          <a:ext cx="6577054" cy="1071570"/>
        </p:xfrm>
        <a:graphic>
          <a:graphicData uri="http://schemas.openxmlformats.org/presentationml/2006/ole">
            <p:oleObj spid="_x0000_s37896" name="Формула" r:id="rId6" imgW="787400" imgH="228600" progId="Equation.3">
              <p:embed/>
            </p:oleObj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71538" y="571480"/>
            <a:ext cx="707236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Разность арифметической прогрессии</a:t>
            </a:r>
            <a:endParaRPr lang="ru-RU" sz="3200" b="1" dirty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71934" y="314324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285720" y="3143248"/>
            <a:ext cx="84296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Формула </a:t>
            </a:r>
            <a:r>
              <a:rPr lang="en-US" sz="32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32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-го члена арифметической                     прогрессии</a:t>
            </a:r>
            <a:endParaRPr lang="ru-RU" sz="3200" b="1" dirty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639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943561798"/>
              </p:ext>
            </p:extLst>
          </p:nvPr>
        </p:nvGraphicFramePr>
        <p:xfrm>
          <a:off x="1500166" y="4357694"/>
          <a:ext cx="6618466" cy="1071570"/>
        </p:xfrm>
        <a:graphic>
          <a:graphicData uri="http://schemas.openxmlformats.org/presentationml/2006/ole">
            <p:oleObj spid="_x0000_s37897" name="Формула" r:id="rId7" imgW="1054100" imgH="228600" progId="Equation.3">
              <p:embed/>
            </p:oleObj>
          </a:graphicData>
        </a:graphic>
      </p:graphicFrame>
      <p:sp>
        <p:nvSpPr>
          <p:cNvPr id="9" name="Управляющая кнопка: назад 8">
            <a:hlinkClick r:id="rId8" action="ppaction://hlinksldjump" highlightClick="1"/>
          </p:cNvPr>
          <p:cNvSpPr/>
          <p:nvPr/>
        </p:nvSpPr>
        <p:spPr>
          <a:xfrm>
            <a:off x="7429520" y="5786454"/>
            <a:ext cx="1357322" cy="785818"/>
          </a:xfrm>
          <a:prstGeom prst="actionButtonBackPrevious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05212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6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6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C:\Documents and Settings\User\Рабочий стол\Рисунок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30163"/>
            <a:ext cx="9174163" cy="688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395536" y="332656"/>
            <a:ext cx="9174163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28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6. Выписано несколько последовательных членов арифметической прогрессии: …; 8; х ; 16; 20; … . Найдите член прогрессии, обозначенный буквой . </a:t>
            </a:r>
          </a:p>
          <a:p>
            <a:endParaRPr lang="ru-RU" dirty="0"/>
          </a:p>
        </p:txBody>
      </p:sp>
      <p:graphicFrame>
        <p:nvGraphicFramePr>
          <p:cNvPr id="1638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556188549"/>
              </p:ext>
            </p:extLst>
          </p:nvPr>
        </p:nvGraphicFramePr>
        <p:xfrm>
          <a:off x="4181475" y="3143250"/>
          <a:ext cx="3265488" cy="1303338"/>
        </p:xfrm>
        <a:graphic>
          <a:graphicData uri="http://schemas.openxmlformats.org/presentationml/2006/ole">
            <p:oleObj spid="_x0000_s16396" name="Формула" r:id="rId4" imgW="990360" imgH="393480" progId="Equation.3">
              <p:embed/>
            </p:oleObj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716016" y="1924573"/>
            <a:ext cx="26432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Решение: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Управляющая кнопка: справка 6">
            <a:hlinkClick r:id="" action="ppaction://hlinkshowjump?jump=nextslide" highlightClick="1"/>
          </p:cNvPr>
          <p:cNvSpPr/>
          <p:nvPr/>
        </p:nvSpPr>
        <p:spPr>
          <a:xfrm>
            <a:off x="395536" y="1700808"/>
            <a:ext cx="928694" cy="785818"/>
          </a:xfrm>
          <a:prstGeom prst="actionButtonHelp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3714744" y="5949280"/>
            <a:ext cx="2873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solidFill>
                  <a:srgbClr val="8064A2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Ответ</a:t>
            </a:r>
            <a:r>
              <a:rPr lang="ru-RU" sz="3600" b="1" dirty="0" smtClean="0">
                <a:solidFill>
                  <a:srgbClr val="8064A2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: 12 </a:t>
            </a:r>
            <a:endParaRPr lang="ru-RU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1547664" y="1801329"/>
            <a:ext cx="1800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Дано:</a:t>
            </a:r>
          </a:p>
          <a:p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6390" name="Picture 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0807" y="2348880"/>
            <a:ext cx="864096" cy="7776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447764" y="2503007"/>
            <a:ext cx="1368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=8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6391" name="Picture 7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0808" y="3149338"/>
            <a:ext cx="920328" cy="7888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2491136" y="3291859"/>
            <a:ext cx="9361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=16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6392" name="Picture 8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78" y="3963419"/>
            <a:ext cx="576065" cy="7406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2315190" y="4010580"/>
            <a:ext cx="17050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-?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9" name="Picture 7">
            <a:hlinkClick r:id="rId8" action="ppaction://hlinksldjump"/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5949280"/>
            <a:ext cx="1008112" cy="657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11" grpId="0"/>
      <p:bldP spid="12" grpId="0"/>
      <p:bldP spid="1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C:\Documents and Settings\User\Рабочий стол\Рисунок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30163"/>
            <a:ext cx="9174163" cy="688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6396" name="Object 12" descr="Упаковочная бумага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631818583"/>
              </p:ext>
            </p:extLst>
          </p:nvPr>
        </p:nvGraphicFramePr>
        <p:xfrm>
          <a:off x="1428728" y="2643182"/>
          <a:ext cx="6572296" cy="1844675"/>
        </p:xfrm>
        <a:graphic>
          <a:graphicData uri="http://schemas.openxmlformats.org/presentationml/2006/ole">
            <p:oleObj spid="_x0000_s17415" name="Формула" r:id="rId4" imgW="952200" imgH="393480" progId="Equation.3">
              <p:embed/>
            </p:oleObj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928662" y="357166"/>
            <a:ext cx="778674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Каждый член арифметической прогрессии равен среднему арифметическому предыдущего и последующего членов этой прогрессии.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5" cstate="print"/>
          <a:srcRect l="15115" t="16130" r="6062"/>
          <a:stretch>
            <a:fillRect/>
          </a:stretch>
        </p:blipFill>
        <p:spPr bwMode="auto">
          <a:xfrm>
            <a:off x="4357686" y="4929198"/>
            <a:ext cx="1571636" cy="15262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2" name="Picture 4">
            <a:hlinkClick r:id="rId6" action="ppaction://hlinksldjump"/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5805264"/>
            <a:ext cx="1377950" cy="811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6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C:\Documents and Settings\User\Рабочий стол\Рисунок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30163"/>
            <a:ext cx="9174163" cy="688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500034" y="357166"/>
            <a:ext cx="800105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7. Арифметическая прогрессия задана условием a</a:t>
            </a:r>
            <a:r>
              <a:rPr lang="ru-RU" sz="2800" b="1" baseline="-2500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8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=2,2−4,4n. Найдите сумму первых 13 её членов. </a:t>
            </a:r>
            <a:endParaRPr lang="ru-RU" sz="2800" b="1" dirty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75856" y="1748977"/>
            <a:ext cx="20717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Решение: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26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2357480384"/>
              </p:ext>
            </p:extLst>
          </p:nvPr>
        </p:nvGraphicFramePr>
        <p:xfrm>
          <a:off x="3203575" y="2565400"/>
          <a:ext cx="5580063" cy="3074988"/>
        </p:xfrm>
        <a:graphic>
          <a:graphicData uri="http://schemas.openxmlformats.org/presentationml/2006/ole">
            <p:oleObj spid="_x0000_s11274" name="Формула" r:id="rId4" imgW="2044440" imgH="1091880" progId="Equation.3">
              <p:embed/>
            </p:oleObj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563888" y="6093296"/>
            <a:ext cx="29523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solidFill>
                  <a:srgbClr val="8064A2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Ответ</a:t>
            </a:r>
            <a:r>
              <a:rPr lang="ru-RU" sz="3200" b="1" dirty="0" smtClean="0">
                <a:solidFill>
                  <a:srgbClr val="8064A2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: -371,8 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723957" y="1825920"/>
            <a:ext cx="194421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Дано:</a:t>
            </a:r>
          </a:p>
          <a:p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2800" baseline="-25000" dirty="0" err="1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=2,2−4,4n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31640" y="3789040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pic>
        <p:nvPicPr>
          <p:cNvPr id="11269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57" y="2945711"/>
            <a:ext cx="952284" cy="634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1641283" y="2939973"/>
            <a:ext cx="9273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271" name="Picture 7">
            <a:hlinkClick r:id="rId6" action="ppaction://hlinksldjump"/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6019258"/>
            <a:ext cx="1006475" cy="658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C:\Documents and Settings\User\Рабочий стол\Рисунок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30163"/>
            <a:ext cx="9174163" cy="688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1500166" y="357166"/>
            <a:ext cx="707236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Домашнее задание:</a:t>
            </a:r>
          </a:p>
          <a:p>
            <a:pPr marL="457200" lvl="0" indent="-457200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Дана арифметическая прогрессия: −7; −4; −1; …  Найдите сумму первых шестидесяти её членов.</a:t>
            </a:r>
          </a:p>
          <a:p>
            <a:pPr marL="457200" lvl="0" indent="-457200">
              <a:buAutoNum type="arabicPeriod"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Записаны первые три члена арифметической прогрессии: −8; −1; 6. Какое число стоит в этой арифметической прогрессии на 51-м месте? </a:t>
            </a:r>
          </a:p>
          <a:p>
            <a:pPr lvl="0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арифметической прогрессии (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2400" baseline="-25000" dirty="0" err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 a</a:t>
            </a:r>
            <a:r>
              <a:rPr lang="ru-RU" sz="2400" baseline="-250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=71, a</a:t>
            </a:r>
            <a:r>
              <a:rPr lang="ru-RU" sz="2400" baseline="-25000" dirty="0" smtClean="0">
                <a:latin typeface="Times New Roman" pitchFamily="18" charset="0"/>
                <a:cs typeface="Times New Roman" pitchFamily="18" charset="0"/>
              </a:rPr>
              <a:t>11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=149. Найдите разность прогрессии. </a:t>
            </a:r>
          </a:p>
          <a:p>
            <a:pPr lvl="0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Выписано несколько последовательных членов арифметической прогрессии: …; -2;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 -8; -11; … . Найдите член прогрессии, обозначенный буквой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C:\Documents and Settings\User\Рабочий стол\Рисунок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30163"/>
            <a:ext cx="9174163" cy="688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1571604" y="285728"/>
            <a:ext cx="6715172" cy="63771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09600" indent="-609600" algn="ctr">
              <a:lnSpc>
                <a:spcPct val="80000"/>
              </a:lnSpc>
              <a:defRPr/>
            </a:pPr>
            <a:r>
              <a:rPr lang="ru-RU" sz="32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Тест.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AutoNum type="arabicPeriod"/>
              <a:defRPr/>
            </a:pP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Результатом своей личной работы считаю, что я ..</a:t>
            </a:r>
          </a:p>
          <a:p>
            <a:pPr marL="609600" indent="-609600">
              <a:lnSpc>
                <a:spcPct val="80000"/>
              </a:lnSpc>
              <a:defRPr/>
            </a:pP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А. Разобрался в теории.</a:t>
            </a:r>
          </a:p>
          <a:p>
            <a:pPr marL="609600" indent="-609600">
              <a:lnSpc>
                <a:spcPct val="80000"/>
              </a:lnSpc>
              <a:defRPr/>
            </a:pP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В. Научился решать задачи.</a:t>
            </a:r>
          </a:p>
          <a:p>
            <a:pPr marL="609600" indent="-609600">
              <a:lnSpc>
                <a:spcPct val="80000"/>
              </a:lnSpc>
              <a:defRPr/>
            </a:pP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С. Повторил весь ранее изученный материал.</a:t>
            </a:r>
          </a:p>
          <a:p>
            <a:pPr marL="609600" indent="-609600" algn="r">
              <a:lnSpc>
                <a:spcPct val="80000"/>
              </a:lnSpc>
              <a:defRPr/>
            </a:pPr>
            <a:endParaRPr lang="ru-RU" sz="2400" b="1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609600" indent="-609600">
              <a:lnSpc>
                <a:spcPct val="80000"/>
              </a:lnSpc>
              <a:buFont typeface="Wingdings" pitchFamily="2" charset="2"/>
              <a:buAutoNum type="arabicPeriod" startAt="2"/>
              <a:defRPr/>
            </a:pP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Чего  вам не хватало на уроке при решении задач?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AutoNum type="arabicPeriod" startAt="2"/>
              <a:defRPr/>
            </a:pPr>
            <a:endParaRPr lang="ru-RU" sz="2400" b="1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609600" indent="-609600">
              <a:lnSpc>
                <a:spcPct val="80000"/>
              </a:lnSpc>
              <a:defRPr/>
            </a:pP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А. Знаний.            Б.   Времени.      </a:t>
            </a:r>
          </a:p>
          <a:p>
            <a:pPr marL="609600" indent="-609600">
              <a:lnSpc>
                <a:spcPct val="80000"/>
              </a:lnSpc>
              <a:defRPr/>
            </a:pP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С. Желания.        Д. Решал нормально.</a:t>
            </a:r>
          </a:p>
          <a:p>
            <a:pPr marL="609600" indent="-609600">
              <a:lnSpc>
                <a:spcPct val="80000"/>
              </a:lnSpc>
              <a:defRPr/>
            </a:pPr>
            <a:endParaRPr lang="ru-RU" sz="2400" b="1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609600" indent="-609600">
              <a:lnSpc>
                <a:spcPct val="80000"/>
              </a:lnSpc>
              <a:buFont typeface="Wingdings" pitchFamily="2" charset="2"/>
              <a:buAutoNum type="arabicPeriod" startAt="3"/>
              <a:defRPr/>
            </a:pP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Кто оказывал вам помощь  в преодолении трудностей на уроке?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AutoNum type="arabicPeriod" startAt="3"/>
              <a:defRPr/>
            </a:pPr>
            <a:endParaRPr lang="ru-RU" sz="2400" b="1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609600" indent="-609600">
              <a:lnSpc>
                <a:spcPct val="80000"/>
              </a:lnSpc>
              <a:defRPr/>
            </a:pP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А. Одноклассники.           Б. Учитель.         </a:t>
            </a:r>
          </a:p>
          <a:p>
            <a:pPr marL="609600" indent="-609600">
              <a:lnSpc>
                <a:spcPct val="80000"/>
              </a:lnSpc>
              <a:defRPr/>
            </a:pP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С. Учебник.                       Д. Никто. </a:t>
            </a:r>
          </a:p>
          <a:p>
            <a:pPr marL="609600" indent="-609600" algn="ctr">
              <a:lnSpc>
                <a:spcPct val="80000"/>
              </a:lnSpc>
              <a:defRPr/>
            </a:pP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642910" y="357166"/>
            <a:ext cx="582211" cy="5429288"/>
          </a:xfrm>
          <a:prstGeom prst="rect">
            <a:avLst/>
          </a:prstGeom>
          <a:noFill/>
        </p:spPr>
        <p:txBody>
          <a:bodyPr vert="wordArtVert" wrap="square" rtlCol="0">
            <a:spAutoFit/>
          </a:bodyPr>
          <a:lstStyle/>
          <a:p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Рефлексия</a:t>
            </a:r>
            <a:endParaRPr lang="ru-RU" sz="2400" b="1" dirty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C:\Documents and Settings\User\Рабочий стол\Рисунок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30163"/>
            <a:ext cx="9174163" cy="688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2285984" y="3929066"/>
            <a:ext cx="466538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  <a:hlinkClick r:id="rId3"/>
              </a:rPr>
              <a:t>http://ru.123rf.com/clipart-ve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214414" y="785794"/>
            <a:ext cx="657229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20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 создании презентации были использованы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20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задачи с сайта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2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«Открытый банк заданий по математике»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20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ОГЭ – 2015.</a:t>
            </a:r>
            <a:endParaRPr lang="ru-RU" sz="3200" dirty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 cstate="print"/>
          <a:srcRect l="15115" t="16130" r="6062"/>
          <a:stretch>
            <a:fillRect/>
          </a:stretch>
        </p:blipFill>
        <p:spPr bwMode="auto">
          <a:xfrm>
            <a:off x="4355976" y="4653136"/>
            <a:ext cx="1571636" cy="15262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C:\Documents and Settings\User\Рабочий стол\Рисунок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30163"/>
            <a:ext cx="9174163" cy="688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42878" y="1071546"/>
            <a:ext cx="8501122" cy="19205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Clr>
                <a:srgbClr val="1ACE9F"/>
              </a:buClr>
              <a:buSzPct val="60000"/>
              <a:buFont typeface="Wingdings" pitchFamily="2" charset="2"/>
              <a:buChar char="n"/>
              <a:defRPr/>
            </a:pPr>
            <a:r>
              <a:rPr lang="ru-RU" sz="2400" b="1" i="1" kern="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</a:rPr>
              <a:t>Обобщить теоретические знания по теме; </a:t>
            </a: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Clr>
                <a:srgbClr val="1ACE9F"/>
              </a:buClr>
              <a:buSzPct val="60000"/>
              <a:defRPr/>
            </a:pPr>
            <a:r>
              <a:rPr lang="ru-RU" sz="2400" b="1" i="1" kern="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</a:rPr>
              <a:t>    совершенствовать навыки нахождения </a:t>
            </a:r>
            <a:r>
              <a:rPr lang="ru-RU" sz="2400" b="1" i="1" kern="0" dirty="0" err="1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</a:rPr>
              <a:t>п-го</a:t>
            </a:r>
            <a:r>
              <a:rPr lang="ru-RU" sz="2400" b="1" i="1" kern="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</a:rPr>
              <a:t> члена и суммы </a:t>
            </a:r>
            <a:r>
              <a:rPr lang="ru-RU" sz="2400" b="1" i="1" kern="0" dirty="0" err="1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</a:rPr>
              <a:t>п</a:t>
            </a:r>
            <a:r>
              <a:rPr lang="ru-RU" sz="2400" b="1" i="1" kern="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</a:rPr>
              <a:t> - первых членов арифметической прогрессии с помощью формул;</a:t>
            </a:r>
          </a:p>
          <a:p>
            <a:endParaRPr lang="ru-RU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714612" y="4786322"/>
            <a:ext cx="600079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Clr>
                <a:srgbClr val="1ACE9F"/>
              </a:buClr>
              <a:buSzPct val="60000"/>
              <a:buFont typeface="Wingdings" pitchFamily="2" charset="2"/>
              <a:buChar char="n"/>
              <a:defRPr/>
            </a:pPr>
            <a:r>
              <a:rPr lang="ru-RU" sz="2400" b="1" i="1" kern="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</a:rPr>
              <a:t>Воспитывать волю и настойчивость для достижения конечных результатов;</a:t>
            </a:r>
          </a:p>
          <a:p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1643042" y="2714620"/>
            <a:ext cx="7000924" cy="19205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Clr>
                <a:srgbClr val="1ACE9F"/>
              </a:buClr>
              <a:buSzPct val="60000"/>
              <a:buFont typeface="Wingdings" pitchFamily="2" charset="2"/>
              <a:buChar char="n"/>
              <a:defRPr/>
            </a:pPr>
            <a:r>
              <a:rPr lang="ru-RU" sz="2400" b="1" i="1" kern="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</a:rPr>
              <a:t>Развивать познавательный интерес учащихся, учить их видеть связь между математикой и окружающей жизнью;</a:t>
            </a: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Clr>
                <a:srgbClr val="1ACE9F"/>
              </a:buClr>
              <a:buSzPct val="60000"/>
              <a:defRPr/>
            </a:pPr>
            <a:r>
              <a:rPr lang="ru-RU" sz="2400" b="1" i="1" kern="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</a:rPr>
              <a:t>     развивать грамотную математическую речь;</a:t>
            </a:r>
          </a:p>
          <a:p>
            <a:endParaRPr lang="ru-RU" b="1" dirty="0"/>
          </a:p>
        </p:txBody>
      </p:sp>
      <p:sp>
        <p:nvSpPr>
          <p:cNvPr id="9" name="TextBox 8"/>
          <p:cNvSpPr txBox="1"/>
          <p:nvPr/>
        </p:nvSpPr>
        <p:spPr>
          <a:xfrm>
            <a:off x="1214414" y="357166"/>
            <a:ext cx="63579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Цели занятия:</a:t>
            </a:r>
            <a:endParaRPr lang="ru-RU" sz="3200" b="1" dirty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C:\Documents and Settings\User\Рабочий стол\Рисунок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74163" cy="688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928662" y="357166"/>
            <a:ext cx="7286676" cy="20682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32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Дана арифметическая прогрессия: 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</a:pPr>
            <a:r>
              <a:rPr lang="ru-RU" sz="32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−3; 1; 5; … .  Найдите сумму первых шестидесяти её членов.</a:t>
            </a:r>
            <a:endParaRPr lang="ru-RU" sz="3200" b="1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endParaRPr lang="ru-RU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10" name="Управляющая кнопка: справка 9">
            <a:hlinkClick r:id="" action="ppaction://hlinkshowjump?jump=nextslide" highlightClick="1"/>
          </p:cNvPr>
          <p:cNvSpPr/>
          <p:nvPr/>
        </p:nvSpPr>
        <p:spPr>
          <a:xfrm>
            <a:off x="500034" y="2714620"/>
            <a:ext cx="928694" cy="785818"/>
          </a:xfrm>
          <a:prstGeom prst="actionButtonHelp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3214678" y="5961362"/>
            <a:ext cx="46434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Ответ: 6900</a:t>
            </a:r>
            <a:r>
              <a:rPr lang="ru-RU" sz="320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dirty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Управляющая кнопка: далее 12">
            <a:hlinkClick r:id="rId4" action="ppaction://hlinksldjump" highlightClick="1"/>
          </p:cNvPr>
          <p:cNvSpPr/>
          <p:nvPr/>
        </p:nvSpPr>
        <p:spPr>
          <a:xfrm>
            <a:off x="7858148" y="5857892"/>
            <a:ext cx="928694" cy="714380"/>
          </a:xfrm>
          <a:prstGeom prst="actionButtonForwardNex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714480" y="2357430"/>
            <a:ext cx="20717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Дано: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1500166" y="2786058"/>
          <a:ext cx="1571625" cy="1936750"/>
        </p:xfrm>
        <a:graphic>
          <a:graphicData uri="http://schemas.openxmlformats.org/presentationml/2006/ole">
            <p:oleObj spid="_x0000_s22540" name="Формула" r:id="rId5" imgW="482600" imgH="685800" progId="Equation.3">
              <p:embed/>
            </p:oleObj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3857620" y="2357430"/>
            <a:ext cx="30718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Решение: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2530" name="Object 2"/>
          <p:cNvGraphicFramePr>
            <a:graphicFrameLocks noChangeAspect="1"/>
          </p:cNvGraphicFramePr>
          <p:nvPr/>
        </p:nvGraphicFramePr>
        <p:xfrm>
          <a:off x="3602038" y="3000375"/>
          <a:ext cx="4981575" cy="642938"/>
        </p:xfrm>
        <a:graphic>
          <a:graphicData uri="http://schemas.openxmlformats.org/presentationml/2006/ole">
            <p:oleObj spid="_x0000_s22541" name="Формула" r:id="rId6" imgW="1511300" imgH="215900" progId="Equation.3">
              <p:embed/>
            </p:oleObj>
          </a:graphicData>
        </a:graphic>
      </p:graphicFrame>
      <p:graphicFrame>
        <p:nvGraphicFramePr>
          <p:cNvPr id="2253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617167964"/>
              </p:ext>
            </p:extLst>
          </p:nvPr>
        </p:nvGraphicFramePr>
        <p:xfrm>
          <a:off x="3644900" y="4195763"/>
          <a:ext cx="4705350" cy="1104900"/>
        </p:xfrm>
        <a:graphic>
          <a:graphicData uri="http://schemas.openxmlformats.org/presentationml/2006/ole">
            <p:oleObj spid="_x0000_s22542" name="Формула" r:id="rId7" imgW="1460160" imgH="393480" progId="Equation.3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4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C:\Documents and Settings\User\Рабочий стол\Рисунок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30163"/>
            <a:ext cx="9174163" cy="688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857224" y="714356"/>
            <a:ext cx="742955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Формула суммы </a:t>
            </a:r>
            <a:r>
              <a:rPr lang="en-US" sz="3200" b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32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- первых членов арифметической прогрессии</a:t>
            </a:r>
            <a:endParaRPr lang="ru-RU" sz="3200" b="1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6398" name="Object 14"/>
          <p:cNvGraphicFramePr>
            <a:graphicFrameLocks noChangeAspect="1"/>
          </p:cNvGraphicFramePr>
          <p:nvPr/>
        </p:nvGraphicFramePr>
        <p:xfrm>
          <a:off x="1571604" y="2285992"/>
          <a:ext cx="6408758" cy="1357322"/>
        </p:xfrm>
        <a:graphic>
          <a:graphicData uri="http://schemas.openxmlformats.org/presentationml/2006/ole">
            <p:oleObj spid="_x0000_s1029" name="Формула" r:id="rId4" imgW="1269449" imgH="393529" progId="Equation.3">
              <p:embed/>
            </p:oleObj>
          </a:graphicData>
        </a:graphic>
      </p:graphicFrame>
      <p:sp>
        <p:nvSpPr>
          <p:cNvPr id="10" name="Управляющая кнопка: назад 9">
            <a:hlinkClick r:id="" action="ppaction://hlinkshowjump?jump=previousslide" highlightClick="1"/>
          </p:cNvPr>
          <p:cNvSpPr/>
          <p:nvPr/>
        </p:nvSpPr>
        <p:spPr>
          <a:xfrm>
            <a:off x="7715272" y="5715016"/>
            <a:ext cx="1071570" cy="857256"/>
          </a:xfrm>
          <a:prstGeom prst="actionButtonBackPrevious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3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3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6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C:\Documents and Settings\User\Рабочий стол\Рисунок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30163"/>
            <a:ext cx="9174163" cy="688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800867" y="240991"/>
            <a:ext cx="7572428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28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dirty="0" smtClean="0"/>
              <a:t>. </a:t>
            </a:r>
            <a:r>
              <a:rPr lang="ru-RU" sz="32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Арифметическая прогрессия ( </a:t>
            </a:r>
            <a:r>
              <a:rPr lang="ru-RU" sz="3200" b="1" dirty="0" err="1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3200" b="1" baseline="-25000" dirty="0" err="1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32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)</a:t>
            </a:r>
          </a:p>
          <a:p>
            <a:pPr lvl="0" algn="ctr"/>
            <a:r>
              <a:rPr lang="ru-RU" sz="32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задана условиями: a</a:t>
            </a:r>
            <a:r>
              <a:rPr lang="ru-RU" sz="3200" b="1" baseline="-2500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32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=3,  </a:t>
            </a:r>
            <a:r>
              <a:rPr lang="en-US" sz="32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3200" b="1" baseline="-2500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3200" b="1" baseline="-2500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+1</a:t>
            </a:r>
            <a:r>
              <a:rPr lang="ru-RU" sz="32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32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3200" b="1" baseline="-2500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3200" b="1" baseline="-2500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2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+ 4 Найдите </a:t>
            </a:r>
            <a:r>
              <a:rPr lang="en-US" sz="32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3200" b="1" baseline="-2500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ru-RU" sz="32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ru-RU" dirty="0"/>
          </a:p>
        </p:txBody>
      </p:sp>
      <p:sp>
        <p:nvSpPr>
          <p:cNvPr id="5" name="Управляющая кнопка: далее 4">
            <a:hlinkClick r:id="rId4" action="ppaction://hlinksldjump" highlightClick="1"/>
          </p:cNvPr>
          <p:cNvSpPr/>
          <p:nvPr/>
        </p:nvSpPr>
        <p:spPr>
          <a:xfrm>
            <a:off x="7572396" y="5857892"/>
            <a:ext cx="1214446" cy="714380"/>
          </a:xfrm>
          <a:prstGeom prst="actionButtonForwardNex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1547664" y="2204864"/>
            <a:ext cx="16430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Дано: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4261315360"/>
              </p:ext>
            </p:extLst>
          </p:nvPr>
        </p:nvGraphicFramePr>
        <p:xfrm>
          <a:off x="1535885" y="2656453"/>
          <a:ext cx="2643206" cy="2214578"/>
        </p:xfrm>
        <a:graphic>
          <a:graphicData uri="http://schemas.openxmlformats.org/presentationml/2006/ole">
            <p:oleObj spid="_x0000_s21522" name="Формула" r:id="rId5" imgW="787400" imgH="685800" progId="Equation.3">
              <p:embed/>
            </p:oleObj>
          </a:graphicData>
        </a:graphic>
      </p:graphicFrame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510717996"/>
              </p:ext>
            </p:extLst>
          </p:nvPr>
        </p:nvGraphicFramePr>
        <p:xfrm>
          <a:off x="4611249" y="2924944"/>
          <a:ext cx="3643338" cy="660400"/>
        </p:xfrm>
        <a:graphic>
          <a:graphicData uri="http://schemas.openxmlformats.org/presentationml/2006/ole">
            <p:oleObj spid="_x0000_s21523" name="Формула" r:id="rId6" imgW="1028700" imgH="228600" progId="Equation.3">
              <p:embed/>
            </p:oleObj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597477" y="2204862"/>
            <a:ext cx="33575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Решение: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458941537"/>
              </p:ext>
            </p:extLst>
          </p:nvPr>
        </p:nvGraphicFramePr>
        <p:xfrm>
          <a:off x="4597477" y="3861048"/>
          <a:ext cx="3868738" cy="660400"/>
        </p:xfrm>
        <a:graphic>
          <a:graphicData uri="http://schemas.openxmlformats.org/presentationml/2006/ole">
            <p:oleObj spid="_x0000_s21524" name="Формула" r:id="rId7" imgW="1091726" imgH="228501" progId="Equation.3">
              <p:embed/>
            </p:oleObj>
          </a:graphicData>
        </a:graphic>
      </p:graphicFrame>
      <p:sp>
        <p:nvSpPr>
          <p:cNvPr id="11" name="Управляющая кнопка: справка 10">
            <a:hlinkClick r:id="" action="ppaction://hlinkshowjump?jump=nextslide" highlightClick="1"/>
          </p:cNvPr>
          <p:cNvSpPr/>
          <p:nvPr/>
        </p:nvSpPr>
        <p:spPr>
          <a:xfrm>
            <a:off x="336520" y="1301832"/>
            <a:ext cx="928694" cy="785818"/>
          </a:xfrm>
          <a:prstGeom prst="actionButtonHelp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4597477" y="5987497"/>
            <a:ext cx="231252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Ответ: </a:t>
            </a:r>
            <a:r>
              <a:rPr lang="ru-RU" sz="32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39</a:t>
            </a:r>
            <a:r>
              <a:rPr lang="ru-RU" sz="320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dirty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C:\Documents and Settings\User\Рабочий стол\Рисунок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-30163"/>
            <a:ext cx="9174163" cy="6888163"/>
          </a:xfrm>
          <a:prstGeom prst="rect">
            <a:avLst/>
          </a:prstGeom>
          <a:blipFill>
            <a:blip r:embed="rId5" cstate="print"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</p:pic>
      <p:graphicFrame>
        <p:nvGraphicFramePr>
          <p:cNvPr id="16396" name="Object 12"/>
          <p:cNvGraphicFramePr>
            <a:graphicFrameLocks noChangeAspect="1"/>
          </p:cNvGraphicFramePr>
          <p:nvPr/>
        </p:nvGraphicFramePr>
        <p:xfrm>
          <a:off x="1428728" y="1643050"/>
          <a:ext cx="6577054" cy="1071570"/>
        </p:xfrm>
        <a:graphic>
          <a:graphicData uri="http://schemas.openxmlformats.org/presentationml/2006/ole">
            <p:oleObj spid="_x0000_s3080" name="Формула" r:id="rId6" imgW="787400" imgH="228600" progId="Equation.3">
              <p:embed/>
            </p:oleObj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71538" y="571480"/>
            <a:ext cx="707236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Разность арифметической прогрессии</a:t>
            </a:r>
            <a:endParaRPr lang="ru-RU" sz="3200" b="1" dirty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71934" y="314324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285720" y="3143248"/>
            <a:ext cx="84296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Формула </a:t>
            </a:r>
            <a:r>
              <a:rPr lang="en-US" sz="32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32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-го члена арифметической                     прогрессии</a:t>
            </a:r>
            <a:endParaRPr lang="ru-RU" sz="3200" b="1" dirty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6395" name="Object 11"/>
          <p:cNvGraphicFramePr>
            <a:graphicFrameLocks noChangeAspect="1"/>
          </p:cNvGraphicFramePr>
          <p:nvPr/>
        </p:nvGraphicFramePr>
        <p:xfrm>
          <a:off x="1500166" y="4357694"/>
          <a:ext cx="6618466" cy="1071570"/>
        </p:xfrm>
        <a:graphic>
          <a:graphicData uri="http://schemas.openxmlformats.org/presentationml/2006/ole">
            <p:oleObj spid="_x0000_s3081" name="Формула" r:id="rId7" imgW="1054100" imgH="228600" progId="Equation.3">
              <p:embed/>
            </p:oleObj>
          </a:graphicData>
        </a:graphic>
      </p:graphicFrame>
      <p:sp>
        <p:nvSpPr>
          <p:cNvPr id="9" name="Управляющая кнопка: назад 8">
            <a:hlinkClick r:id="" action="ppaction://hlinkshowjump?jump=previousslide" highlightClick="1"/>
          </p:cNvPr>
          <p:cNvSpPr/>
          <p:nvPr/>
        </p:nvSpPr>
        <p:spPr>
          <a:xfrm>
            <a:off x="7429520" y="5786454"/>
            <a:ext cx="1357322" cy="785818"/>
          </a:xfrm>
          <a:prstGeom prst="actionButtonBackPrevious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6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6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C:\Documents and Settings\User\Рабочий стол\Рисунок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-30163"/>
            <a:ext cx="9174163" cy="688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323529" y="357166"/>
            <a:ext cx="8850634" cy="19266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lnSpc>
                <a:spcPct val="115000"/>
              </a:lnSpc>
              <a:spcAft>
                <a:spcPts val="0"/>
              </a:spcAft>
            </a:pPr>
            <a:r>
              <a:rPr lang="ru-RU" sz="32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28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Записаны первые три члена арифметической прогрессии: 20; 17; 14. Какое число стоит в этой арифметической прогрессии на 91-м месте?</a:t>
            </a:r>
            <a:endParaRPr lang="ru-RU" sz="2800" b="1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lvl="0"/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759670" y="2379342"/>
            <a:ext cx="13573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Дано</a:t>
            </a:r>
            <a:r>
              <a:rPr lang="ru-RU" sz="3200" dirty="0" smtClean="0"/>
              <a:t>:</a:t>
            </a: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963202400"/>
              </p:ext>
            </p:extLst>
          </p:nvPr>
        </p:nvGraphicFramePr>
        <p:xfrm>
          <a:off x="1652513" y="2952227"/>
          <a:ext cx="1571636" cy="2643207"/>
        </p:xfrm>
        <a:graphic>
          <a:graphicData uri="http://schemas.openxmlformats.org/presentationml/2006/ole">
            <p:oleObj spid="_x0000_s4131" name="Формула" r:id="rId5" imgW="482400" imgH="914400" progId="Equation.3">
              <p:embed/>
            </p:oleObj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929058" y="3714752"/>
            <a:ext cx="44291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1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642165151"/>
              </p:ext>
            </p:extLst>
          </p:nvPr>
        </p:nvGraphicFramePr>
        <p:xfrm>
          <a:off x="3707904" y="3000372"/>
          <a:ext cx="5191125" cy="770733"/>
        </p:xfrm>
        <a:graphic>
          <a:graphicData uri="http://schemas.openxmlformats.org/presentationml/2006/ole">
            <p:oleObj spid="_x0000_s4132" name="Формула" r:id="rId6" imgW="1574640" imgH="215640" progId="Equation.3">
              <p:embed/>
            </p:oleObj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4074700" y="2379343"/>
            <a:ext cx="20689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Решение: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10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020547699"/>
              </p:ext>
            </p:extLst>
          </p:nvPr>
        </p:nvGraphicFramePr>
        <p:xfrm>
          <a:off x="3857620" y="3786190"/>
          <a:ext cx="4429156" cy="1720864"/>
        </p:xfrm>
        <a:graphic>
          <a:graphicData uri="http://schemas.openxmlformats.org/presentationml/2006/ole">
            <p:oleObj spid="_x0000_s4133" name="Формула" r:id="rId7" imgW="939600" imgH="457200" progId="Equation.3">
              <p:embed/>
            </p:oleObj>
          </a:graphicData>
        </a:graphic>
      </p:graphicFrame>
      <p:sp>
        <p:nvSpPr>
          <p:cNvPr id="15" name="Управляющая кнопка: далее 14">
            <a:hlinkClick r:id="rId8" action="ppaction://hlinksldjump" highlightClick="1"/>
          </p:cNvPr>
          <p:cNvSpPr/>
          <p:nvPr/>
        </p:nvSpPr>
        <p:spPr>
          <a:xfrm>
            <a:off x="7572396" y="5786454"/>
            <a:ext cx="1214446" cy="785794"/>
          </a:xfrm>
          <a:prstGeom prst="actionButtonForwardNex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Управляющая кнопка: справка 13">
            <a:hlinkClick r:id="" action="ppaction://hlinkshowjump?jump=nextslide" highlightClick="1"/>
          </p:cNvPr>
          <p:cNvSpPr/>
          <p:nvPr/>
        </p:nvSpPr>
        <p:spPr>
          <a:xfrm>
            <a:off x="343555" y="1986434"/>
            <a:ext cx="928694" cy="785818"/>
          </a:xfrm>
          <a:prstGeom prst="actionButtonHelp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4283968" y="6021288"/>
            <a:ext cx="28803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Ответ</a:t>
            </a:r>
            <a:r>
              <a:rPr lang="ru-RU" sz="32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 -250 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3" grpId="0"/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C:\Documents and Settings\User\Рабочий стол\Рисунок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-30163"/>
            <a:ext cx="9174163" cy="6888163"/>
          </a:xfrm>
          <a:prstGeom prst="rect">
            <a:avLst/>
          </a:prstGeom>
          <a:blipFill>
            <a:blip r:embed="rId5" cstate="print"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</p:pic>
      <p:graphicFrame>
        <p:nvGraphicFramePr>
          <p:cNvPr id="16396" name="Object 12"/>
          <p:cNvGraphicFramePr>
            <a:graphicFrameLocks noChangeAspect="1"/>
          </p:cNvGraphicFramePr>
          <p:nvPr/>
        </p:nvGraphicFramePr>
        <p:xfrm>
          <a:off x="1428728" y="1643050"/>
          <a:ext cx="6577054" cy="1071570"/>
        </p:xfrm>
        <a:graphic>
          <a:graphicData uri="http://schemas.openxmlformats.org/presentationml/2006/ole">
            <p:oleObj spid="_x0000_s36872" name="Формула" r:id="rId6" imgW="787400" imgH="228600" progId="Equation.3">
              <p:embed/>
            </p:oleObj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71538" y="571480"/>
            <a:ext cx="707236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Разность арифметической прогрессии</a:t>
            </a:r>
            <a:endParaRPr lang="ru-RU" sz="3200" b="1" dirty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71934" y="314324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285720" y="3143248"/>
            <a:ext cx="84296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Формула </a:t>
            </a:r>
            <a:r>
              <a:rPr lang="en-US" sz="32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32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-го члена арифметической                     прогрессии</a:t>
            </a:r>
            <a:endParaRPr lang="ru-RU" sz="3200" b="1" dirty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6395" name="Object 11"/>
          <p:cNvGraphicFramePr>
            <a:graphicFrameLocks noChangeAspect="1"/>
          </p:cNvGraphicFramePr>
          <p:nvPr/>
        </p:nvGraphicFramePr>
        <p:xfrm>
          <a:off x="1500166" y="4357694"/>
          <a:ext cx="6618466" cy="1071570"/>
        </p:xfrm>
        <a:graphic>
          <a:graphicData uri="http://schemas.openxmlformats.org/presentationml/2006/ole">
            <p:oleObj spid="_x0000_s36873" name="Формула" r:id="rId7" imgW="1054100" imgH="228600" progId="Equation.3">
              <p:embed/>
            </p:oleObj>
          </a:graphicData>
        </a:graphic>
      </p:graphicFrame>
      <p:sp>
        <p:nvSpPr>
          <p:cNvPr id="9" name="Управляющая кнопка: назад 8">
            <a:hlinkClick r:id="rId8" action="ppaction://hlinksldjump" highlightClick="1"/>
          </p:cNvPr>
          <p:cNvSpPr/>
          <p:nvPr/>
        </p:nvSpPr>
        <p:spPr>
          <a:xfrm>
            <a:off x="7429520" y="5786454"/>
            <a:ext cx="1357322" cy="785818"/>
          </a:xfrm>
          <a:prstGeom prst="actionButtonBackPrevious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6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6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C:\Documents and Settings\User\Рабочий стол\Рисунок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973" y="0"/>
            <a:ext cx="9174163" cy="688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424483" y="357166"/>
            <a:ext cx="889248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30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4. В арифметической прогрессии (</a:t>
            </a:r>
            <a:r>
              <a:rPr lang="ru-RU" sz="3000" b="1" dirty="0" err="1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3000" b="1" baseline="-25000" dirty="0" err="1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30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 a</a:t>
            </a:r>
            <a:r>
              <a:rPr lang="ru-RU" sz="3000" b="1" baseline="-2500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r>
              <a:rPr lang="ru-RU" sz="30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ru-RU" sz="300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−</a:t>
            </a:r>
            <a:r>
              <a:rPr lang="ru-RU" sz="30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11,5 ,  a</a:t>
            </a:r>
            <a:r>
              <a:rPr lang="ru-RU" sz="3000" b="1" baseline="-2500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24</a:t>
            </a:r>
            <a:r>
              <a:rPr lang="ru-RU" sz="30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= −22. Найдите разность прогрессии. </a:t>
            </a: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4036363" y="1603660"/>
            <a:ext cx="207938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Решение:</a:t>
            </a:r>
          </a:p>
          <a:p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4337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2117733123"/>
              </p:ext>
            </p:extLst>
          </p:nvPr>
        </p:nvGraphicFramePr>
        <p:xfrm>
          <a:off x="2987824" y="2288977"/>
          <a:ext cx="5929313" cy="2185987"/>
        </p:xfrm>
        <a:graphic>
          <a:graphicData uri="http://schemas.openxmlformats.org/presentationml/2006/ole">
            <p:oleObj spid="_x0000_s14346" name="Формула" r:id="rId4" imgW="1777680" imgH="634680" progId="Equation.3">
              <p:embed/>
            </p:oleObj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635896" y="5949280"/>
            <a:ext cx="28803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solidFill>
                  <a:srgbClr val="8064A2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Ответ</a:t>
            </a:r>
            <a:r>
              <a:rPr lang="ru-RU" sz="3600" b="1" dirty="0" smtClean="0">
                <a:solidFill>
                  <a:srgbClr val="8064A2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3600" b="1" dirty="0" smtClean="0">
                <a:solidFill>
                  <a:srgbClr val="8064A2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 - 0,7</a:t>
            </a:r>
            <a:r>
              <a:rPr lang="ru-RU" sz="3600" b="1" dirty="0" smtClean="0">
                <a:solidFill>
                  <a:srgbClr val="8064A2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 dirty="0"/>
          </a:p>
        </p:txBody>
      </p:sp>
      <p:sp>
        <p:nvSpPr>
          <p:cNvPr id="7" name="TextBox 6"/>
          <p:cNvSpPr txBox="1"/>
          <p:nvPr/>
        </p:nvSpPr>
        <p:spPr>
          <a:xfrm>
            <a:off x="820900" y="1603660"/>
            <a:ext cx="1656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Дано: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23883" y="2412475"/>
            <a:ext cx="196884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3400" baseline="-25000" dirty="0">
                <a:latin typeface="Times New Roman" pitchFamily="18" charset="0"/>
                <a:cs typeface="Times New Roman" pitchFamily="18" charset="0"/>
              </a:rPr>
              <a:t>9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= −11,5 </a:t>
            </a:r>
            <a:endParaRPr lang="ru-RU" sz="3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3400" baseline="-25000" dirty="0">
                <a:latin typeface="Times New Roman" pitchFamily="18" charset="0"/>
                <a:cs typeface="Times New Roman" pitchFamily="18" charset="0"/>
              </a:rPr>
              <a:t>24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= −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22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3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-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endParaRPr lang="ru-RU" dirty="0"/>
          </a:p>
        </p:txBody>
      </p:sp>
      <p:pic>
        <p:nvPicPr>
          <p:cNvPr id="14341" name="Picture 5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5725779"/>
            <a:ext cx="1238250" cy="811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4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9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569</TotalTime>
  <Words>591</Words>
  <Application>Microsoft Office PowerPoint</Application>
  <PresentationFormat>Экран (4:3)</PresentationFormat>
  <Paragraphs>94</Paragraphs>
  <Slides>17</Slides>
  <Notes>4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9" baseType="lpstr">
      <vt:lpstr>Тема Office</vt:lpstr>
      <vt:lpstr>Формула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Гость</cp:lastModifiedBy>
  <cp:revision>62</cp:revision>
  <dcterms:created xsi:type="dcterms:W3CDTF">2015-01-25T21:30:17Z</dcterms:created>
  <dcterms:modified xsi:type="dcterms:W3CDTF">2015-01-28T13:00:41Z</dcterms:modified>
</cp:coreProperties>
</file>