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Default Extension="wdp" ContentType="image/vnd.ms-photo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4" r:id="rId1"/>
  </p:sldMasterIdLst>
  <p:sldIdLst>
    <p:sldId id="256" r:id="rId2"/>
    <p:sldId id="288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5" r:id="rId30"/>
    <p:sldId id="286" r:id="rId31"/>
    <p:sldId id="287" r:id="rId3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2" d="100"/>
          <a:sy n="42" d="100"/>
        </p:scale>
        <p:origin x="-1182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29.03.2015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29.03.2015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1"/>
            <a:ext cx="1828800" cy="5410199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29.03.2015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29.03.2015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54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29.03.2015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29.03.2015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29.03.2015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29.03.2015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29.03.2015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0"/>
            <a:ext cx="4594934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1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29.03.2015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0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29.03.2015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6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B4C71EC6-210F-42DE-9C53-41977AD35B3D}" type="datetimeFigureOut">
              <a:rPr lang="ru-RU" smtClean="0"/>
              <a:pPr/>
              <a:t>29.03.2015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6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68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6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 xmlns="">
                  <a14:imgLayer r:embed="rId3">
                    <a14:imgEffect>
                      <a14:artisticPaintBrush/>
                    </a14:imgEffect>
                    <a14:imgEffect>
                      <a14:brightnessContrast bright="40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012160" y="3933056"/>
            <a:ext cx="2713484" cy="2178171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  <a:reflection blurRad="6350" stA="50000" endA="300" endPos="38500" dist="50800" dir="5400000" sy="-100000" algn="bl" rotWithShape="0"/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3" name="Picture 2"/>
          <p:cNvPicPr>
            <a:picLocks noChangeArrowheads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 xmlns="">
                  <a14:imgLayer r:embed="rId3">
                    <a14:imgEffect>
                      <a14:artisticPaintBrush/>
                    </a14:imgEffect>
                    <a14:imgEffect>
                      <a14:brightnessContrast bright="40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724128" y="3707511"/>
            <a:ext cx="2972215" cy="2457793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  <a:reflection blurRad="6350" stA="50000" endA="300" endPos="38500" dist="50800" dir="5400000" sy="-100000" algn="bl" rotWithShape="0"/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-5230" y="908720"/>
            <a:ext cx="9144000" cy="255454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ru-RU" sz="80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Вопросы к </a:t>
            </a:r>
          </a:p>
          <a:p>
            <a:pPr algn="ctr"/>
            <a:r>
              <a:rPr lang="ru-RU" sz="80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викторине</a:t>
            </a:r>
            <a:endParaRPr lang="ru-RU" sz="8800" b="1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pic>
        <p:nvPicPr>
          <p:cNvPr id="14" name="Picture 2"/>
          <p:cNvPicPr>
            <a:picLocks noChangeArrowheads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 xmlns="">
                  <a14:imgLayer r:embed="rId3">
                    <a14:imgEffect>
                      <a14:artisticPaintBrush/>
                    </a14:imgEffect>
                    <a14:imgEffect>
                      <a14:brightnessContrast bright="40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364088" y="3421721"/>
            <a:ext cx="3258005" cy="2743583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  <a:reflection blurRad="6350" stA="50000" endA="300" endPos="38500" dist="50800" dir="5400000" sy="-100000" algn="bl" rotWithShape="0"/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" name="Picture 2"/>
          <p:cNvPicPr>
            <a:picLocks noChangeArrowheads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 xmlns="">
                  <a14:imgLayer r:embed="rId3">
                    <a14:imgEffect>
                      <a14:artisticPaintBrush/>
                    </a14:imgEffect>
                    <a14:imgEffect>
                      <a14:brightnessContrast bright="40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004048" y="3193089"/>
            <a:ext cx="3543795" cy="2972215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  <a:reflection blurRad="6350" stA="50000" endA="300" endPos="38500" dist="50800" dir="5400000" sy="-100000" algn="bl" rotWithShape="0"/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" name="Picture 2"/>
          <p:cNvPicPr>
            <a:picLocks noChangeArrowheads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 xmlns="">
                  <a14:imgLayer r:embed="rId3">
                    <a14:imgEffect>
                      <a14:artisticPaintBrush/>
                    </a14:imgEffect>
                    <a14:imgEffect>
                      <a14:brightnessContrast bright="40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644008" y="2850141"/>
            <a:ext cx="3829585" cy="3315163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  <a:reflection blurRad="6350" stA="50000" endA="300" endPos="38500" dist="50800" dir="5400000" sy="-100000" algn="bl" rotWithShape="0"/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" name="Picture 2"/>
          <p:cNvPicPr>
            <a:picLocks noChangeArrowheads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 xmlns="">
                  <a14:imgLayer r:embed="rId3">
                    <a14:imgEffect>
                      <a14:artisticPaintBrush/>
                    </a14:imgEffect>
                    <a14:imgEffect>
                      <a14:brightnessContrast bright="40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283968" y="2564351"/>
            <a:ext cx="4115375" cy="3600953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  <a:reflection blurRad="6350" stA="50000" endA="300" endPos="38500" dist="50800" dir="5400000" sy="-100000" algn="bl" rotWithShape="0"/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" name="Picture 2"/>
          <p:cNvPicPr>
            <a:picLocks noChangeArrowheads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 xmlns="">
                  <a14:imgLayer r:embed="rId3">
                    <a14:imgEffect>
                      <a14:artisticPaintBrush/>
                    </a14:imgEffect>
                    <a14:imgEffect>
                      <a14:brightnessContrast bright="40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923928" y="2278561"/>
            <a:ext cx="4401164" cy="3886743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  <a:reflection blurRad="6350" stA="50000" endA="300" endPos="38500" dist="50800" dir="5400000" sy="-100000" algn="bl" rotWithShape="0"/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" name="Picture 2"/>
          <p:cNvPicPr>
            <a:picLocks noChangeArrowheads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 xmlns="">
                  <a14:imgLayer r:embed="rId3">
                    <a14:imgEffect>
                      <a14:artisticPaintBrush/>
                    </a14:imgEffect>
                    <a14:imgEffect>
                      <a14:brightnessContrast bright="40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563888" y="1992771"/>
            <a:ext cx="4686954" cy="4172533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  <a:reflection blurRad="6350" stA="50000" endA="300" endPos="38500" dist="50800" dir="5400000" sy="-100000" algn="bl" rotWithShape="0"/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" name="Picture 2"/>
          <p:cNvPicPr>
            <a:picLocks noChangeArrowheads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 xmlns="">
                  <a14:imgLayer r:embed="rId3">
                    <a14:imgEffect>
                      <a14:artisticPaintBrush/>
                    </a14:imgEffect>
                    <a14:imgEffect>
                      <a14:brightnessContrast bright="40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199656" y="1706982"/>
            <a:ext cx="4972744" cy="4458322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  <a:reflection blurRad="6350" stA="50000" endA="300" endPos="38500" dist="50800" dir="5400000" sy="-100000" algn="bl" rotWithShape="0"/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" name="Picture 2"/>
          <p:cNvPicPr>
            <a:picLocks noChangeArrowheads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 xmlns="">
                  <a14:imgLayer r:embed="rId3">
                    <a14:imgEffect>
                      <a14:artisticPaintBrush/>
                    </a14:imgEffect>
                    <a14:imgEffect>
                      <a14:brightnessContrast bright="40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808000" y="1421192"/>
            <a:ext cx="5258534" cy="4744112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  <a:reflection blurRad="6350" stA="50000" endA="300" endPos="38500" dist="50800" dir="5400000" sy="-100000" algn="bl" rotWithShape="0"/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" name="Picture 2"/>
          <p:cNvPicPr>
            <a:picLocks noChangeArrowheads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 xmlns="">
                  <a14:imgLayer r:embed="rId3">
                    <a14:imgEffect>
                      <a14:artisticPaintBrush/>
                    </a14:imgEffect>
                    <a14:imgEffect>
                      <a14:brightnessContrast bright="40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411760" y="1135402"/>
            <a:ext cx="5544324" cy="5029902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  <a:reflection blurRad="6350" stA="50000" endA="300" endPos="38500" dist="50800" dir="5400000" sy="-100000" algn="bl" rotWithShape="0"/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8" name="Picture 2"/>
          <p:cNvPicPr>
            <a:picLocks noChangeArrowheads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 xmlns="">
                  <a14:imgLayer r:embed="rId3">
                    <a14:imgEffect>
                      <a14:artisticPaintBrush/>
                    </a14:imgEffect>
                    <a14:imgEffect>
                      <a14:brightnessContrast bright="40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016000" y="849612"/>
            <a:ext cx="5830114" cy="5315692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  <a:reflection blurRad="6350" stA="50000" endA="300" endPos="38500" dist="50800" dir="5400000" sy="-100000" algn="bl" rotWithShape="0"/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" name="Picture 2"/>
          <p:cNvPicPr>
            <a:picLocks noChangeArrowheads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 xmlns="">
                  <a14:imgLayer r:embed="rId3">
                    <a14:imgEffect>
                      <a14:artisticPaintBrush/>
                    </a14:imgEffect>
                    <a14:imgEffect>
                      <a14:brightnessContrast bright="40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619672" y="563822"/>
            <a:ext cx="6115904" cy="5601482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  <a:reflection blurRad="6350" stA="50000" endA="300" endPos="38500" dist="50800" dir="5400000" sy="-100000" algn="bl" rotWithShape="0"/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9" name="Picture 2"/>
          <p:cNvPicPr>
            <a:picLocks noChangeArrowheads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 xmlns="">
                  <a14:imgLayer r:embed="rId3">
                    <a14:imgEffect>
                      <a14:artisticPaintBrush/>
                    </a14:imgEffect>
                    <a14:imgEffect>
                      <a14:brightnessContrast bright="40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224000" y="260648"/>
            <a:ext cx="6401694" cy="5887272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  <a:reflection blurRad="6350" stA="50000" endA="300" endPos="38500" dist="50800" dir="5400000" sy="-100000" algn="bl" rotWithShape="0"/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" name="Picture 2"/>
          <p:cNvPicPr>
            <a:picLocks noChangeArrowheads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 xmlns="">
                  <a14:imgLayer r:embed="rId3">
                    <a14:imgEffect>
                      <a14:artisticPaintBrush/>
                    </a14:imgEffect>
                    <a14:imgEffect>
                      <a14:brightnessContrast bright="40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27584" y="-7758"/>
            <a:ext cx="6687484" cy="6173062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  <a:reflection blurRad="6350" stA="50000" endA="300" endPos="38500" dist="50800" dir="5400000" sy="-100000" algn="bl" rotWithShape="0"/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1204812705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50"/>
                            </p:stCondLst>
                            <p:childTnLst>
                              <p:par>
                                <p:cTn id="8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"/>
                            </p:stCondLst>
                            <p:childTnLst>
                              <p:par>
                                <p:cTn id="13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50"/>
                            </p:stCondLst>
                            <p:childTnLst>
                              <p:par>
                                <p:cTn id="18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00"/>
                            </p:stCondLst>
                            <p:childTnLst>
                              <p:par>
                                <p:cTn id="23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50"/>
                            </p:stCondLst>
                            <p:childTnLst>
                              <p:par>
                                <p:cTn id="28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00"/>
                            </p:stCondLst>
                            <p:childTnLst>
                              <p:par>
                                <p:cTn id="33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350"/>
                            </p:stCondLst>
                            <p:childTnLst>
                              <p:par>
                                <p:cTn id="38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400"/>
                            </p:stCondLst>
                            <p:childTnLst>
                              <p:par>
                                <p:cTn id="43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450"/>
                            </p:stCondLst>
                            <p:childTnLst>
                              <p:par>
                                <p:cTn id="48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500"/>
                            </p:stCondLst>
                            <p:childTnLst>
                              <p:par>
                                <p:cTn id="53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550"/>
                            </p:stCondLst>
                            <p:childTnLst>
                              <p:par>
                                <p:cTn id="58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4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4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600"/>
                            </p:stCondLst>
                            <p:childTnLst>
                              <p:par>
                                <p:cTn id="63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4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650"/>
                            </p:stCondLst>
                            <p:childTnLst>
                              <p:par>
                                <p:cTn id="68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4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4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700"/>
                            </p:stCondLst>
                            <p:childTnLst>
                              <p:par>
                                <p:cTn id="73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4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49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750"/>
                            </p:stCondLst>
                            <p:childTnLst>
                              <p:par>
                                <p:cTn id="78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2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 xmlns="">
                  <a14:imgLayer r:embed="rId3">
                    <a14:imgEffect>
                      <a14:artisticPaintBrush/>
                    </a14:imgEffect>
                    <a14:imgEffect>
                      <a14:brightnessContrast bright="40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012160" y="3933056"/>
            <a:ext cx="2713484" cy="2178171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  <a:reflection blurRad="6350" stA="50000" endA="300" endPos="38500" dist="50800" dir="5400000" sy="-100000" algn="bl" rotWithShape="0"/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0" y="980727"/>
            <a:ext cx="9144000" cy="258532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ru-RU" sz="54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Можно ли отравиться качественным </a:t>
            </a:r>
          </a:p>
          <a:p>
            <a:pPr algn="ctr"/>
            <a:r>
              <a:rPr lang="ru-RU" sz="54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алкоголем?</a:t>
            </a:r>
            <a:endParaRPr lang="ru-RU" sz="5400" b="1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4117293671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5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 xmlns="">
                  <a14:imgLayer r:embed="rId3">
                    <a14:imgEffect>
                      <a14:artisticPaintBrush/>
                    </a14:imgEffect>
                    <a14:imgEffect>
                      <a14:brightnessContrast bright="40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012160" y="3933056"/>
            <a:ext cx="2713484" cy="2178171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  <a:reflection blurRad="6350" stA="50000" endA="300" endPos="38500" dist="50800" dir="5400000" sy="-100000" algn="bl" rotWithShape="0"/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0" y="1392887"/>
            <a:ext cx="9144000" cy="14003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85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Запросто!</a:t>
            </a:r>
            <a:endParaRPr lang="ru-RU" sz="85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117293671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Effect transition="out" filter="fade">
                                      <p:cBhvr>
                                        <p:cTn id="6" dur="1000" tmFilter="0, 0; .2, .5; .8, .5; 1, 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500" autoRev="1" fill="hold"/>
                                        <p:tgtEl>
                                          <p:spTgt spid="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 xmlns="">
                  <a14:imgLayer r:embed="rId3">
                    <a14:imgEffect>
                      <a14:artisticPaintBrush/>
                    </a14:imgEffect>
                    <a14:imgEffect>
                      <a14:brightnessContrast bright="40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012160" y="3933056"/>
            <a:ext cx="2713484" cy="2178171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  <a:reflection blurRad="6350" stA="50000" endA="300" endPos="38500" dist="50800" dir="5400000" sy="-100000" algn="bl" rotWithShape="0"/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0" y="1052736"/>
            <a:ext cx="9144000" cy="230832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ru-RU" sz="48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Что происходит с </a:t>
            </a:r>
          </a:p>
          <a:p>
            <a:pPr algn="ctr"/>
            <a:r>
              <a:rPr lang="ru-RU" sz="48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эритроцитами когда </a:t>
            </a:r>
          </a:p>
          <a:p>
            <a:pPr algn="ctr"/>
            <a:r>
              <a:rPr lang="ru-RU" sz="48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алкоголь попадает в кровь?</a:t>
            </a:r>
            <a:endParaRPr lang="ru-RU" sz="4800" b="1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4117293671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5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 xmlns="">
                  <a14:imgLayer r:embed="rId3">
                    <a14:imgEffect>
                      <a14:artisticPaintBrush/>
                    </a14:imgEffect>
                    <a14:imgEffect>
                      <a14:brightnessContrast bright="40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012160" y="3933056"/>
            <a:ext cx="2713484" cy="2178171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  <a:reflection blurRad="6350" stA="50000" endA="300" endPos="38500" dist="50800" dir="5400000" sy="-100000" algn="bl" rotWithShape="0"/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0" y="620688"/>
            <a:ext cx="914400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7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Эритроциты слипаются и образуют тромбы</a:t>
            </a:r>
            <a:endParaRPr lang="ru-RU" sz="72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117293671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Effect transition="out" filter="fade">
                                      <p:cBhvr>
                                        <p:cTn id="6" dur="1000" tmFilter="0, 0; .2, .5; .8, .5; 1, 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500" autoRev="1" fill="hold"/>
                                        <p:tgtEl>
                                          <p:spTgt spid="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 xmlns="">
                  <a14:imgLayer r:embed="rId3">
                    <a14:imgEffect>
                      <a14:artisticPaintBrush/>
                    </a14:imgEffect>
                    <a14:imgEffect>
                      <a14:brightnessContrast bright="40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012160" y="3933056"/>
            <a:ext cx="2713484" cy="2178171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  <a:reflection blurRad="6350" stA="50000" endA="300" endPos="38500" dist="50800" dir="5400000" sy="-100000" algn="bl" rotWithShape="0"/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0" y="565687"/>
            <a:ext cx="9144000" cy="34163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ru-RU" sz="54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Сколько нужно выпить алкоголя, чтобы убить несколько тысяч клеток головного мозга?</a:t>
            </a:r>
            <a:endParaRPr lang="ru-RU" sz="5400" b="1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4117293671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5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 xmlns="">
                  <a14:imgLayer r:embed="rId3">
                    <a14:imgEffect>
                      <a14:artisticPaintBrush/>
                    </a14:imgEffect>
                    <a14:imgEffect>
                      <a14:brightnessContrast bright="40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012160" y="3933056"/>
            <a:ext cx="2713484" cy="2178171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  <a:reflection blurRad="6350" stA="50000" endA="300" endPos="38500" dist="50800" dir="5400000" sy="-100000" algn="bl" rotWithShape="0"/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23127" y="692696"/>
            <a:ext cx="914400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7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100 грамм водки </a:t>
            </a:r>
          </a:p>
          <a:p>
            <a:pPr algn="ctr"/>
            <a:r>
              <a:rPr lang="ru-RU" sz="7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или </a:t>
            </a:r>
          </a:p>
          <a:p>
            <a:pPr algn="ctr"/>
            <a:r>
              <a:rPr lang="ru-RU" sz="7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бутылку пива</a:t>
            </a:r>
            <a:endParaRPr lang="ru-RU" sz="72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117293671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Effect transition="out" filter="fade">
                                      <p:cBhvr>
                                        <p:cTn id="6" dur="1000" tmFilter="0, 0; .2, .5; .8, .5; 1, 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500" autoRev="1" fill="hold"/>
                                        <p:tgtEl>
                                          <p:spTgt spid="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 xmlns="">
                  <a14:imgLayer r:embed="rId3">
                    <a14:imgEffect>
                      <a14:artisticPaintBrush/>
                    </a14:imgEffect>
                    <a14:imgEffect>
                      <a14:brightnessContrast bright="40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012160" y="3933056"/>
            <a:ext cx="2713484" cy="2178171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  <a:reflection blurRad="6350" stA="50000" endA="300" endPos="38500" dist="50800" dir="5400000" sy="-100000" algn="bl" rotWithShape="0"/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-25085" y="908720"/>
            <a:ext cx="9144000" cy="258532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ru-RU" sz="54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Что происходит с </a:t>
            </a:r>
          </a:p>
          <a:p>
            <a:pPr algn="ctr"/>
            <a:r>
              <a:rPr lang="ru-RU" sz="54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мертвыми клетками головного мозга?</a:t>
            </a:r>
            <a:endParaRPr lang="ru-RU" sz="5400" b="1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4117293671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5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 xmlns="">
                  <a14:imgLayer r:embed="rId3">
                    <a14:imgEffect>
                      <a14:artisticPaintBrush/>
                    </a14:imgEffect>
                    <a14:imgEffect>
                      <a14:brightnessContrast bright="40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012160" y="3933056"/>
            <a:ext cx="2713484" cy="2178171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  <a:reflection blurRad="6350" stA="50000" endA="300" endPos="38500" dist="50800" dir="5400000" sy="-100000" algn="bl" rotWithShape="0"/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0" y="836712"/>
            <a:ext cx="9144000" cy="270843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85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Выводятся с мочой</a:t>
            </a:r>
            <a:endParaRPr lang="ru-RU" sz="85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117293671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Effect transition="out" filter="fade">
                                      <p:cBhvr>
                                        <p:cTn id="6" dur="1000" tmFilter="0, 0; .2, .5; .8, .5; 1, 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500" autoRev="1" fill="hold"/>
                                        <p:tgtEl>
                                          <p:spTgt spid="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 xmlns="">
                  <a14:imgLayer r:embed="rId3">
                    <a14:imgEffect>
                      <a14:artisticPaintBrush/>
                    </a14:imgEffect>
                    <a14:imgEffect>
                      <a14:brightnessContrast bright="40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012160" y="3933056"/>
            <a:ext cx="2713484" cy="2178171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  <a:reflection blurRad="6350" stA="50000" endA="300" endPos="38500" dist="50800" dir="5400000" sy="-100000" algn="bl" rotWithShape="0"/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-1" y="620688"/>
            <a:ext cx="9144001" cy="34163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ru-RU" sz="54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Что происходит с </a:t>
            </a:r>
          </a:p>
          <a:p>
            <a:pPr algn="ctr"/>
            <a:r>
              <a:rPr lang="ru-RU" sz="54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развитием ребенка употребляющим </a:t>
            </a:r>
          </a:p>
          <a:p>
            <a:pPr algn="ctr"/>
            <a:r>
              <a:rPr lang="ru-RU" sz="54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алкоголь?</a:t>
            </a:r>
            <a:endParaRPr lang="ru-RU" sz="5400" b="1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4117293671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5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 xmlns="">
                  <a14:imgLayer r:embed="rId3">
                    <a14:imgEffect>
                      <a14:artisticPaintBrush/>
                    </a14:imgEffect>
                    <a14:imgEffect>
                      <a14:brightnessContrast bright="40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012160" y="3933056"/>
            <a:ext cx="2713484" cy="2178171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  <a:reflection blurRad="6350" stA="50000" endA="300" endPos="38500" dist="50800" dir="5400000" sy="-100000" algn="bl" rotWithShape="0"/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0" y="908720"/>
            <a:ext cx="9144000" cy="270843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85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Развитие останавливается</a:t>
            </a:r>
            <a:endParaRPr lang="ru-RU" sz="85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117293671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Effect transition="out" filter="fade">
                                      <p:cBhvr>
                                        <p:cTn id="6" dur="1000" tmFilter="0, 0; .2, .5; .8, .5; 1, 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500" autoRev="1" fill="hold"/>
                                        <p:tgtEl>
                                          <p:spTgt spid="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 xmlns="">
                  <a14:imgLayer r:embed="rId3">
                    <a14:imgEffect>
                      <a14:artisticPaintBrush/>
                    </a14:imgEffect>
                    <a14:imgEffect>
                      <a14:brightnessContrast bright="40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012160" y="3933056"/>
            <a:ext cx="2713484" cy="2178171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  <a:reflection blurRad="6350" stA="50000" endA="300" endPos="38500" dist="50800" dir="5400000" sy="-100000" algn="bl" rotWithShape="0"/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0" y="1124744"/>
            <a:ext cx="9144000" cy="230832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ru-RU" sz="48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Какое количество алкоголя</a:t>
            </a:r>
          </a:p>
          <a:p>
            <a:pPr algn="ctr"/>
            <a:r>
              <a:rPr lang="ru-RU" sz="48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 приводит к вырождению</a:t>
            </a:r>
          </a:p>
          <a:p>
            <a:pPr algn="ctr"/>
            <a:r>
              <a:rPr lang="ru-RU" sz="48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 нации по мнению минздрава?</a:t>
            </a:r>
            <a:endParaRPr lang="ru-RU" sz="5400" b="1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2216626376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 xmlns="">
                  <a14:imgLayer r:embed="rId3">
                    <a14:imgEffect>
                      <a14:artisticPaintBrush/>
                    </a14:imgEffect>
                    <a14:imgEffect>
                      <a14:brightnessContrast bright="40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012160" y="3933056"/>
            <a:ext cx="2713484" cy="2178171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  <a:reflection blurRad="6350" stA="50000" endA="300" endPos="38500" dist="50800" dir="5400000" sy="-100000" algn="bl" rotWithShape="0"/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0" y="476672"/>
            <a:ext cx="9144000" cy="378565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ru-RU" sz="48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Если женщина выпивает </a:t>
            </a:r>
          </a:p>
          <a:p>
            <a:pPr algn="ctr"/>
            <a:r>
              <a:rPr lang="ru-RU" sz="48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1-3 раза в месяц какова вероятность того,  что она забеременеет и выносит ребенка?</a:t>
            </a:r>
            <a:endParaRPr lang="ru-RU" sz="4800" b="1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4117293671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5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 xmlns="">
                  <a14:imgLayer r:embed="rId3">
                    <a14:imgEffect>
                      <a14:artisticPaintBrush/>
                    </a14:imgEffect>
                    <a14:imgEffect>
                      <a14:brightnessContrast bright="40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012160" y="3933056"/>
            <a:ext cx="2713484" cy="2178171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  <a:reflection blurRad="6350" stA="50000" endA="300" endPos="38500" dist="50800" dir="5400000" sy="-100000" algn="bl" rotWithShape="0"/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0" y="1556792"/>
            <a:ext cx="9144000" cy="14003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85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3 %</a:t>
            </a:r>
            <a:endParaRPr lang="ru-RU" sz="85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117293671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Effect transition="out" filter="fade">
                                      <p:cBhvr>
                                        <p:cTn id="6" dur="1000" tmFilter="0, 0; .2, .5; .8, .5; 1, 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500" autoRev="1" fill="hold"/>
                                        <p:tgtEl>
                                          <p:spTgt spid="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 xmlns="">
                  <a14:imgLayer r:embed="rId3">
                    <a14:imgEffect>
                      <a14:artisticPaintBrush/>
                    </a14:imgEffect>
                    <a14:imgEffect>
                      <a14:brightnessContrast bright="40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012160" y="3933056"/>
            <a:ext cx="2713484" cy="2178171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  <a:reflection blurRad="6350" stA="50000" endA="300" endPos="38500" dist="50800" dir="5400000" sy="-100000" algn="bl" rotWithShape="0"/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0" y="620688"/>
            <a:ext cx="9144000" cy="34163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ru-RU" sz="54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Может ли алкоголь </a:t>
            </a:r>
          </a:p>
          <a:p>
            <a:pPr algn="ctr"/>
            <a:r>
              <a:rPr lang="ru-RU" sz="54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являться основной </a:t>
            </a:r>
          </a:p>
          <a:p>
            <a:pPr algn="ctr"/>
            <a:r>
              <a:rPr lang="ru-RU" sz="54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причиной бесплодия  в России?</a:t>
            </a:r>
            <a:endParaRPr lang="ru-RU" sz="5400" b="1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4117293671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5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 xmlns="">
                  <a14:imgLayer r:embed="rId3">
                    <a14:imgEffect>
                      <a14:artisticPaintBrush/>
                    </a14:imgEffect>
                    <a14:imgEffect>
                      <a14:brightnessContrast bright="40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012160" y="3933056"/>
            <a:ext cx="2713484" cy="2178171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  <a:reflection blurRad="6350" stA="50000" endA="300" endPos="38500" dist="50800" dir="5400000" sy="-100000" algn="bl" rotWithShape="0"/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0" y="1628800"/>
            <a:ext cx="9144000" cy="14003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85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Да</a:t>
            </a:r>
            <a:endParaRPr lang="ru-RU" sz="85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117293671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Effect transition="out" filter="fade">
                                      <p:cBhvr>
                                        <p:cTn id="6" dur="1000" tmFilter="0, 0; .2, .5; .8, .5; 1, 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500" autoRev="1" fill="hold"/>
                                        <p:tgtEl>
                                          <p:spTgt spid="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 xmlns="">
                  <a14:imgLayer r:embed="rId3">
                    <a14:imgEffect>
                      <a14:artisticPaintBrush/>
                    </a14:imgEffect>
                    <a14:imgEffect>
                      <a14:brightnessContrast bright="40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012160" y="3933056"/>
            <a:ext cx="2713484" cy="2178171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  <a:reflection blurRad="6350" stA="50000" endA="300" endPos="38500" dist="50800" dir="5400000" sy="-100000" algn="bl" rotWithShape="0"/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0" y="535852"/>
            <a:ext cx="9144000" cy="34163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ru-RU" sz="54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Может ли бутылка пива повлиять на будущее зачатие, которое </a:t>
            </a:r>
          </a:p>
          <a:p>
            <a:pPr algn="ctr"/>
            <a:r>
              <a:rPr lang="ru-RU" sz="54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произойдет через 10 лет?</a:t>
            </a:r>
            <a:endParaRPr lang="ru-RU" sz="5400" b="1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4117293671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5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 xmlns="">
                  <a14:imgLayer r:embed="rId3">
                    <a14:imgEffect>
                      <a14:artisticPaintBrush/>
                    </a14:imgEffect>
                    <a14:imgEffect>
                      <a14:brightnessContrast bright="40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012160" y="3933056"/>
            <a:ext cx="2713484" cy="2178171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  <a:reflection blurRad="6350" stA="50000" endA="300" endPos="38500" dist="50800" dir="5400000" sy="-100000" algn="bl" rotWithShape="0"/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0" y="1556792"/>
            <a:ext cx="9144000" cy="14003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85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Да</a:t>
            </a:r>
            <a:endParaRPr lang="ru-RU" sz="85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117293671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Effect transition="out" filter="fade">
                                      <p:cBhvr>
                                        <p:cTn id="6" dur="1000" tmFilter="0, 0; .2, .5; .8, .5; 1, 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500" autoRev="1" fill="hold"/>
                                        <p:tgtEl>
                                          <p:spTgt spid="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 xmlns="">
                  <a14:imgLayer r:embed="rId3">
                    <a14:imgEffect>
                      <a14:artisticPaintBrush/>
                    </a14:imgEffect>
                    <a14:imgEffect>
                      <a14:brightnessContrast bright="40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012160" y="3933056"/>
            <a:ext cx="2713484" cy="2178171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  <a:reflection blurRad="6350" stA="50000" endA="300" endPos="38500" dist="50800" dir="5400000" sy="-100000" algn="bl" rotWithShape="0"/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0" y="908720"/>
            <a:ext cx="9144000" cy="258532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ru-RU" sz="54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Кому принадлежит большинство фабрик по выпуску алкоголя?</a:t>
            </a:r>
            <a:endParaRPr lang="ru-RU" sz="5400" b="1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4117293671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5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 xmlns="">
                  <a14:imgLayer r:embed="rId3">
                    <a14:imgEffect>
                      <a14:artisticPaintBrush/>
                    </a14:imgEffect>
                    <a14:imgEffect>
                      <a14:brightnessContrast bright="40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012160" y="3933056"/>
            <a:ext cx="2713484" cy="2178171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  <a:reflection blurRad="6350" stA="50000" endA="300" endPos="38500" dist="50800" dir="5400000" sy="-100000" algn="bl" rotWithShape="0"/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0" y="836712"/>
            <a:ext cx="9144000" cy="270843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85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Иностранным монополиям</a:t>
            </a:r>
            <a:endParaRPr lang="ru-RU" sz="85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117293671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Effect transition="out" filter="fade">
                                      <p:cBhvr>
                                        <p:cTn id="6" dur="1000" tmFilter="0, 0; .2, .5; .8, .5; 1, 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500" autoRev="1" fill="hold"/>
                                        <p:tgtEl>
                                          <p:spTgt spid="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 xmlns="">
                  <a14:imgLayer r:embed="rId3">
                    <a14:imgEffect>
                      <a14:artisticPaintBrush/>
                    </a14:imgEffect>
                    <a14:imgEffect>
                      <a14:brightnessContrast bright="40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012160" y="3933056"/>
            <a:ext cx="2713484" cy="2178171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  <a:reflection blurRad="6350" stA="50000" endA="300" endPos="38500" dist="50800" dir="5400000" sy="-100000" algn="bl" rotWithShape="0"/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-26775" y="1412776"/>
            <a:ext cx="9144000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ru-RU" sz="54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Сколько в среднем живут мужчины в России?</a:t>
            </a:r>
            <a:endParaRPr lang="ru-RU" sz="5400" b="1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4117293671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 xmlns="">
                  <a14:imgLayer r:embed="rId3">
                    <a14:imgEffect>
                      <a14:artisticPaintBrush/>
                    </a14:imgEffect>
                    <a14:imgEffect>
                      <a14:brightnessContrast bright="40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012160" y="3933056"/>
            <a:ext cx="2713484" cy="2178171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  <a:reflection blurRad="6350" stA="50000" endA="300" endPos="38500" dist="50800" dir="5400000" sy="-100000" algn="bl" rotWithShape="0"/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0" y="1556792"/>
            <a:ext cx="9144000" cy="14003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85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59 лет</a:t>
            </a:r>
            <a:endParaRPr lang="ru-RU" sz="85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117293671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Effect transition="out" filter="fade">
                                      <p:cBhvr>
                                        <p:cTn id="6" dur="1000" tmFilter="0, 0; .2, .5; .8, .5; 1, 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500" autoRev="1" fill="hold"/>
                                        <p:tgtEl>
                                          <p:spTgt spid="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 xmlns="">
                  <a14:imgLayer r:embed="rId3">
                    <a14:imgEffect>
                      <a14:artisticPaintBrush/>
                    </a14:imgEffect>
                    <a14:imgEffect>
                      <a14:brightnessContrast bright="40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012160" y="3933056"/>
            <a:ext cx="2713484" cy="2178171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  <a:reflection blurRad="6350" stA="50000" endA="300" endPos="38500" dist="50800" dir="5400000" sy="-100000" algn="bl" rotWithShape="0"/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0" y="1484784"/>
            <a:ext cx="9144000" cy="14003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85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8 литров в год</a:t>
            </a:r>
            <a:endParaRPr lang="ru-RU" sz="85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098396550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Effect transition="out" filter="fade">
                                      <p:cBhvr>
                                        <p:cTn id="6" dur="1000" tmFilter="0, 0; .2, .5; .8, .5; 1, 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500" autoRev="1" fill="hold"/>
                                        <p:tgtEl>
                                          <p:spTgt spid="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 xmlns="">
                  <a14:imgLayer r:embed="rId3">
                    <a14:imgEffect>
                      <a14:artisticPaintBrush/>
                    </a14:imgEffect>
                    <a14:imgEffect>
                      <a14:brightnessContrast bright="40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012160" y="3933056"/>
            <a:ext cx="2713484" cy="2178171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  <a:reflection blurRad="6350" stA="50000" endA="300" endPos="38500" dist="50800" dir="5400000" sy="-100000" algn="bl" rotWithShape="0"/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-4937" y="980728"/>
            <a:ext cx="9144001" cy="258532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ru-RU" sz="54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На сколько увеличилось количество трезвенников </a:t>
            </a:r>
          </a:p>
          <a:p>
            <a:pPr algn="ctr"/>
            <a:r>
              <a:rPr lang="ru-RU" sz="54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в России в 2011 г. ?</a:t>
            </a:r>
            <a:endParaRPr lang="ru-RU" sz="5400" b="1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50851919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5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 xmlns="">
                  <a14:imgLayer r:embed="rId3">
                    <a14:imgEffect>
                      <a14:artisticPaintBrush/>
                    </a14:imgEffect>
                    <a14:imgEffect>
                      <a14:brightnessContrast bright="40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012160" y="3933056"/>
            <a:ext cx="2713484" cy="2178171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  <a:reflection blurRad="6350" stA="50000" endA="300" endPos="38500" dist="50800" dir="5400000" sy="-100000" algn="bl" rotWithShape="0"/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14779" y="1556792"/>
            <a:ext cx="9144000" cy="14003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85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На 4 %</a:t>
            </a:r>
            <a:endParaRPr lang="ru-RU" sz="85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103237249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Effect transition="out" filter="fade">
                                      <p:cBhvr>
                                        <p:cTn id="6" dur="1000" tmFilter="0, 0; .2, .5; .8, .5; 1, 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500" autoRev="1" fill="hold"/>
                                        <p:tgtEl>
                                          <p:spTgt spid="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 xmlns="">
                  <a14:imgLayer r:embed="rId3">
                    <a14:imgEffect>
                      <a14:artisticPaintBrush/>
                    </a14:imgEffect>
                    <a14:imgEffect>
                      <a14:brightnessContrast bright="40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012160" y="3933056"/>
            <a:ext cx="2713484" cy="2178171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  <a:reflection blurRad="6350" stA="50000" endA="300" endPos="38500" dist="50800" dir="5400000" sy="-100000" algn="bl" rotWithShape="0"/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0" y="1052736"/>
            <a:ext cx="9144000" cy="230832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ru-RU" sz="48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Как влияет употребление</a:t>
            </a:r>
          </a:p>
          <a:p>
            <a:pPr algn="ctr"/>
            <a:r>
              <a:rPr lang="ru-RU" sz="48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 алкоголя на прирост</a:t>
            </a:r>
          </a:p>
          <a:p>
            <a:pPr algn="ctr"/>
            <a:r>
              <a:rPr lang="ru-RU" sz="48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 населения?</a:t>
            </a:r>
            <a:endParaRPr lang="ru-RU" sz="4800" b="1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1928450571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5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 xmlns="">
                  <a14:imgLayer r:embed="rId3">
                    <a14:imgEffect>
                      <a14:artisticPaintBrush/>
                    </a14:imgEffect>
                    <a14:imgEffect>
                      <a14:brightnessContrast bright="40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012160" y="3933056"/>
            <a:ext cx="2713484" cy="2178171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  <a:reflection blurRad="6350" stA="50000" endA="300" endPos="38500" dist="50800" dir="5400000" sy="-100000" algn="bl" rotWithShape="0"/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0" y="1052736"/>
            <a:ext cx="914400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7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Прирост населения уменьшается</a:t>
            </a:r>
            <a:endParaRPr lang="ru-RU" sz="72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117293671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Effect transition="out" filter="fade">
                                      <p:cBhvr>
                                        <p:cTn id="6" dur="1000" tmFilter="0, 0; .2, .5; .8, .5; 1, 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500" autoRev="1" fill="hold"/>
                                        <p:tgtEl>
                                          <p:spTgt spid="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 xmlns="">
                  <a14:imgLayer r:embed="rId3">
                    <a14:imgEffect>
                      <a14:artisticPaintBrush/>
                    </a14:imgEffect>
                    <a14:imgEffect>
                      <a14:brightnessContrast bright="40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012160" y="3933056"/>
            <a:ext cx="2713484" cy="2178171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  <a:reflection blurRad="6350" stA="50000" endA="300" endPos="38500" dist="50800" dir="5400000" sy="-100000" algn="bl" rotWithShape="0"/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-1" y="764704"/>
            <a:ext cx="9123685" cy="304698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ru-RU" sz="48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Зависит ли </a:t>
            </a:r>
          </a:p>
          <a:p>
            <a:pPr algn="ctr"/>
            <a:r>
              <a:rPr lang="ru-RU" sz="48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продолжительность</a:t>
            </a:r>
          </a:p>
          <a:p>
            <a:pPr algn="ctr"/>
            <a:r>
              <a:rPr lang="ru-RU" sz="48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 жизни населения </a:t>
            </a:r>
          </a:p>
          <a:p>
            <a:pPr algn="ctr"/>
            <a:r>
              <a:rPr lang="ru-RU" sz="48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употребления алкоголя?</a:t>
            </a:r>
            <a:endParaRPr lang="ru-RU" sz="4800" b="1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4117293671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5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 xmlns="">
                  <a14:imgLayer r:embed="rId3">
                    <a14:imgEffect>
                      <a14:artisticPaintBrush/>
                    </a14:imgEffect>
                    <a14:imgEffect>
                      <a14:brightnessContrast bright="40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012160" y="3933056"/>
            <a:ext cx="2713484" cy="2178171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  <a:reflection blurRad="6350" stA="50000" endA="300" endPos="38500" dist="50800" dir="5400000" sy="-100000" algn="bl" rotWithShape="0"/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0" y="1196752"/>
            <a:ext cx="914400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При увеличении потребления алкоголя продолжительность жизни уменьшается</a:t>
            </a:r>
            <a:endParaRPr lang="ru-RU" sz="48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117293671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Effect transition="out" filter="fade">
                                      <p:cBhvr>
                                        <p:cTn id="6" dur="1000" tmFilter="0, 0; .2, .5; .8, .5; 1, 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500" autoRev="1" fill="hold"/>
                                        <p:tgtEl>
                                          <p:spTgt spid="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 xmlns="">
                  <a14:imgLayer r:embed="rId3">
                    <a14:imgEffect>
                      <a14:artisticPaintBrush/>
                    </a14:imgEffect>
                    <a14:imgEffect>
                      <a14:brightnessContrast bright="40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012160" y="3933056"/>
            <a:ext cx="2713484" cy="2178171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  <a:reflection blurRad="6350" stA="50000" endA="300" endPos="38500" dist="50800" dir="5400000" sy="-100000" algn="bl" rotWithShape="0"/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0" y="1412776"/>
            <a:ext cx="9144000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ru-RU" sz="54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Почему алкоголь считают убийцей №1 в России?</a:t>
            </a:r>
            <a:endParaRPr lang="ru-RU" sz="5400" b="1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4117293671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5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 xmlns="">
                  <a14:imgLayer r:embed="rId3">
                    <a14:imgEffect>
                      <a14:artisticPaintBrush/>
                    </a14:imgEffect>
                    <a14:imgEffect>
                      <a14:brightnessContrast bright="40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012160" y="3933056"/>
            <a:ext cx="2713484" cy="2178171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  <a:reflection blurRad="6350" stA="50000" endA="300" endPos="38500" dist="50800" dir="5400000" sy="-100000" algn="bl" rotWithShape="0"/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755576" y="1124744"/>
            <a:ext cx="7632848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Алкоголь легкодоступен,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Нет общественного осуждения,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Всеобщая легкая любовь к алкоголю,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Много литературы описывающей распитие алкоголя.</a:t>
            </a:r>
            <a:endParaRPr lang="ru-RU" sz="32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117293671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Effect transition="out" filter="fade">
                                      <p:cBhvr>
                                        <p:cTn id="6" dur="1000" tmFilter="0, 0; .2, .5; .8, .5; 1, 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500" autoRev="1" fill="hold"/>
                                        <p:tgtEl>
                                          <p:spTgt spid="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NewsPrint">
  <a:themeElements>
    <a:clrScheme name="NewsPrint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NewsPrint">
      <a:majorFont>
        <a:latin typeface="Impact"/>
        <a:ea typeface=""/>
        <a:cs typeface=""/>
        <a:font script="Jpan" typeface="HGP創英角ｺﾞｼｯｸUB"/>
        <a:font script="Hang" typeface="HY견고딕"/>
        <a:font script="Hans" typeface="微软雅黑"/>
        <a:font script="Hant" typeface="微軟正黑體"/>
        <a:font script="Arab" typeface="Tahoma"/>
        <a:font script="Hebr" typeface="To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NewsPrint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Newsprint</Template>
  <TotalTime>156</TotalTime>
  <Words>222</Words>
  <Application>Microsoft Office PowerPoint</Application>
  <PresentationFormat>Экран (4:3)</PresentationFormat>
  <Paragraphs>55</Paragraphs>
  <Slides>31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31</vt:i4>
      </vt:variant>
    </vt:vector>
  </HeadingPairs>
  <TitlesOfParts>
    <vt:vector size="32" baseType="lpstr">
      <vt:lpstr>NewsPrint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  <vt:lpstr>Слайд 22</vt:lpstr>
      <vt:lpstr>Слайд 23</vt:lpstr>
      <vt:lpstr>Слайд 24</vt:lpstr>
      <vt:lpstr>Слайд 25</vt:lpstr>
      <vt:lpstr>Слайд 26</vt:lpstr>
      <vt:lpstr>Слайд 27</vt:lpstr>
      <vt:lpstr>Слайд 28</vt:lpstr>
      <vt:lpstr>Слайд 29</vt:lpstr>
      <vt:lpstr>Слайд 30</vt:lpstr>
      <vt:lpstr>Слайд 31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Дмитрий</dc:creator>
  <cp:lastModifiedBy>re</cp:lastModifiedBy>
  <cp:revision>19</cp:revision>
  <dcterms:created xsi:type="dcterms:W3CDTF">2013-10-21T21:09:52Z</dcterms:created>
  <dcterms:modified xsi:type="dcterms:W3CDTF">2015-03-29T14:29:42Z</dcterms:modified>
</cp:coreProperties>
</file>