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83" r:id="rId4"/>
    <p:sldId id="259" r:id="rId5"/>
    <p:sldId id="258" r:id="rId6"/>
    <p:sldId id="270" r:id="rId7"/>
    <p:sldId id="260" r:id="rId8"/>
    <p:sldId id="269" r:id="rId9"/>
    <p:sldId id="278" r:id="rId10"/>
    <p:sldId id="282" r:id="rId11"/>
    <p:sldId id="261" r:id="rId12"/>
    <p:sldId id="276" r:id="rId13"/>
    <p:sldId id="264" r:id="rId14"/>
    <p:sldId id="262" r:id="rId15"/>
    <p:sldId id="279" r:id="rId16"/>
    <p:sldId id="277" r:id="rId17"/>
    <p:sldId id="284" r:id="rId18"/>
    <p:sldId id="285" r:id="rId19"/>
    <p:sldId id="263" r:id="rId20"/>
    <p:sldId id="267" r:id="rId21"/>
    <p:sldId id="265" r:id="rId22"/>
    <p:sldId id="268" r:id="rId23"/>
    <p:sldId id="275" r:id="rId24"/>
    <p:sldId id="266" r:id="rId25"/>
    <p:sldId id="272" r:id="rId26"/>
    <p:sldId id="271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email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email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email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email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email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email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3DC0895-A4BD-437A-8F83-E43EFF2DE18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42B097B-D418-43D5-BE5E-59D4FE1E6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841977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- опрос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Термодинамические процессы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12238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изопроцессе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увеличении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температуры                    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 раза,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тоже увеличился 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раза.                                   Как изменится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газа?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59632" y="2119313"/>
            <a:ext cx="4936381" cy="73362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изменится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4077072"/>
            <a:ext cx="6768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/T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т.е. процесс изобарный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9036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ли давление упасть в 3 раза, если объем увеличится в 2 раза? Температура газа при этом постоянна.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Может, если меняется масса газа.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8970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изохорном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газу сообщили                               20 кДж теплоты. Как изменится внутренняя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газа?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Увеличится на 20 кДж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1720" y="3789040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изохорном процессе А = 0, поэтому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3676119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газу сообщается некоторое количество теплоты, а внутренняя энергия газа не меняется, то какой термодинамический процесс протекает?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Изотермический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81298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Обозначьте оси графика </a:t>
            </a:r>
            <a:r>
              <a:rPr lang="ru-RU" dirty="0" err="1" smtClean="0"/>
              <a:t>изопроцесса</a:t>
            </a:r>
            <a:r>
              <a:rPr lang="ru-RU" dirty="0" smtClean="0"/>
              <a:t>.</a:t>
            </a:r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2627784" y="2636912"/>
            <a:ext cx="2304256" cy="2088232"/>
            <a:chOff x="2627784" y="2636912"/>
            <a:chExt cx="2304256" cy="2088232"/>
          </a:xfrm>
        </p:grpSpPr>
        <p:cxnSp>
          <p:nvCxnSpPr>
            <p:cNvPr id="7" name="Прямая со стрелкой 6"/>
            <p:cNvCxnSpPr/>
            <p:nvPr/>
          </p:nvCxnSpPr>
          <p:spPr>
            <a:xfrm flipV="1">
              <a:off x="2627784" y="2636912"/>
              <a:ext cx="0" cy="20882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2627784" y="4725144"/>
              <a:ext cx="230425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Дуга 9"/>
            <p:cNvSpPr/>
            <p:nvPr/>
          </p:nvSpPr>
          <p:spPr>
            <a:xfrm rot="10262996">
              <a:off x="3059832" y="2924944"/>
              <a:ext cx="1584176" cy="1584176"/>
            </a:xfrm>
            <a:prstGeom prst="arc">
              <a:avLst>
                <a:gd name="adj1" fmla="val 16200000"/>
                <a:gd name="adj2" fmla="val 451694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292080" y="508518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79712" y="2204864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араллелограмм 16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5195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717337" cy="1202485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закрытого баллона увеличилась в 1,5 раза. Как изменится давление газа в баллоне?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2564904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Увеличится в 1,5 раза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3933056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изохорном процессе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T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T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5393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адиабатном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 совершил работу 32 кДж.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изменится внутренняя                               энергия газа?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547664" y="2119313"/>
            <a:ext cx="4648349" cy="9496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Уменьшится на 32 кДж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2348880"/>
            <a:ext cx="3834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                                                                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1979712" y="3789040"/>
                <a:ext cx="5688632" cy="8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∆U+A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Т.к.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∆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  <a:cs typeface="Times New Roman" panose="02020603050405020304" pitchFamily="18" charset="0"/>
                      </a:rPr>
                      <m:t>− 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789040"/>
                <a:ext cx="5688632" cy="800219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l="-2251" t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араллелограмм 6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22885534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газу сообщается некоторое количество теплоты, а работа по расширению газа не совершается, то какой термодинамический процесс протекает?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Изохорный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3244334"/>
            <a:ext cx="604867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dirty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∙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А=0, значит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∆V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41286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расширению газа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совершается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сообщения теплоты, то какой термодинамический процесс протекает?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Адиабатный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712" y="3789040"/>
            <a:ext cx="568863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Т.к.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∆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Cambria Math"/>
                <a:ea typeface="Cambria Math"/>
                <a:cs typeface="Times New Roman" panose="02020603050405020304" pitchFamily="18" charset="0"/>
              </a:rPr>
              <a:t>−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80385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изопроцессе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совершается работа расширения газа?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изохорном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3717032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sz="2800" dirty="0" smtClean="0">
                <a:latin typeface="Cambria Math"/>
                <a:ea typeface="Cambria Math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Cambria Math"/>
                <a:ea typeface="Cambria Math"/>
                <a:cs typeface="Times New Roman" panose="02020603050405020304" pitchFamily="18" charset="0"/>
              </a:rPr>
              <a:t>∙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∆V  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∆V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7485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357297" cy="1202485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Термодинамический параметр, отражающий интенсивность теплового движения молекул?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</a:t>
            </a:r>
          </a:p>
          <a:p>
            <a:endParaRPr lang="ru-RU" dirty="0"/>
          </a:p>
        </p:txBody>
      </p:sp>
      <p:sp>
        <p:nvSpPr>
          <p:cNvPr id="8" name="Заголовок 6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altLang="ru-RU" dirty="0" smtClean="0"/>
          </a:p>
        </p:txBody>
      </p:sp>
      <p:sp>
        <p:nvSpPr>
          <p:cNvPr id="9" name="Содержимое 7"/>
          <p:cNvSpPr txBox="1">
            <a:spLocks/>
          </p:cNvSpPr>
          <p:nvPr/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altLang="ru-RU" dirty="0" smtClean="0"/>
          </a:p>
        </p:txBody>
      </p:sp>
      <p:sp>
        <p:nvSpPr>
          <p:cNvPr id="10" name="Содержимое 8"/>
          <p:cNvSpPr txBox="1">
            <a:spLocks/>
          </p:cNvSpPr>
          <p:nvPr/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altLang="ru-RU" dirty="0" smtClean="0"/>
          </a:p>
          <a:p>
            <a:endParaRPr lang="ru-RU" altLang="ru-RU" dirty="0" smtClean="0"/>
          </a:p>
        </p:txBody>
      </p:sp>
      <p:pic>
        <p:nvPicPr>
          <p:cNvPr id="12" name="Picture 2" descr="F:\Ирина\ГИА\Физика\Подготовка к ГИА\2.2. Тепловое движение атомов и молекул. Связь температуры\Тепловое движение.gif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357438"/>
            <a:ext cx="28575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араллелограмм 1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833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ли считать изохорным процесс накачивания футбольного мяча? Почему?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Нет, т.к. меняется масса воздуха в мяче.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Football Ball Pn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28912"/>
            <a:ext cx="2448271" cy="2500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442487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Даны графики одного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изопроцесса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Обозначьте оси.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691680" y="2060848"/>
            <a:ext cx="1944216" cy="2016224"/>
            <a:chOff x="1691680" y="2060848"/>
            <a:chExt cx="1944216" cy="2016224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1691680" y="2060848"/>
              <a:ext cx="1944216" cy="2016224"/>
              <a:chOff x="1691680" y="2060848"/>
              <a:chExt cx="1944216" cy="2016224"/>
            </a:xfrm>
          </p:grpSpPr>
          <p:cxnSp>
            <p:nvCxnSpPr>
              <p:cNvPr id="6" name="Прямая со стрелкой 5"/>
              <p:cNvCxnSpPr/>
              <p:nvPr/>
            </p:nvCxnSpPr>
            <p:spPr>
              <a:xfrm flipV="1">
                <a:off x="1691680" y="2060848"/>
                <a:ext cx="0" cy="201622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 стрелкой 7"/>
              <p:cNvCxnSpPr/>
              <p:nvPr/>
            </p:nvCxnSpPr>
            <p:spPr>
              <a:xfrm>
                <a:off x="1691680" y="4077072"/>
                <a:ext cx="194421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9" name="Прямая со стрелкой 18"/>
            <p:cNvCxnSpPr/>
            <p:nvPr/>
          </p:nvCxnSpPr>
          <p:spPr>
            <a:xfrm>
              <a:off x="2663788" y="2276872"/>
              <a:ext cx="0" cy="1008112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1164904" y="190754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72200" y="4107091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75856" y="4167734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68740" y="1907540"/>
            <a:ext cx="720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>
            <a:stCxn id="15" idx="2"/>
            <a:endCxn id="15" idx="2"/>
          </p:cNvCxnSpPr>
          <p:nvPr/>
        </p:nvCxnSpPr>
        <p:spPr>
          <a:xfrm>
            <a:off x="5004048" y="321297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5" idx="2"/>
            <a:endCxn id="15" idx="2"/>
          </p:cNvCxnSpPr>
          <p:nvPr/>
        </p:nvCxnSpPr>
        <p:spPr>
          <a:xfrm>
            <a:off x="5004048" y="321297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5" idx="2"/>
          </p:cNvCxnSpPr>
          <p:nvPr/>
        </p:nvCxnSpPr>
        <p:spPr>
          <a:xfrm>
            <a:off x="5004048" y="3212976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" name="Группа 15"/>
          <p:cNvGrpSpPr/>
          <p:nvPr/>
        </p:nvGrpSpPr>
        <p:grpSpPr>
          <a:xfrm>
            <a:off x="4716016" y="2068860"/>
            <a:ext cx="2160240" cy="2016224"/>
            <a:chOff x="4716016" y="2068860"/>
            <a:chExt cx="2160240" cy="2016224"/>
          </a:xfrm>
        </p:grpSpPr>
        <p:grpSp>
          <p:nvGrpSpPr>
            <p:cNvPr id="23" name="Группа 22"/>
            <p:cNvGrpSpPr/>
            <p:nvPr/>
          </p:nvGrpSpPr>
          <p:grpSpPr>
            <a:xfrm>
              <a:off x="4716016" y="2068860"/>
              <a:ext cx="2160240" cy="2016224"/>
              <a:chOff x="4716016" y="2068860"/>
              <a:chExt cx="2160240" cy="2016224"/>
            </a:xfrm>
          </p:grpSpPr>
          <p:grpSp>
            <p:nvGrpSpPr>
              <p:cNvPr id="10" name="Группа 9"/>
              <p:cNvGrpSpPr/>
              <p:nvPr/>
            </p:nvGrpSpPr>
            <p:grpSpPr>
              <a:xfrm>
                <a:off x="4716016" y="2068860"/>
                <a:ext cx="1944216" cy="2016224"/>
                <a:chOff x="1691680" y="2060848"/>
                <a:chExt cx="1944216" cy="2016224"/>
              </a:xfrm>
            </p:grpSpPr>
            <p:cxnSp>
              <p:nvCxnSpPr>
                <p:cNvPr id="11" name="Прямая со стрелкой 10"/>
                <p:cNvCxnSpPr/>
                <p:nvPr/>
              </p:nvCxnSpPr>
              <p:spPr>
                <a:xfrm flipV="1">
                  <a:off x="1691680" y="2060848"/>
                  <a:ext cx="0" cy="2016224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 стрелкой 11"/>
                <p:cNvCxnSpPr/>
                <p:nvPr/>
              </p:nvCxnSpPr>
              <p:spPr>
                <a:xfrm>
                  <a:off x="1691680" y="4077072"/>
                  <a:ext cx="1944216" cy="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Дуга 14"/>
              <p:cNvSpPr/>
              <p:nvPr/>
            </p:nvSpPr>
            <p:spPr>
              <a:xfrm rot="10800000">
                <a:off x="5004048" y="2492896"/>
                <a:ext cx="1872208" cy="1440160"/>
              </a:xfrm>
              <a:prstGeom prst="arc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27" name="Прямая со стрелкой 26"/>
            <p:cNvCxnSpPr/>
            <p:nvPr/>
          </p:nvCxnSpPr>
          <p:spPr>
            <a:xfrm>
              <a:off x="5796136" y="3933056"/>
              <a:ext cx="360040" cy="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749973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25" grpId="0"/>
      <p:bldP spid="31" grpId="0"/>
      <p:bldP spid="33" grpId="0"/>
      <p:bldP spid="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Даны графики одного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изопроцесса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Обозначьте оси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5292080" y="2420888"/>
            <a:ext cx="1872208" cy="1944216"/>
            <a:chOff x="5292080" y="2420888"/>
            <a:chExt cx="1872208" cy="1944216"/>
          </a:xfrm>
        </p:grpSpPr>
        <p:cxnSp>
          <p:nvCxnSpPr>
            <p:cNvPr id="9" name="Прямая со стрелкой 8"/>
            <p:cNvCxnSpPr/>
            <p:nvPr/>
          </p:nvCxnSpPr>
          <p:spPr>
            <a:xfrm flipV="1">
              <a:off x="5292080" y="2420888"/>
              <a:ext cx="0" cy="19442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5292080" y="4365104"/>
              <a:ext cx="187220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V="1">
              <a:off x="5868144" y="2708920"/>
              <a:ext cx="0" cy="1152128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Группа 3"/>
          <p:cNvGrpSpPr/>
          <p:nvPr/>
        </p:nvGrpSpPr>
        <p:grpSpPr>
          <a:xfrm>
            <a:off x="1547664" y="2564904"/>
            <a:ext cx="1944216" cy="1800200"/>
            <a:chOff x="1547664" y="2564904"/>
            <a:chExt cx="1944216" cy="1800200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1547664" y="2564904"/>
              <a:ext cx="0" cy="1800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1547664" y="4365104"/>
              <a:ext cx="19442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Дуга 11"/>
            <p:cNvSpPr/>
            <p:nvPr/>
          </p:nvSpPr>
          <p:spPr>
            <a:xfrm rot="10800000">
              <a:off x="1799692" y="2996952"/>
              <a:ext cx="1440160" cy="1152128"/>
            </a:xfrm>
            <a:prstGeom prst="arc">
              <a:avLst>
                <a:gd name="adj1" fmla="val 15965917"/>
                <a:gd name="adj2" fmla="val 0"/>
              </a:avLst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 стрелкой 17"/>
            <p:cNvCxnSpPr>
              <a:stCxn id="12" idx="0"/>
            </p:cNvCxnSpPr>
            <p:nvPr/>
          </p:nvCxnSpPr>
          <p:spPr>
            <a:xfrm>
              <a:off x="2559000" y="4148225"/>
              <a:ext cx="140792" cy="856"/>
            </a:xfrm>
            <a:prstGeom prst="straightConnector1">
              <a:avLst/>
            </a:prstGeom>
            <a:ln w="2857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1010087" y="2420888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95335" y="4457450"/>
            <a:ext cx="756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16016" y="242088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rot="10800000" flipV="1">
            <a:off x="6856582" y="441975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араллелограмм 24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0391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1" grpId="0"/>
      <p:bldP spid="22" grpId="0"/>
      <p:bldP spid="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573321" cy="120248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Даны графики одного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изопроцесса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Обозначьте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 (возможны варианты)</a:t>
            </a:r>
            <a:endParaRPr lang="ru-RU" sz="2800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2267744" y="2780928"/>
            <a:ext cx="1800200" cy="1728192"/>
            <a:chOff x="2267744" y="2780928"/>
            <a:chExt cx="1800200" cy="1728192"/>
          </a:xfrm>
        </p:grpSpPr>
        <p:cxnSp>
          <p:nvCxnSpPr>
            <p:cNvPr id="6" name="Прямая со стрелкой 5"/>
            <p:cNvCxnSpPr/>
            <p:nvPr/>
          </p:nvCxnSpPr>
          <p:spPr>
            <a:xfrm flipV="1">
              <a:off x="2267744" y="2780928"/>
              <a:ext cx="0" cy="17281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2267744" y="4509120"/>
              <a:ext cx="1800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V="1">
              <a:off x="2627784" y="3356992"/>
              <a:ext cx="792088" cy="792088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>
            <a:off x="5148064" y="2780928"/>
            <a:ext cx="1800200" cy="1728192"/>
            <a:chOff x="5148064" y="2780928"/>
            <a:chExt cx="1800200" cy="1728192"/>
          </a:xfrm>
        </p:grpSpPr>
        <p:cxnSp>
          <p:nvCxnSpPr>
            <p:cNvPr id="11" name="Прямая со стрелкой 10"/>
            <p:cNvCxnSpPr/>
            <p:nvPr/>
          </p:nvCxnSpPr>
          <p:spPr>
            <a:xfrm flipV="1">
              <a:off x="5148064" y="2780928"/>
              <a:ext cx="0" cy="172819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5148064" y="4509120"/>
              <a:ext cx="1800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5508104" y="3356992"/>
              <a:ext cx="792088" cy="0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547664" y="263691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7904" y="4611509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99992" y="282157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624228" y="4611509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99692" y="2821578"/>
            <a:ext cx="396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16016" y="292930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араллелограмм 29"/>
          <p:cNvSpPr/>
          <p:nvPr/>
        </p:nvSpPr>
        <p:spPr>
          <a:xfrm>
            <a:off x="8251318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3247587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  <p:bldP spid="24" grpId="1"/>
      <p:bldP spid="25" grpId="0"/>
      <p:bldP spid="26" grpId="0"/>
      <p:bldP spid="26" grpId="1"/>
      <p:bldP spid="27" grpId="0"/>
      <p:bldP spid="28" grpId="0"/>
      <p:bldP spid="29" grpId="0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Графики изотермы и адиабаты очень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похожи. Укажите, где график изотермы, при условии , что процесс 1 протекает медленно, а процесс 2 быстро.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араллелограмм 2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2994617" y="2705360"/>
            <a:ext cx="2390364" cy="1915765"/>
            <a:chOff x="2051720" y="1988840"/>
            <a:chExt cx="3816424" cy="3369452"/>
          </a:xfrm>
        </p:grpSpPr>
        <p:cxnSp>
          <p:nvCxnSpPr>
            <p:cNvPr id="5" name="Прямая со стрелкой 4"/>
            <p:cNvCxnSpPr/>
            <p:nvPr/>
          </p:nvCxnSpPr>
          <p:spPr>
            <a:xfrm flipV="1">
              <a:off x="2627784" y="1988840"/>
              <a:ext cx="0" cy="24482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2627784" y="4437112"/>
              <a:ext cx="266429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Дуга 7"/>
            <p:cNvSpPr/>
            <p:nvPr/>
          </p:nvSpPr>
          <p:spPr>
            <a:xfrm rot="11092129">
              <a:off x="2915816" y="2492896"/>
              <a:ext cx="1584176" cy="1584176"/>
            </a:xfrm>
            <a:prstGeom prst="arc">
              <a:avLst>
                <a:gd name="adj1" fmla="val 16200000"/>
                <a:gd name="adj2" fmla="val 20976236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Дуга 8"/>
            <p:cNvSpPr/>
            <p:nvPr/>
          </p:nvSpPr>
          <p:spPr>
            <a:xfrm rot="12581745">
              <a:off x="2851445" y="3212976"/>
              <a:ext cx="1216499" cy="928467"/>
            </a:xfrm>
            <a:prstGeom prst="arc">
              <a:avLst/>
            </a:prstGeom>
            <a:ln w="28575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459694" y="3677209"/>
              <a:ext cx="758347" cy="920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87824" y="3965525"/>
              <a:ext cx="720080" cy="920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51720" y="1988840"/>
              <a:ext cx="432048" cy="920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92079" y="4438051"/>
              <a:ext cx="576065" cy="920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87624" y="4672927"/>
            <a:ext cx="67687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 протекают адиабатные процессы, а медленно - изотермические. Значит 1 - изотерма, 2 - адиабата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54680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429305" cy="1531298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количество теплоты было сообщено газу, если его внутренняя энергия  увеличилась на 24 кДж, а работа расширения составила 28 кДж.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 кДж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4293096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∆U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кДж)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араллелограмм 7"/>
          <p:cNvSpPr/>
          <p:nvPr/>
        </p:nvSpPr>
        <p:spPr>
          <a:xfrm>
            <a:off x="8251318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36032886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работу расширения газа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араллелограмм 8"/>
          <p:cNvSpPr/>
          <p:nvPr/>
        </p:nvSpPr>
        <p:spPr>
          <a:xfrm>
            <a:off x="8251318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1475656" y="5517232"/>
                <a:ext cx="655272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p</a:t>
                </a:r>
                <a:r>
                  <a:rPr lang="ru-RU" sz="2800" dirty="0">
                    <a:latin typeface="Cambria Math"/>
                    <a:ea typeface="Cambria Math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(V</a:t>
                </a:r>
                <a:r>
                  <a:rPr lang="en-US" sz="28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V</a:t>
                </a:r>
                <a:r>
                  <a:rPr lang="en-US" sz="28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ru-RU" sz="2800" dirty="0" smtClean="0">
                    <a:latin typeface="Cambria Math"/>
                    <a:ea typeface="Cambria Math"/>
                    <a:cs typeface="Times New Roman" panose="02020603050405020304" pitchFamily="18" charset="0"/>
                  </a:rPr>
                  <a:t>∙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ru-RU" sz="2800" dirty="0" smtClean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  <a:cs typeface="Times New Roman" panose="02020603050405020304" pitchFamily="18" charset="0"/>
                      </a:rPr>
                      <m:t>−</m:t>
                    </m:r>
                    <m:r>
                      <a:rPr lang="ru-RU" sz="2800" b="0" i="0" smtClean="0">
                        <a:latin typeface="Cambria Math"/>
                        <a:cs typeface="Times New Roman" panose="02020603050405020304" pitchFamily="18" charset="0"/>
                      </a:rPr>
                      <m:t>2</m:t>
                    </m:r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lang="ru-RU" sz="2800" dirty="0" smtClean="0">
                    <a:latin typeface="Cambria Math"/>
                    <a:ea typeface="Cambria Math"/>
                    <a:cs typeface="Times New Roman" panose="02020603050405020304" pitchFamily="18" charset="0"/>
                  </a:rPr>
                  <a:t>∙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Дж</a:t>
                </a:r>
                <a:r>
                  <a:rPr lang="en-US" sz="28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5517232"/>
                <a:ext cx="6552728" cy="523220"/>
              </a:xfrm>
              <a:prstGeom prst="rect">
                <a:avLst/>
              </a:prstGeom>
              <a:blipFill rotWithShape="1">
                <a:blip r:embed="rId2" cstate="email"/>
                <a:stretch>
                  <a:fillRect l="-1860" t="-13953" b="-302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114800" y="297501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pSp>
        <p:nvGrpSpPr>
          <p:cNvPr id="26" name="Группа 25"/>
          <p:cNvGrpSpPr/>
          <p:nvPr/>
        </p:nvGrpSpPr>
        <p:grpSpPr>
          <a:xfrm>
            <a:off x="2181225" y="2166937"/>
            <a:ext cx="4781550" cy="2451735"/>
            <a:chOff x="0" y="0"/>
            <a:chExt cx="4781550" cy="2451735"/>
          </a:xfrm>
        </p:grpSpPr>
        <p:cxnSp>
          <p:nvCxnSpPr>
            <p:cNvPr id="27" name="Прямая со стрелкой 26"/>
            <p:cNvCxnSpPr/>
            <p:nvPr/>
          </p:nvCxnSpPr>
          <p:spPr>
            <a:xfrm flipV="1">
              <a:off x="1371600" y="285750"/>
              <a:ext cx="0" cy="155257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1371600" y="1838325"/>
              <a:ext cx="200977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276350" y="1390650"/>
              <a:ext cx="952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1276350" y="885825"/>
              <a:ext cx="95250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1809750" y="1838325"/>
              <a:ext cx="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2219325" y="1838325"/>
              <a:ext cx="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2647950" y="1838325"/>
              <a:ext cx="0" cy="76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1743075" y="885825"/>
              <a:ext cx="828675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Поле 11"/>
            <p:cNvSpPr txBox="1"/>
            <p:nvPr/>
          </p:nvSpPr>
          <p:spPr>
            <a:xfrm>
              <a:off x="0" y="0"/>
              <a:ext cx="1143000" cy="5334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>
                  <a:effectLst/>
                  <a:latin typeface="Times New Roman"/>
                  <a:ea typeface="Calibri"/>
                  <a:cs typeface="Times New Roman"/>
                </a:rPr>
                <a:t>p </a:t>
              </a:r>
              <a:r>
                <a:rPr lang="ru-RU" sz="2800">
                  <a:effectLst/>
                  <a:latin typeface="Times New Roman"/>
                  <a:ea typeface="Calibri"/>
                  <a:cs typeface="Times New Roman"/>
                </a:rPr>
                <a:t>(Па)</a:t>
              </a:r>
              <a:endParaRPr lang="ru-RU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36" name="Поле 12"/>
            <p:cNvSpPr txBox="1"/>
            <p:nvPr/>
          </p:nvSpPr>
          <p:spPr>
            <a:xfrm>
              <a:off x="3286125" y="1895475"/>
              <a:ext cx="1495425" cy="55626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V (</a:t>
              </a:r>
              <a:r>
                <a:rPr lang="ru-RU" sz="2800" dirty="0">
                  <a:effectLst/>
                  <a:latin typeface="Times New Roman"/>
                  <a:ea typeface="Calibri"/>
                  <a:cs typeface="Times New Roman"/>
                </a:rPr>
                <a:t>м</a:t>
              </a:r>
              <a:r>
                <a:rPr lang="ru-RU" sz="2800" baseline="30000" dirty="0">
                  <a:effectLst/>
                  <a:latin typeface="Times New Roman"/>
                  <a:ea typeface="Calibri"/>
                  <a:cs typeface="Times New Roman"/>
                </a:rPr>
                <a:t>3</a:t>
              </a:r>
              <a:r>
                <a:rPr lang="ru-RU" sz="2800" dirty="0">
                  <a:effectLst/>
                  <a:latin typeface="Times New Roman"/>
                  <a:ea typeface="Calibri"/>
                  <a:cs typeface="Times New Roman"/>
                </a:rPr>
                <a:t>)</a:t>
              </a:r>
              <a:endParaRPr lang="ru-RU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37" name="Поле 13"/>
            <p:cNvSpPr txBox="1"/>
            <p:nvPr/>
          </p:nvSpPr>
          <p:spPr>
            <a:xfrm>
              <a:off x="1633537" y="1895475"/>
              <a:ext cx="352425" cy="5334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2</a:t>
              </a:r>
              <a:endParaRPr lang="ru-RU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38" name="Поле 14"/>
            <p:cNvSpPr txBox="1"/>
            <p:nvPr/>
          </p:nvSpPr>
          <p:spPr>
            <a:xfrm>
              <a:off x="2050289" y="1895475"/>
              <a:ext cx="381000" cy="5334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4</a:t>
              </a:r>
              <a:endParaRPr lang="ru-RU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39" name="Поле 15"/>
            <p:cNvSpPr txBox="1"/>
            <p:nvPr/>
          </p:nvSpPr>
          <p:spPr>
            <a:xfrm>
              <a:off x="2500312" y="1895475"/>
              <a:ext cx="295275" cy="5334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6</a:t>
              </a:r>
              <a:endParaRPr lang="ru-RU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0" name="Поле 16"/>
            <p:cNvSpPr txBox="1"/>
            <p:nvPr/>
          </p:nvSpPr>
          <p:spPr>
            <a:xfrm>
              <a:off x="171450" y="609600"/>
              <a:ext cx="971550" cy="59055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>
                  <a:effectLst/>
                  <a:latin typeface="Times New Roman"/>
                  <a:ea typeface="Calibri"/>
                  <a:cs typeface="Times New Roman"/>
                </a:rPr>
                <a:t>2∙10</a:t>
              </a:r>
              <a:r>
                <a:rPr lang="en-US" sz="2800" baseline="30000">
                  <a:effectLst/>
                  <a:latin typeface="Times New Roman"/>
                  <a:ea typeface="Calibri"/>
                  <a:cs typeface="Times New Roman"/>
                </a:rPr>
                <a:t>5</a:t>
              </a:r>
              <a:endParaRPr lang="ru-RU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41" name="Поле 17"/>
            <p:cNvSpPr txBox="1"/>
            <p:nvPr/>
          </p:nvSpPr>
          <p:spPr>
            <a:xfrm>
              <a:off x="171450" y="1200150"/>
              <a:ext cx="971550" cy="8001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en-US" sz="2800" dirty="0">
                  <a:effectLst/>
                  <a:latin typeface="Times New Roman"/>
                  <a:ea typeface="Calibri"/>
                  <a:cs typeface="Times New Roman"/>
                </a:rPr>
                <a:t>1∙10</a:t>
              </a:r>
              <a:r>
                <a:rPr lang="en-US" sz="2800" baseline="30000" dirty="0">
                  <a:effectLst/>
                  <a:latin typeface="Times New Roman"/>
                  <a:ea typeface="Calibri"/>
                  <a:cs typeface="Times New Roman"/>
                </a:rPr>
                <a:t>5      </a:t>
              </a:r>
              <a:endParaRPr lang="ru-RU" sz="1100" dirty="0">
                <a:effectLst/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668827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работу расширения газа</a:t>
            </a:r>
            <a:endParaRPr lang="ru-RU" dirty="0"/>
          </a:p>
        </p:txBody>
      </p:sp>
      <p:sp>
        <p:nvSpPr>
          <p:cNvPr id="4" name="Параллелограмм 3"/>
          <p:cNvSpPr/>
          <p:nvPr/>
        </p:nvSpPr>
        <p:spPr>
          <a:xfrm>
            <a:off x="8251318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627784" y="378904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059832" y="4293096"/>
            <a:ext cx="720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4" name="Группа 33"/>
          <p:cNvGrpSpPr/>
          <p:nvPr/>
        </p:nvGrpSpPr>
        <p:grpSpPr>
          <a:xfrm>
            <a:off x="1480664" y="2469146"/>
            <a:ext cx="4496991" cy="2787185"/>
            <a:chOff x="1512315" y="2469146"/>
            <a:chExt cx="3822441" cy="2787185"/>
          </a:xfrm>
        </p:grpSpPr>
        <p:cxnSp>
          <p:nvCxnSpPr>
            <p:cNvPr id="6" name="Прямая со стрелкой 5"/>
            <p:cNvCxnSpPr/>
            <p:nvPr/>
          </p:nvCxnSpPr>
          <p:spPr>
            <a:xfrm flipV="1">
              <a:off x="2627784" y="2492896"/>
              <a:ext cx="0" cy="1800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2627784" y="4293096"/>
              <a:ext cx="19442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627784" y="3789040"/>
              <a:ext cx="72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2627784" y="3284984"/>
              <a:ext cx="72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3131840" y="4221088"/>
              <a:ext cx="0" cy="72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3599892" y="4221088"/>
              <a:ext cx="0" cy="72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161901" y="3023374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95736" y="3527430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12315" y="2469146"/>
              <a:ext cx="12991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   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(Па)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26644" y="4302224"/>
              <a:ext cx="100811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(м</a:t>
              </a:r>
              <a:r>
                <a:rPr lang="ru-RU" sz="28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 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33818" y="4301905"/>
              <a:ext cx="3240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76465" y="4301905"/>
              <a:ext cx="468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72082" y="4301905"/>
              <a:ext cx="3557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3095836" y="3284984"/>
              <a:ext cx="0" cy="504056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2492444" y="5517232"/>
            <a:ext cx="3663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= 0, т.к.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7502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3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работу расширения газа</a:t>
            </a:r>
            <a:endParaRPr lang="ru-RU" dirty="0"/>
          </a:p>
        </p:txBody>
      </p:sp>
      <p:sp>
        <p:nvSpPr>
          <p:cNvPr id="4" name="Параллелограмм 3"/>
          <p:cNvSpPr/>
          <p:nvPr/>
        </p:nvSpPr>
        <p:spPr>
          <a:xfrm>
            <a:off x="8251318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627784" y="378904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059832" y="4293096"/>
            <a:ext cx="720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3422221" y="3392996"/>
            <a:ext cx="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971600" y="2492896"/>
            <a:ext cx="4536504" cy="2498794"/>
            <a:chOff x="971600" y="2492896"/>
            <a:chExt cx="4536504" cy="2498794"/>
          </a:xfrm>
        </p:grpSpPr>
        <p:cxnSp>
          <p:nvCxnSpPr>
            <p:cNvPr id="6" name="Прямая со стрелкой 5"/>
            <p:cNvCxnSpPr/>
            <p:nvPr/>
          </p:nvCxnSpPr>
          <p:spPr>
            <a:xfrm flipV="1">
              <a:off x="2627784" y="2492896"/>
              <a:ext cx="0" cy="1800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>
              <a:off x="2627784" y="4293096"/>
              <a:ext cx="194421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627784" y="3789040"/>
              <a:ext cx="72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2627784" y="3284984"/>
              <a:ext cx="72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3131840" y="4221088"/>
              <a:ext cx="0" cy="72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3599892" y="4221088"/>
              <a:ext cx="0" cy="7200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204412" y="3023374"/>
              <a:ext cx="2880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95736" y="3573177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71600" y="2492896"/>
              <a:ext cx="15208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</a:t>
              </a:r>
              <a:r>
                <a:rPr lang="ru-RU" sz="2800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330218" y="4468470"/>
              <a:ext cx="11778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33818" y="4468470"/>
              <a:ext cx="3240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458225" y="4468470"/>
              <a:ext cx="46805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72082" y="4468470"/>
              <a:ext cx="3557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095836" y="3284984"/>
              <a:ext cx="504056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2771800" y="5517232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т.к.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0527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какой температуре молекулы газа перестают двигаться?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абсолютном нуле, Т = 0 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378116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ли процессы, протекающие в баллоне с                    газом можно считать изохорными? Ответ поясните.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араллелограмм 4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3429000"/>
            <a:ext cx="33843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газ расходуется, масса меняется и процесс нельзя считать изохорным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&amp;Gcy;&amp;acy;&amp;zcy;&amp;ocy;&amp;vcy;&amp;ycy;&amp;iecy; &amp;kcy;&amp;icy;&amp;scy;&amp;lcy;&amp;ocy;&amp;rcy;&amp;ocy;&amp;dcy;&amp;ncy;&amp;ycy;&amp;iecy; &amp;bcy;&amp;acy;&amp;lcy;&amp;lcy;&amp;ocy;&amp;ncy;&amp;ycy;: &amp;pcy;&amp;rcy;&amp;icy;&amp;mcy;&amp;iecy;&amp;ncy;&amp;iecy;&amp;ncy;&amp;icy;&amp;iecy; &amp;vcy; &amp;mcy;&amp;iecy;&amp;dcy;&amp;icy;&amp;tscy;&amp;icy;&amp;ncy;&amp;iecy;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348880"/>
            <a:ext cx="2098923" cy="2664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81579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изопроцессе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увеличении объема                         в 2 раза, давление уменьшилось в 2 раза.                                 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 изменится температура?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изменится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3707904" y="3787954"/>
            <a:ext cx="1368152" cy="1387090"/>
            <a:chOff x="3707620" y="4077072"/>
            <a:chExt cx="1368152" cy="1387090"/>
          </a:xfrm>
        </p:grpSpPr>
        <p:sp>
          <p:nvSpPr>
            <p:cNvPr id="6" name="Овал 5"/>
            <p:cNvSpPr/>
            <p:nvPr/>
          </p:nvSpPr>
          <p:spPr>
            <a:xfrm>
              <a:off x="3707620" y="4617131"/>
              <a:ext cx="1368152" cy="84703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3707620" y="4077072"/>
              <a:ext cx="1368152" cy="1251458"/>
              <a:chOff x="3707620" y="4077072"/>
              <a:chExt cx="1368152" cy="1251458"/>
            </a:xfrm>
          </p:grpSpPr>
          <p:sp>
            <p:nvSpPr>
              <p:cNvPr id="7" name="Овал 6"/>
              <p:cNvSpPr/>
              <p:nvPr/>
            </p:nvSpPr>
            <p:spPr>
              <a:xfrm>
                <a:off x="3707620" y="4481499"/>
                <a:ext cx="1368152" cy="84703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Блок-схема: магнитный диск 7"/>
              <p:cNvSpPr/>
              <p:nvPr/>
            </p:nvSpPr>
            <p:spPr>
              <a:xfrm>
                <a:off x="4301970" y="4077072"/>
                <a:ext cx="180020" cy="844896"/>
              </a:xfrm>
              <a:prstGeom prst="flowChartMagneticDisk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5" name="Блок-схема: магнитный диск 4"/>
          <p:cNvSpPr/>
          <p:nvPr/>
        </p:nvSpPr>
        <p:spPr>
          <a:xfrm>
            <a:off x="3707904" y="3573016"/>
            <a:ext cx="1368152" cy="2088232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436096" y="4229472"/>
            <a:ext cx="27363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процесс изотермический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76675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изотермическом процессе газу сообщили              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кДж теплоты. Как изменится внутренняя                                  энергия газа?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изменится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3429000"/>
            <a:ext cx="5976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Т =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∆U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8244408" y="1124744"/>
            <a:ext cx="576064" cy="576064"/>
          </a:xfrm>
          <a:prstGeom prst="parallelogram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60082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Переведите 100 литров в м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м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7784" y="3789040"/>
            <a:ext cx="41764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800" dirty="0">
                <a:latin typeface="Times New Roman" panose="02020603050405020304" pitchFamily="18" charset="0"/>
                <a:ea typeface="Cambria Math"/>
                <a:cs typeface="Times New Roman" panose="02020603050405020304" pitchFamily="18" charset="0"/>
              </a:rPr>
              <a:t> ∙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/л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=10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8731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Переведите 500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мм.рт.ст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Па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66500 Па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лелограмм 3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656" y="3645024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500мм.рт.ст.</a:t>
            </a:r>
            <a:r>
              <a:rPr lang="ru-RU" sz="2800" dirty="0">
                <a:latin typeface="Cambria Math"/>
                <a:ea typeface="Cambria Math"/>
                <a:cs typeface="Times New Roman" panose="02020603050405020304" pitchFamily="18" charset="0"/>
              </a:rPr>
              <a:t> ∙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133Па/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мм.рт.ст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.=66500 Па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4003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Переведите (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  <a:cs typeface="Times New Roman" panose="02020603050405020304" pitchFamily="18" charset="0"/>
                      </a:rPr>
                      <m:t>− </m:t>
                    </m:r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ru-RU" sz="2800" dirty="0" smtClean="0">
                    <a:latin typeface="Cambria Math"/>
                    <a:ea typeface="Cambria Math"/>
                    <a:cs typeface="Times New Roman" panose="02020603050405020304" pitchFamily="18" charset="0"/>
                  </a:rPr>
                  <a:t>⁰С)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Кельвины.</a:t>
                </a:r>
                <a:endParaRPr lang="ru-RU" sz="2800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 cstate="email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2119313"/>
            <a:ext cx="6196013" cy="3603625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173 К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3635896" y="4221088"/>
                <a:ext cx="342509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i="1">
                        <a:latin typeface="Cambria Math"/>
                        <a:cs typeface="Times New Roman" panose="02020603050405020304" pitchFamily="18" charset="0"/>
                      </a:rPr>
                      <m:t>− </m:t>
                    </m:r>
                  </m:oMath>
                </a14:m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</a:t>
                </a:r>
                <a:r>
                  <a:rPr lang="ru-RU" sz="2800" dirty="0" smtClean="0">
                    <a:latin typeface="Times New Roman" panose="02020603050405020304" pitchFamily="18" charset="0"/>
                    <a:ea typeface="Cambria Math"/>
                    <a:cs typeface="Times New Roman" panose="02020603050405020304" pitchFamily="18" charset="0"/>
                  </a:rPr>
                  <a:t> 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+ 273=173 (К)</a:t>
                </a:r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221088"/>
                <a:ext cx="3425091" cy="523220"/>
              </a:xfrm>
              <a:prstGeom prst="rect">
                <a:avLst/>
              </a:prstGeom>
              <a:blipFill rotWithShape="1">
                <a:blip r:embed="rId3" cstate="email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араллелограмм 5"/>
          <p:cNvSpPr/>
          <p:nvPr/>
        </p:nvSpPr>
        <p:spPr>
          <a:xfrm>
            <a:off x="8172400" y="764704"/>
            <a:ext cx="504056" cy="576064"/>
          </a:xfrm>
          <a:prstGeom prst="parallelogram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31694447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1165</TotalTime>
  <Words>679</Words>
  <Application>Microsoft Office PowerPoint</Application>
  <PresentationFormat>Экран (4:3)</PresentationFormat>
  <Paragraphs>142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Кнопка</vt:lpstr>
      <vt:lpstr>Игра - опрос</vt:lpstr>
      <vt:lpstr>Термодинамический параметр, отражающий интенсивность теплового движения молекул?</vt:lpstr>
      <vt:lpstr>При какой температуре молекулы газа перестают двигаться?</vt:lpstr>
      <vt:lpstr>Всегда ли процессы, протекающие в баллоне с                    газом можно считать изохорными? Ответ поясните.</vt:lpstr>
      <vt:lpstr> В изопроцессе при увеличении объема                         в 2 раза, давление уменьшилось в 2 раза.                                   Как изменится температура?</vt:lpstr>
      <vt:lpstr>В изотермическом процессе газу сообщили                               15 кДж теплоты. Как изменится внутренняя                                  энергия газа?</vt:lpstr>
      <vt:lpstr>Переведите 100 литров в м3</vt:lpstr>
      <vt:lpstr>Переведите 500 мм.рт.ст. в Па</vt:lpstr>
      <vt:lpstr> </vt:lpstr>
      <vt:lpstr>В изопроцессе при увеличении температуры                         в 2 раза, объем тоже увеличился в 2 раза.                                   Как изменится давление газа?</vt:lpstr>
      <vt:lpstr>Может ли давление упасть в 3 раза, если объем увеличится в 2 раза? Температура газа при этом постоянна.</vt:lpstr>
      <vt:lpstr>В изохорном процессе газу сообщили                               20 кДж теплоты. Как изменится внутренняя                               энергия газа?</vt:lpstr>
      <vt:lpstr>Если газу сообщается некоторое количество теплоты, а внутренняя энергия газа не меняется, то какой термодинамический процесс протекает?</vt:lpstr>
      <vt:lpstr>Обозначьте оси графика изопроцесса.</vt:lpstr>
      <vt:lpstr>Температура закрытого баллона увеличилась в 1,5 раза. Как изменится давление газа в баллоне?</vt:lpstr>
      <vt:lpstr>В адиабатном процессе газ совершил работу 32 кДж. Как изменится внутренняя                               энергия газа?</vt:lpstr>
      <vt:lpstr>Если газу сообщается некоторое количество теплоты, а работа по расширению газа не совершается, то какой термодинамический процесс протекает?</vt:lpstr>
      <vt:lpstr>Если работа по расширению газа  совершается без сообщения теплоты, то какой термодинамический процесс протекает?</vt:lpstr>
      <vt:lpstr>В каком изопроцессе не совершается работа расширения газа?</vt:lpstr>
      <vt:lpstr>Можно ли считать изохорным процесс накачивания футбольного мяча? Почему?</vt:lpstr>
      <vt:lpstr>Даны графики одного изопроцесса.                           Обозначьте оси.</vt:lpstr>
      <vt:lpstr>Даны графики одного изопроцесса.                           Обозначьте оси.</vt:lpstr>
      <vt:lpstr>Даны графики одного изопроцесса.                           Обозначьте оси (возможны варианты)</vt:lpstr>
      <vt:lpstr>Графики изотермы и адиабаты очень похожи. Укажите, где график изотермы, при условии , что процесс 1 протекает медленно, а процесс 2 быстро.</vt:lpstr>
      <vt:lpstr>Какое количество теплоты было сообщено газу, если его внутренняя энергия  увеличилась на 24 кДж, а работа расширения составила 28 кДж.</vt:lpstr>
      <vt:lpstr>Определите работу расширения газа</vt:lpstr>
      <vt:lpstr>Определите работу расширения газа</vt:lpstr>
      <vt:lpstr>Определите работу расширения газа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Игра-презентация</dc:title>
  <dc:creator>марина</dc:creator>
  <cp:lastModifiedBy>re</cp:lastModifiedBy>
  <cp:revision>83</cp:revision>
  <dcterms:created xsi:type="dcterms:W3CDTF">2015-01-14T21:41:51Z</dcterms:created>
  <dcterms:modified xsi:type="dcterms:W3CDTF">2015-03-29T13:56:43Z</dcterms:modified>
</cp:coreProperties>
</file>