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1" r:id="rId2"/>
    <p:sldId id="257" r:id="rId3"/>
    <p:sldId id="273" r:id="rId4"/>
    <p:sldId id="260" r:id="rId5"/>
    <p:sldId id="261" r:id="rId6"/>
    <p:sldId id="262" r:id="rId7"/>
    <p:sldId id="263" r:id="rId8"/>
    <p:sldId id="264" r:id="rId9"/>
    <p:sldId id="265" r:id="rId10"/>
    <p:sldId id="274" r:id="rId11"/>
    <p:sldId id="267" r:id="rId12"/>
    <p:sldId id="269" r:id="rId13"/>
    <p:sldId id="270" r:id="rId14"/>
    <p:sldId id="276" r:id="rId15"/>
    <p:sldId id="272" r:id="rId16"/>
    <p:sldId id="25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D3D71-F5D7-406B-A6E3-037C97959249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18BE-9C45-4FC7-BE09-125AAA2880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702C5-4F34-4E43-9B0D-9A7FD2D87385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9D1E0-730F-40BE-9138-9B04218A3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iconsdownload.com/site-images/too_big/Keriyo_Emoticons.jpg" TargetMode="External"/><Relationship Id="rId2" Type="http://schemas.openxmlformats.org/officeDocument/2006/relationships/hyperlink" Target="http://kira-scrap.ru/dir/raznoe/kanzeljarija/215-5-2-&#1082;&#1072;&#1088;&#1072;&#1085;&#1076;&#1072;&#1096;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николай\Desktop\0_91210_e76c91b8_ori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005064"/>
            <a:ext cx="2450357" cy="225515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39552" y="692696"/>
            <a:ext cx="798032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Всероссийский Фестиваль педагогических идей «Открытый урок»</a:t>
            </a:r>
          </a:p>
          <a:p>
            <a:pPr algn="ctr"/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Конкурс «Презентация к уроку»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Преподавание в начальной школе</a:t>
            </a:r>
          </a:p>
          <a:p>
            <a:pPr algn="ctr"/>
            <a:endParaRPr lang="ru-RU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Презентация к уроку математики в 4 классе по теме</a:t>
            </a: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«Палетка. Нахождение площади фигур при помощи палетки»</a:t>
            </a:r>
          </a:p>
          <a:p>
            <a:pPr algn="ctr"/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3573016"/>
            <a:ext cx="611455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Автор: Кузнецова Ольга Витальевна (286-989-909),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МБОУ СОШ № 1 п. Редкино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Тверской области Конаковского района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5517232"/>
            <a:ext cx="27805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2014/2015 учебный год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642918"/>
            <a:ext cx="2033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Тема урока: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357298"/>
            <a:ext cx="8763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Нахождение площади фигур неопределённой формы.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2214554"/>
            <a:ext cx="10598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Цель: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3000372"/>
            <a:ext cx="8498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Научиться находить площадь фигур неопределённой формы.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3" descr="C:\Users\николай\Desktop\0_91210_e76c91b8_ori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005064"/>
            <a:ext cx="2450357" cy="2255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070" name="Group 686"/>
          <p:cNvGraphicFramePr>
            <a:graphicFrameLocks noGrp="1"/>
          </p:cNvGraphicFramePr>
          <p:nvPr/>
        </p:nvGraphicFramePr>
        <p:xfrm>
          <a:off x="1979613" y="1484313"/>
          <a:ext cx="5329237" cy="518160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0225"/>
                <a:gridCol w="533400"/>
                <a:gridCol w="534987"/>
                <a:gridCol w="531813"/>
                <a:gridCol w="538162"/>
                <a:gridCol w="525463"/>
                <a:gridCol w="533400"/>
                <a:gridCol w="534987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056" name="Rectangle 67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187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ПАЛЕТКА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33375"/>
            <a:ext cx="7772400" cy="1800225"/>
          </a:xfrm>
          <a:noFill/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Вычисление площади с помощью палетки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27584" y="2132856"/>
            <a:ext cx="7920038" cy="3505200"/>
          </a:xfrm>
          <a:noFill/>
        </p:spPr>
        <p:txBody>
          <a:bodyPr/>
          <a:lstStyle/>
          <a:p>
            <a:pPr marL="609600" indent="-609600" algn="l">
              <a:buFont typeface="Wingdings" pitchFamily="2" charset="2"/>
              <a:buAutoNum type="arabicPeriod"/>
            </a:pPr>
            <a:r>
              <a:rPr lang="ru-RU" b="1" dirty="0" smtClean="0">
                <a:solidFill>
                  <a:schemeClr val="tx2"/>
                </a:solidFill>
                <a:effectLst/>
              </a:rPr>
              <a:t>Накладываем палетку на фигуру</a:t>
            </a:r>
          </a:p>
          <a:p>
            <a:pPr marL="609600" indent="-609600" algn="l">
              <a:buFont typeface="Wingdings" pitchFamily="2" charset="2"/>
              <a:buAutoNum type="arabicPeriod"/>
            </a:pPr>
            <a:r>
              <a:rPr lang="ru-RU" b="1" dirty="0" smtClean="0">
                <a:solidFill>
                  <a:schemeClr val="tx2"/>
                </a:solidFill>
                <a:effectLst/>
              </a:rPr>
              <a:t>Считаем количество полных квадратов</a:t>
            </a:r>
          </a:p>
          <a:p>
            <a:pPr marL="609600" indent="-609600" algn="l">
              <a:buFont typeface="Wingdings" pitchFamily="2" charset="2"/>
              <a:buAutoNum type="arabicPeriod"/>
            </a:pPr>
            <a:r>
              <a:rPr lang="ru-RU" b="1" dirty="0" smtClean="0">
                <a:solidFill>
                  <a:schemeClr val="tx2"/>
                </a:solidFill>
                <a:effectLst/>
              </a:rPr>
              <a:t>Считаем количество неполных квадратов и делим пополам</a:t>
            </a:r>
          </a:p>
          <a:p>
            <a:pPr marL="609600" indent="-609600" algn="l">
              <a:buFont typeface="Wingdings" pitchFamily="2" charset="2"/>
              <a:buAutoNum type="arabicPeriod"/>
            </a:pPr>
            <a:r>
              <a:rPr lang="ru-RU" b="1" dirty="0" smtClean="0">
                <a:solidFill>
                  <a:schemeClr val="tx2"/>
                </a:solidFill>
                <a:effectLst/>
              </a:rPr>
              <a:t>Складываем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апля 3"/>
          <p:cNvSpPr/>
          <p:nvPr/>
        </p:nvSpPr>
        <p:spPr>
          <a:xfrm>
            <a:off x="2771800" y="2492896"/>
            <a:ext cx="3456384" cy="2376264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070" name="Group 686"/>
          <p:cNvGraphicFramePr>
            <a:graphicFrameLocks noGrp="1"/>
          </p:cNvGraphicFramePr>
          <p:nvPr/>
        </p:nvGraphicFramePr>
        <p:xfrm>
          <a:off x="1979613" y="1484313"/>
          <a:ext cx="5329237" cy="518160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0225"/>
                <a:gridCol w="533400"/>
                <a:gridCol w="534987"/>
                <a:gridCol w="531813"/>
                <a:gridCol w="538162"/>
                <a:gridCol w="525463"/>
                <a:gridCol w="533400"/>
                <a:gridCol w="534987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056" name="Rectangle 67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187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ПАЛЕТКА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686"/>
          <p:cNvGraphicFramePr>
            <a:graphicFrameLocks noGrp="1"/>
          </p:cNvGraphicFramePr>
          <p:nvPr/>
        </p:nvGraphicFramePr>
        <p:xfrm>
          <a:off x="2285984" y="714356"/>
          <a:ext cx="5329237" cy="518160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0225"/>
                <a:gridCol w="533400"/>
                <a:gridCol w="534987"/>
                <a:gridCol w="531813"/>
                <a:gridCol w="538162"/>
                <a:gridCol w="525463"/>
                <a:gridCol w="533400"/>
                <a:gridCol w="534987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3857620" y="2143116"/>
            <a:ext cx="2857520" cy="1501786"/>
            <a:chOff x="3857620" y="2143116"/>
            <a:chExt cx="2857520" cy="150178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rot="10800000">
              <a:off x="4714876" y="2143116"/>
              <a:ext cx="1285884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 contourW="12700">
              <a:contourClr>
                <a:srgbClr val="FF0000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16200000" flipH="1">
              <a:off x="5607851" y="2536025"/>
              <a:ext cx="1500198" cy="714380"/>
            </a:xfrm>
            <a:prstGeom prst="line">
              <a:avLst/>
            </a:prstGeom>
            <a:ln w="38100"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 contourW="12700">
              <a:contourClr>
                <a:srgbClr val="FF0000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0800000">
              <a:off x="3857620" y="3643314"/>
              <a:ext cx="2857520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 contourW="12700">
              <a:contourClr>
                <a:srgbClr val="FF0000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 flipH="1" flipV="1">
              <a:off x="3536149" y="2464587"/>
              <a:ext cx="1500198" cy="857256"/>
            </a:xfrm>
            <a:prstGeom prst="line">
              <a:avLst/>
            </a:prstGeom>
            <a:ln w="38100"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 contourW="12700">
              <a:contourClr>
                <a:srgbClr val="FF0000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2195736" y="4725144"/>
            <a:ext cx="56781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smtClean="0"/>
              <a:t>S</a:t>
            </a:r>
            <a:r>
              <a:rPr lang="ru-RU" sz="5400" b="1" dirty="0" smtClean="0"/>
              <a:t>=</a:t>
            </a:r>
            <a:r>
              <a:rPr lang="ru-RU" sz="5400" b="1" dirty="0" smtClean="0"/>
              <a:t>5+14 </a:t>
            </a:r>
            <a:r>
              <a:rPr lang="ru-RU" sz="5400" b="1" smtClean="0"/>
              <a:t>: </a:t>
            </a:r>
            <a:r>
              <a:rPr lang="ru-RU" sz="5400" b="1" smtClean="0"/>
              <a:t>2=12СМ </a:t>
            </a:r>
            <a:r>
              <a:rPr lang="ru-RU" sz="5400" b="1" baseline="30000" dirty="0" smtClean="0"/>
              <a:t>2</a:t>
            </a:r>
            <a:endParaRPr lang="ru-RU" sz="5400" b="1" baseline="30000" dirty="0"/>
          </a:p>
        </p:txBody>
      </p:sp>
      <p:pic>
        <p:nvPicPr>
          <p:cNvPr id="17" name="Picture 3" descr="C:\Users\николай\Desktop\0_91210_e76c91b8_ori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14818"/>
            <a:ext cx="2450357" cy="2255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Соединительная линия уступом 5"/>
          <p:cNvCxnSpPr/>
          <p:nvPr/>
        </p:nvCxnSpPr>
        <p:spPr>
          <a:xfrm rot="5400000" flipH="1" flipV="1">
            <a:off x="3635896" y="3861048"/>
            <a:ext cx="1368152" cy="1368152"/>
          </a:xfrm>
          <a:prstGeom prst="bentConnector3">
            <a:avLst>
              <a:gd name="adj1" fmla="val 50000"/>
            </a:avLst>
          </a:prstGeom>
          <a:ln w="635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>
            <a:off x="5004048" y="2420888"/>
            <a:ext cx="2736304" cy="2088232"/>
            <a:chOff x="5004048" y="2420888"/>
            <a:chExt cx="2736304" cy="2088232"/>
          </a:xfrm>
        </p:grpSpPr>
        <p:cxnSp>
          <p:nvCxnSpPr>
            <p:cNvPr id="8" name="Соединительная линия уступом 7"/>
            <p:cNvCxnSpPr/>
            <p:nvPr/>
          </p:nvCxnSpPr>
          <p:spPr>
            <a:xfrm rot="5400000" flipH="1" flipV="1">
              <a:off x="5004048" y="3140968"/>
              <a:ext cx="1368152" cy="1368152"/>
            </a:xfrm>
            <a:prstGeom prst="bentConnector3">
              <a:avLst>
                <a:gd name="adj1" fmla="val 50000"/>
              </a:avLst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Соединительная линия уступом 8"/>
            <p:cNvCxnSpPr/>
            <p:nvPr/>
          </p:nvCxnSpPr>
          <p:spPr>
            <a:xfrm rot="5400000" flipH="1" flipV="1">
              <a:off x="6372200" y="2420888"/>
              <a:ext cx="1368152" cy="1368152"/>
            </a:xfrm>
            <a:prstGeom prst="bentConnector3">
              <a:avLst>
                <a:gd name="adj1" fmla="val 50000"/>
              </a:avLst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1\Documents\мамины документы\картинки\картинки на прозрачном фоне\1320510351_0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933056"/>
            <a:ext cx="1584176" cy="1584176"/>
          </a:xfrm>
          <a:prstGeom prst="rect">
            <a:avLst/>
          </a:prstGeom>
          <a:noFill/>
        </p:spPr>
      </p:pic>
      <p:pic>
        <p:nvPicPr>
          <p:cNvPr id="12" name="Picture 3" descr="C:\Users\николай\Desktop\0_91210_e76c91b8_ori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77072"/>
            <a:ext cx="2450357" cy="225515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907704" y="404664"/>
            <a:ext cx="53859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Лестница успеха</a:t>
            </a:r>
            <a:endParaRPr lang="ru-RU" sz="5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015" y="404664"/>
            <a:ext cx="90502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Используемые ресурсы: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dirty="0" smtClean="0">
                <a:hlinkClick r:id="rId2"/>
              </a:rPr>
              <a:t>http://kira-scrap.ru/dir/raznoe/kanzeljarija/215-5-2 </a:t>
            </a:r>
            <a:r>
              <a:rPr lang="ru-RU" dirty="0" smtClean="0"/>
              <a:t>-карандаш</a:t>
            </a:r>
          </a:p>
          <a:p>
            <a:pPr marL="342900" indent="-342900">
              <a:buAutoNum type="arabicPeriod"/>
            </a:pPr>
            <a:r>
              <a:rPr lang="en-US" dirty="0" smtClean="0">
                <a:hlinkClick r:id="rId3"/>
              </a:rPr>
              <a:t>http://www.freeiconsdownload.com/site-images/too_big/Keriyo_Emoticons.jpg</a:t>
            </a:r>
            <a:r>
              <a:rPr lang="ru-RU" dirty="0" smtClean="0"/>
              <a:t> - смайлик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7772400" cy="1362075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Цель урока: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700808"/>
            <a:ext cx="7772400" cy="273630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Способствовать </a:t>
            </a:r>
            <a:r>
              <a:rPr lang="ru-RU" sz="2800" b="1" dirty="0">
                <a:solidFill>
                  <a:schemeClr val="tx2"/>
                </a:solidFill>
              </a:rPr>
              <a:t>развитию умений находить площадь фигур различной формы с помощью </a:t>
            </a:r>
            <a:r>
              <a:rPr lang="ru-RU" sz="2800" b="1" dirty="0" smtClean="0">
                <a:solidFill>
                  <a:schemeClr val="tx2"/>
                </a:solidFill>
              </a:rPr>
              <a:t>палетки, </a:t>
            </a:r>
            <a:r>
              <a:rPr lang="ru-RU" sz="2800" b="1" dirty="0">
                <a:solidFill>
                  <a:schemeClr val="tx2"/>
                </a:solidFill>
              </a:rPr>
              <a:t>переводить одни единицы площади в другие, работать с геометрическими </a:t>
            </a:r>
            <a:r>
              <a:rPr lang="ru-RU" sz="2800" b="1" dirty="0" smtClean="0">
                <a:solidFill>
                  <a:schemeClr val="tx2"/>
                </a:solidFill>
              </a:rPr>
              <a:t>фигурами</a:t>
            </a:r>
            <a:r>
              <a:rPr lang="ru-RU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31232" y="692696"/>
            <a:ext cx="6912768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Прозвенел уже звонок,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Сядьте тихо и неслышно,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скорей начнём урок.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Будем мы писать, трудиться,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Ведь заданья нелегки.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Нам, друзья, нельзя лениться,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 как мы ученики.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николай\Desktop\0_91210_e76c91b8_ori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005064"/>
            <a:ext cx="2450357" cy="2255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260648"/>
            <a:ext cx="55446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accent6">
                    <a:lumMod val="50000"/>
                  </a:schemeClr>
                </a:solidFill>
              </a:rPr>
              <a:t>«ЦЕПОЧКА»</a:t>
            </a:r>
            <a:endParaRPr lang="ru-RU" sz="6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467544" y="1628800"/>
            <a:ext cx="1872208" cy="936104"/>
          </a:xfrm>
          <a:prstGeom prst="flowChartDecisi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1000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2411760" y="1628800"/>
            <a:ext cx="1872208" cy="936104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-280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11" name="Блок-схема: решение 10"/>
          <p:cNvSpPr/>
          <p:nvPr/>
        </p:nvSpPr>
        <p:spPr>
          <a:xfrm>
            <a:off x="4355976" y="1628800"/>
            <a:ext cx="1872208" cy="936104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х10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6228184" y="1628800"/>
            <a:ext cx="1872208" cy="936104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:100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13" name="Блок-схема: решение 12"/>
          <p:cNvSpPr/>
          <p:nvPr/>
        </p:nvSpPr>
        <p:spPr>
          <a:xfrm>
            <a:off x="6228184" y="2708920"/>
            <a:ext cx="1872208" cy="936104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:6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14" name="Блок-схема: решение 13"/>
          <p:cNvSpPr/>
          <p:nvPr/>
        </p:nvSpPr>
        <p:spPr>
          <a:xfrm>
            <a:off x="6228184" y="3717032"/>
            <a:ext cx="1872208" cy="936104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х3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15" name="Блок-схема: решение 14"/>
          <p:cNvSpPr/>
          <p:nvPr/>
        </p:nvSpPr>
        <p:spPr>
          <a:xfrm>
            <a:off x="6228184" y="4725144"/>
            <a:ext cx="1872208" cy="936104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+500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16" name="Блок-схема: решение 15"/>
          <p:cNvSpPr/>
          <p:nvPr/>
        </p:nvSpPr>
        <p:spPr>
          <a:xfrm>
            <a:off x="4283968" y="4725144"/>
            <a:ext cx="1872208" cy="936104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+464</a:t>
            </a:r>
            <a:endParaRPr lang="ru-RU" sz="2800" b="1" dirty="0">
              <a:solidFill>
                <a:schemeClr val="tx2"/>
              </a:solidFill>
            </a:endParaRPr>
          </a:p>
        </p:txBody>
      </p:sp>
      <p:pic>
        <p:nvPicPr>
          <p:cNvPr id="17" name="Picture 3" descr="C:\Users\николай\Desktop\0_91210_e76c91b8_ori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645024"/>
            <a:ext cx="2450357" cy="2255158"/>
          </a:xfrm>
          <a:prstGeom prst="rect">
            <a:avLst/>
          </a:prstGeom>
          <a:noFill/>
        </p:spPr>
      </p:pic>
      <p:sp>
        <p:nvSpPr>
          <p:cNvPr id="19" name="Блок-схема: решение 18"/>
          <p:cNvSpPr/>
          <p:nvPr/>
        </p:nvSpPr>
        <p:spPr>
          <a:xfrm>
            <a:off x="2411760" y="4725144"/>
            <a:ext cx="1872208" cy="936104"/>
          </a:xfrm>
          <a:prstGeom prst="flowChartDecisi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1000</a:t>
            </a:r>
            <a:endParaRPr lang="ru-RU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32656"/>
            <a:ext cx="79114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Составь четыре верных равенства: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08104" y="1556792"/>
            <a:ext cx="20617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15 см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4941168"/>
            <a:ext cx="25250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800 дм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556792"/>
            <a:ext cx="32720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30 000 см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0112" y="3861048"/>
            <a:ext cx="20617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23 см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4128" y="2636912"/>
            <a:ext cx="14205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8 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8104" y="4941168"/>
            <a:ext cx="14205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3 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2636912"/>
            <a:ext cx="2876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2300 дм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3789040"/>
            <a:ext cx="29674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1500 мм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32656"/>
            <a:ext cx="79114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Составь четыре верных равенства: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48064" y="3789040"/>
            <a:ext cx="20617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15 см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4941168"/>
            <a:ext cx="25250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800 дм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556792"/>
            <a:ext cx="32720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30 000 см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8064" y="2636912"/>
            <a:ext cx="20617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23 см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4941168"/>
            <a:ext cx="14205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8 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64088" y="1556792"/>
            <a:ext cx="14205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3 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2636912"/>
            <a:ext cx="2876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2300 дм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3861048"/>
            <a:ext cx="29674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1500 мм</a:t>
            </a:r>
            <a:r>
              <a:rPr lang="ru-RU" sz="5400" b="1" baseline="30000" dirty="0" smtClean="0">
                <a:solidFill>
                  <a:schemeClr val="tx2"/>
                </a:solidFill>
              </a:rPr>
              <a:t>2</a:t>
            </a:r>
            <a:endParaRPr lang="ru-RU" sz="5400" b="1" baseline="300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3968" y="1556792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=</a:t>
            </a:r>
            <a:endParaRPr lang="ru-RU" sz="5400" b="1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3968" y="2636912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=</a:t>
            </a:r>
            <a:endParaRPr lang="ru-RU" sz="5400" b="1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5976" y="3861048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=</a:t>
            </a:r>
            <a:endParaRPr lang="ru-RU" sz="5400" b="1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55976" y="4869160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=</a:t>
            </a:r>
            <a:endParaRPr lang="ru-RU" sz="5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66815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Вычислите площадь фигуры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412776"/>
            <a:ext cx="2592288" cy="12961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28800"/>
            <a:ext cx="5261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</a:t>
            </a:r>
            <a:endParaRPr lang="ru-RU" sz="5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2780928"/>
            <a:ext cx="55656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</a:t>
            </a:r>
            <a:endParaRPr lang="ru-RU" sz="5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3933056"/>
            <a:ext cx="651633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а=7 дм</a:t>
            </a:r>
          </a:p>
          <a:p>
            <a:r>
              <a:rPr lang="en-US" sz="4000" b="1" dirty="0" smtClean="0">
                <a:solidFill>
                  <a:schemeClr val="tx2"/>
                </a:solidFill>
              </a:rPr>
              <a:t>b</a:t>
            </a:r>
            <a:r>
              <a:rPr lang="ru-RU" sz="4000" b="1" dirty="0" smtClean="0">
                <a:solidFill>
                  <a:schemeClr val="tx2"/>
                </a:solidFill>
              </a:rPr>
              <a:t>=60 см</a:t>
            </a:r>
          </a:p>
          <a:p>
            <a:r>
              <a:rPr lang="ru-RU" sz="4000" b="1" dirty="0" smtClean="0">
                <a:solidFill>
                  <a:schemeClr val="tx2"/>
                </a:solidFill>
              </a:rPr>
              <a:t>Выразите площадь</a:t>
            </a:r>
          </a:p>
          <a:p>
            <a:r>
              <a:rPr lang="ru-RU" sz="4000" b="1" dirty="0" smtClean="0">
                <a:solidFill>
                  <a:schemeClr val="tx2"/>
                </a:solidFill>
              </a:rPr>
              <a:t> в квадратных  сантиметрах</a:t>
            </a:r>
            <a:r>
              <a:rPr lang="ru-RU" sz="4000" dirty="0" smtClean="0"/>
              <a:t>.</a:t>
            </a:r>
            <a:endParaRPr lang="ru-RU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4644008" y="1628800"/>
            <a:ext cx="30764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=420 СМ </a:t>
            </a:r>
            <a:r>
              <a:rPr lang="ru-RU" sz="4400" b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b="1" baseline="30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66815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Вычислите площадь фигуры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28800"/>
            <a:ext cx="5261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</a:t>
            </a:r>
            <a:endParaRPr lang="ru-RU" sz="5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3933056"/>
            <a:ext cx="64287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а=90 см</a:t>
            </a:r>
          </a:p>
          <a:p>
            <a:r>
              <a:rPr lang="ru-RU" sz="4000" b="1" dirty="0" smtClean="0">
                <a:solidFill>
                  <a:schemeClr val="tx2"/>
                </a:solidFill>
              </a:rPr>
              <a:t>Выразите площадь</a:t>
            </a:r>
          </a:p>
          <a:p>
            <a:r>
              <a:rPr lang="ru-RU" sz="4000" b="1" dirty="0" smtClean="0">
                <a:solidFill>
                  <a:schemeClr val="tx2"/>
                </a:solidFill>
              </a:rPr>
              <a:t> в квадратных дециметрах.</a:t>
            </a:r>
            <a:r>
              <a:rPr lang="ru-RU" sz="4000" dirty="0" smtClean="0"/>
              <a:t>.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1340768"/>
            <a:ext cx="1728192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860032" y="2348880"/>
            <a:ext cx="27751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=81 ДМ </a:t>
            </a:r>
            <a:r>
              <a:rPr lang="ru-RU" sz="4400" b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b="1" baseline="30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66815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Вычислите площадь фигуры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Капля 13"/>
          <p:cNvSpPr/>
          <p:nvPr/>
        </p:nvSpPr>
        <p:spPr>
          <a:xfrm>
            <a:off x="2123728" y="1916832"/>
            <a:ext cx="3456384" cy="2376264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296</Words>
  <Application>Microsoft Office PowerPoint</Application>
  <PresentationFormat>Экран (4:3)</PresentationFormat>
  <Paragraphs>86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Цель урока: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ПАЛЕТКА</vt:lpstr>
      <vt:lpstr>Вычисление площади с помощью палетки</vt:lpstr>
      <vt:lpstr>ПАЛЕТКА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николай</dc:creator>
  <cp:lastModifiedBy>николай</cp:lastModifiedBy>
  <cp:revision>24</cp:revision>
  <dcterms:created xsi:type="dcterms:W3CDTF">2015-01-05T11:08:09Z</dcterms:created>
  <dcterms:modified xsi:type="dcterms:W3CDTF">2015-01-25T09:07:59Z</dcterms:modified>
</cp:coreProperties>
</file>