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handoutMasterIdLst>
    <p:handoutMasterId r:id="rId22"/>
  </p:handoutMasterIdLst>
  <p:sldIdLst>
    <p:sldId id="256" r:id="rId2"/>
    <p:sldId id="257" r:id="rId3"/>
    <p:sldId id="280" r:id="rId4"/>
    <p:sldId id="281" r:id="rId5"/>
    <p:sldId id="262" r:id="rId6"/>
    <p:sldId id="282" r:id="rId7"/>
    <p:sldId id="259" r:id="rId8"/>
    <p:sldId id="260" r:id="rId9"/>
    <p:sldId id="279" r:id="rId10"/>
    <p:sldId id="267" r:id="rId11"/>
    <p:sldId id="283" r:id="rId12"/>
    <p:sldId id="286" r:id="rId13"/>
    <p:sldId id="285" r:id="rId14"/>
    <p:sldId id="284" r:id="rId15"/>
    <p:sldId id="264" r:id="rId16"/>
    <p:sldId id="265" r:id="rId17"/>
    <p:sldId id="273" r:id="rId18"/>
    <p:sldId id="287" r:id="rId19"/>
    <p:sldId id="275" r:id="rId20"/>
    <p:sldId id="288" r:id="rId21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FFCC"/>
    <a:srgbClr val="006600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761" autoAdjust="0"/>
  </p:normalViewPr>
  <p:slideViewPr>
    <p:cSldViewPr>
      <p:cViewPr>
        <p:scale>
          <a:sx n="75" d="100"/>
          <a:sy n="75" d="100"/>
        </p:scale>
        <p:origin x="-504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ru-RU" altLang="ru-RU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 altLang="ru-RU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ru-RU" altLang="ru-RU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D323332E-59F8-4031-A834-FCA9F5AF2D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5506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62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19456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56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56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4566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9456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56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56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57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57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57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57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57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57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57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57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57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57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458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58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58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58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58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58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58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58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58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58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59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459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9459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59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59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59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59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459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59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459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9460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94601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94602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94603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89781AA-E41C-45C3-8B6E-1833244DA1F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6B258E-7BF2-426A-BF5F-C3C693C3BF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26001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56EED-9F84-4805-A2E1-945EF9A1D8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491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90A145-1AF0-4C29-8F7D-2DA1A20367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1566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76574C-6470-4B4B-979A-6E11D710886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9065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57139-DE70-4EDF-9E9F-0BE2447CFD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5703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C5B48-C039-4A6A-8D86-B057316FCA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7008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E581E-2B33-4D2F-B61A-28230FAEEA8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49276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C6EC3-13E0-4C6E-94FB-9184049C79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4827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4C3699-4B37-4EAB-B322-C11A2469FA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93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981444-3F2A-403F-BCC7-D843887A99E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550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538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9353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354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354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3542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9354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54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54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54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54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54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54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55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55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55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55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55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55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355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355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355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355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356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356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356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356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356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356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356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356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9356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56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57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57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357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357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357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357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9357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9357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9357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53D774A-E8BE-47BF-A063-C4548062705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935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438400"/>
            <a:ext cx="7772400" cy="1546225"/>
          </a:xfrm>
        </p:spPr>
        <p:txBody>
          <a:bodyPr/>
          <a:lstStyle/>
          <a:p>
            <a:r>
              <a:rPr lang="ru-RU" altLang="ru-RU" sz="8800">
                <a:solidFill>
                  <a:schemeClr val="tx1"/>
                </a:solidFill>
              </a:rPr>
              <a:t>Социальная политика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724400" y="5181600"/>
            <a:ext cx="3352800" cy="1295400"/>
          </a:xfrm>
        </p:spPr>
        <p:txBody>
          <a:bodyPr/>
          <a:lstStyle/>
          <a:p>
            <a:pPr algn="l"/>
            <a:r>
              <a:rPr lang="ru-RU" altLang="ru-RU" sz="1600" dirty="0"/>
              <a:t>Презентация подготовлена:</a:t>
            </a:r>
          </a:p>
          <a:p>
            <a:pPr algn="l"/>
            <a:r>
              <a:rPr lang="ru-RU" altLang="ru-RU" sz="1600" dirty="0"/>
              <a:t>Преподаватель ГБОУ СПО МО Комарова </a:t>
            </a:r>
            <a:r>
              <a:rPr lang="ru-RU" altLang="ru-RU" sz="1600"/>
              <a:t>Г.С</a:t>
            </a:r>
            <a:r>
              <a:rPr lang="ru-RU" altLang="ru-RU" sz="1600" smtClean="0"/>
              <a:t>.</a:t>
            </a:r>
            <a:endParaRPr lang="ru-RU" altLang="ru-RU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391400" cy="1139825"/>
          </a:xfrm>
        </p:spPr>
        <p:txBody>
          <a:bodyPr/>
          <a:lstStyle/>
          <a:p>
            <a:r>
              <a:rPr lang="ru-RU" altLang="ru-RU" sz="5400">
                <a:latin typeface="Times New Roman" pitchFamily="18" charset="0"/>
              </a:rPr>
              <a:t>Регулирование доходов и условий трудовой активности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438400"/>
            <a:ext cx="7543800" cy="4149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>
                <a:latin typeface="Times New Roman" pitchFamily="18" charset="0"/>
              </a:rPr>
              <a:t>Цель – создать условия для</a:t>
            </a:r>
          </a:p>
          <a:p>
            <a:pPr>
              <a:buFont typeface="Wingdings" pitchFamily="2" charset="2"/>
              <a:buNone/>
            </a:pPr>
            <a:r>
              <a:rPr lang="ru-RU" altLang="ru-RU">
                <a:latin typeface="Times New Roman" pitchFamily="18" charset="0"/>
              </a:rPr>
              <a:t>предпринимательства,</a:t>
            </a:r>
            <a:r>
              <a:rPr lang="en-US" altLang="ru-RU">
                <a:latin typeface="Times New Roman" pitchFamily="18" charset="0"/>
              </a:rPr>
              <a:t> </a:t>
            </a:r>
            <a:r>
              <a:rPr lang="ru-RU" altLang="ru-RU">
                <a:latin typeface="Times New Roman" pitchFamily="18" charset="0"/>
              </a:rPr>
              <a:t>эффективной</a:t>
            </a:r>
            <a:endParaRPr lang="en-US" altLang="ru-RU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altLang="ru-RU">
                <a:latin typeface="Times New Roman" pitchFamily="18" charset="0"/>
              </a:rPr>
              <a:t>занятости и</a:t>
            </a:r>
            <a:r>
              <a:rPr lang="en-US" altLang="ru-RU">
                <a:latin typeface="Times New Roman" pitchFamily="18" charset="0"/>
              </a:rPr>
              <a:t> </a:t>
            </a:r>
            <a:r>
              <a:rPr lang="ru-RU" altLang="ru-RU">
                <a:latin typeface="Times New Roman" pitchFamily="18" charset="0"/>
              </a:rPr>
              <a:t>социального партнерства</a:t>
            </a:r>
          </a:p>
          <a:p>
            <a:pPr>
              <a:buFont typeface="Wingdings" pitchFamily="2" charset="2"/>
              <a:buNone/>
            </a:pPr>
            <a:endParaRPr lang="ru-RU" altLang="ru-RU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altLang="ru-RU">
                <a:latin typeface="Times New Roman" pitchFamily="18" charset="0"/>
              </a:rPr>
              <a:t>Субъекты – экономически активное </a:t>
            </a:r>
          </a:p>
          <a:p>
            <a:pPr>
              <a:buFont typeface="Wingdings" pitchFamily="2" charset="2"/>
              <a:buNone/>
            </a:pPr>
            <a:r>
              <a:rPr lang="ru-RU" altLang="ru-RU">
                <a:latin typeface="Times New Roman" pitchFamily="18" charset="0"/>
              </a:rPr>
              <a:t>население и предприятия</a:t>
            </a:r>
          </a:p>
          <a:p>
            <a:pPr>
              <a:buFont typeface="Wingdings" pitchFamily="2" charset="2"/>
              <a:buNone/>
            </a:pPr>
            <a:endParaRPr lang="ru-RU" altLang="ru-RU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391400" cy="1368425"/>
          </a:xfrm>
        </p:spPr>
        <p:txBody>
          <a:bodyPr/>
          <a:lstStyle/>
          <a:p>
            <a:r>
              <a:rPr lang="ru-RU" altLang="ru-RU" sz="5400">
                <a:latin typeface="Times New Roman" pitchFamily="18" charset="0"/>
              </a:rPr>
              <a:t>Развитие социальной инфраструктуры</a:t>
            </a:r>
            <a:r>
              <a:rPr lang="ru-RU" altLang="ru-RU" sz="4000"/>
              <a:t/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828800"/>
            <a:ext cx="7162800" cy="45307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en-US" altLang="ru-RU">
              <a:latin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altLang="ru-RU" sz="3400">
                <a:latin typeface="Times New Roman" pitchFamily="18" charset="0"/>
              </a:rPr>
              <a:t>Цель – развитие социального потенциала государства, рост благосостояния как фактор стабильности страны, развитие человеческого капитала</a:t>
            </a:r>
            <a:endParaRPr lang="en-US" altLang="ru-RU" sz="3400">
              <a:latin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endParaRPr lang="ru-RU" altLang="ru-RU" sz="3400">
              <a:latin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altLang="ru-RU" sz="3400">
                <a:latin typeface="Times New Roman" pitchFamily="18" charset="0"/>
              </a:rPr>
              <a:t>Субъекты – все члены общества</a:t>
            </a:r>
          </a:p>
          <a:p>
            <a:pPr>
              <a:buFont typeface="Wingdings" pitchFamily="2" charset="2"/>
              <a:buNone/>
            </a:pPr>
            <a:endParaRPr lang="ru-RU" altLang="ru-RU" sz="3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5400">
                <a:latin typeface="Times New Roman" pitchFamily="18" charset="0"/>
              </a:rPr>
              <a:t>Человеческий капитал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sz="3600">
                <a:latin typeface="Times New Roman" pitchFamily="18" charset="0"/>
              </a:rPr>
              <a:t>Знания и навыки, накопленные </a:t>
            </a:r>
            <a:endParaRPr lang="en-US" altLang="ru-RU" sz="360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altLang="ru-RU" sz="3600">
                <a:latin typeface="Times New Roman" pitchFamily="18" charset="0"/>
              </a:rPr>
              <a:t>человеком в результате обучения и </a:t>
            </a:r>
          </a:p>
          <a:p>
            <a:pPr>
              <a:buFont typeface="Wingdings" pitchFamily="2" charset="2"/>
              <a:buNone/>
            </a:pPr>
            <a:r>
              <a:rPr lang="ru-RU" altLang="ru-RU" sz="3600">
                <a:latin typeface="Times New Roman" pitchFamily="18" charset="0"/>
              </a:rPr>
              <a:t>предыдущей трудовой деятельности и</a:t>
            </a:r>
          </a:p>
          <a:p>
            <a:pPr>
              <a:buFont typeface="Wingdings" pitchFamily="2" charset="2"/>
              <a:buNone/>
            </a:pPr>
            <a:r>
              <a:rPr lang="ru-RU" altLang="ru-RU" sz="3600">
                <a:latin typeface="Times New Roman" pitchFamily="18" charset="0"/>
              </a:rPr>
              <a:t>влияющие на возможность его </a:t>
            </a:r>
          </a:p>
          <a:p>
            <a:pPr>
              <a:buFont typeface="Wingdings" pitchFamily="2" charset="2"/>
              <a:buNone/>
            </a:pPr>
            <a:r>
              <a:rPr lang="ru-RU" altLang="ru-RU" sz="3600">
                <a:latin typeface="Times New Roman" pitchFamily="18" charset="0"/>
              </a:rPr>
              <a:t>трудоустройства и уровень получаемых</a:t>
            </a:r>
          </a:p>
          <a:p>
            <a:pPr>
              <a:buFont typeface="Wingdings" pitchFamily="2" charset="2"/>
              <a:buNone/>
            </a:pPr>
            <a:r>
              <a:rPr lang="ru-RU" altLang="ru-RU" sz="3600">
                <a:latin typeface="Times New Roman" pitchFamily="18" charset="0"/>
              </a:rPr>
              <a:t>доходов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5400">
                <a:latin typeface="Times New Roman" pitchFamily="18" charset="0"/>
              </a:rPr>
              <a:t>Социальное обеспечение и социальная защита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>
                <a:latin typeface="Times New Roman" pitchFamily="18" charset="0"/>
              </a:rPr>
              <a:t>Цель</a:t>
            </a:r>
            <a:r>
              <a:rPr lang="en-US" altLang="ru-RU">
                <a:latin typeface="Times New Roman" pitchFamily="18" charset="0"/>
              </a:rPr>
              <a:t> – </a:t>
            </a:r>
            <a:r>
              <a:rPr lang="ru-RU" altLang="ru-RU">
                <a:latin typeface="Times New Roman" pitchFamily="18" charset="0"/>
              </a:rPr>
              <a:t>обеспечить блага и услуги на</a:t>
            </a:r>
            <a:endParaRPr lang="en-US" altLang="ru-RU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altLang="ru-RU">
                <a:latin typeface="Times New Roman" pitchFamily="18" charset="0"/>
              </a:rPr>
              <a:t>минимально</a:t>
            </a:r>
            <a:r>
              <a:rPr lang="en-US" altLang="ru-RU">
                <a:latin typeface="Times New Roman" pitchFamily="18" charset="0"/>
              </a:rPr>
              <a:t> </a:t>
            </a:r>
            <a:r>
              <a:rPr lang="ru-RU" altLang="ru-RU">
                <a:latin typeface="Times New Roman" pitchFamily="18" charset="0"/>
              </a:rPr>
              <a:t>достаточном уровне для</a:t>
            </a:r>
            <a:endParaRPr lang="en-US" altLang="ru-RU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altLang="ru-RU">
                <a:latin typeface="Times New Roman" pitchFamily="18" charset="0"/>
              </a:rPr>
              <a:t>выравнивания доходов и</a:t>
            </a:r>
            <a:r>
              <a:rPr lang="en-US" altLang="ru-RU">
                <a:latin typeface="Times New Roman" pitchFamily="18" charset="0"/>
              </a:rPr>
              <a:t> </a:t>
            </a:r>
            <a:r>
              <a:rPr lang="ru-RU" altLang="ru-RU">
                <a:latin typeface="Times New Roman" pitchFamily="18" charset="0"/>
              </a:rPr>
              <a:t>поддержания</a:t>
            </a:r>
            <a:endParaRPr lang="en-US" altLang="ru-RU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altLang="ru-RU">
                <a:latin typeface="Times New Roman" pitchFamily="18" charset="0"/>
              </a:rPr>
              <a:t>социального статуса</a:t>
            </a:r>
            <a:endParaRPr lang="en-US" altLang="ru-RU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ru-RU" altLang="ru-RU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altLang="ru-RU">
                <a:latin typeface="Times New Roman" pitchFamily="18" charset="0"/>
              </a:rPr>
              <a:t>Субъект – нетрудоспособные, </a:t>
            </a:r>
            <a:endParaRPr lang="en-US" altLang="ru-RU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altLang="ru-RU">
                <a:latin typeface="Times New Roman" pitchFamily="18" charset="0"/>
              </a:rPr>
              <a:t>малообеспеченные, безработные граждане</a:t>
            </a:r>
          </a:p>
          <a:p>
            <a:pPr>
              <a:buFont typeface="Wingdings" pitchFamily="2" charset="2"/>
              <a:buNone/>
            </a:pPr>
            <a:endParaRPr lang="ru-RU" altLang="ru-RU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77200" cy="1520825"/>
          </a:xfrm>
        </p:spPr>
        <p:txBody>
          <a:bodyPr/>
          <a:lstStyle/>
          <a:p>
            <a:r>
              <a:rPr lang="ru-RU" altLang="ru-RU" sz="5400">
                <a:latin typeface="Times New Roman" pitchFamily="18" charset="0"/>
              </a:rPr>
              <a:t/>
            </a:r>
            <a:br>
              <a:rPr lang="ru-RU" altLang="ru-RU" sz="5400">
                <a:latin typeface="Times New Roman" pitchFamily="18" charset="0"/>
              </a:rPr>
            </a:br>
            <a:r>
              <a:rPr lang="ru-RU" altLang="ru-RU" sz="5400">
                <a:latin typeface="Times New Roman" pitchFamily="18" charset="0"/>
              </a:rPr>
              <a:t/>
            </a:r>
            <a:br>
              <a:rPr lang="ru-RU" altLang="ru-RU" sz="5400">
                <a:latin typeface="Times New Roman" pitchFamily="18" charset="0"/>
              </a:rPr>
            </a:br>
            <a:r>
              <a:rPr lang="ru-RU" altLang="ru-RU" sz="5400">
                <a:latin typeface="Times New Roman" pitchFamily="18" charset="0"/>
              </a:rPr>
              <a:t>Элементы социального обеспечения</a:t>
            </a:r>
            <a:br>
              <a:rPr lang="ru-RU" altLang="ru-RU" sz="5400">
                <a:latin typeface="Times New Roman" pitchFamily="18" charset="0"/>
              </a:rPr>
            </a:br>
            <a:r>
              <a:rPr lang="ru-RU" altLang="ru-RU" sz="5400">
                <a:latin typeface="Times New Roman" pitchFamily="18" charset="0"/>
              </a:rPr>
              <a:t/>
            </a:r>
            <a:br>
              <a:rPr lang="ru-RU" altLang="ru-RU" sz="5400">
                <a:latin typeface="Times New Roman" pitchFamily="18" charset="0"/>
              </a:rPr>
            </a:br>
            <a:r>
              <a:rPr lang="ru-RU" altLang="ru-RU" sz="5400">
                <a:latin typeface="Times New Roman" pitchFamily="18" charset="0"/>
              </a:rPr>
              <a:t> 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229600" cy="4530725"/>
          </a:xfrm>
        </p:spPr>
        <p:txBody>
          <a:bodyPr/>
          <a:lstStyle/>
          <a:p>
            <a:pPr marL="609600" indent="-609600"/>
            <a:r>
              <a:rPr lang="ru-RU" altLang="ru-RU">
                <a:latin typeface="Times New Roman" pitchFamily="18" charset="0"/>
              </a:rPr>
              <a:t>Пенсионной системы</a:t>
            </a:r>
          </a:p>
          <a:p>
            <a:pPr marL="609600" indent="-609600"/>
            <a:r>
              <a:rPr lang="ru-RU" altLang="ru-RU">
                <a:latin typeface="Times New Roman" pitchFamily="18" charset="0"/>
              </a:rPr>
              <a:t>Система пособий и компенсаций в замен утраченного заработка</a:t>
            </a:r>
          </a:p>
          <a:p>
            <a:pPr marL="609600" indent="-609600"/>
            <a:r>
              <a:rPr lang="ru-RU" altLang="ru-RU">
                <a:latin typeface="Times New Roman" pitchFamily="18" charset="0"/>
              </a:rPr>
              <a:t>Система социального обслуживания</a:t>
            </a:r>
          </a:p>
          <a:p>
            <a:pPr marL="609600" indent="-609600"/>
            <a:r>
              <a:rPr lang="ru-RU" altLang="ru-RU">
                <a:latin typeface="Times New Roman" pitchFamily="18" charset="0"/>
              </a:rPr>
              <a:t>Бюджетные трансферты</a:t>
            </a:r>
          </a:p>
          <a:p>
            <a:pPr marL="609600" indent="-609600"/>
            <a:r>
              <a:rPr lang="ru-RU" altLang="ru-RU">
                <a:latin typeface="Times New Roman" pitchFamily="18" charset="0"/>
              </a:rPr>
              <a:t>Страхование всех видов</a:t>
            </a:r>
          </a:p>
          <a:p>
            <a:pPr marL="609600" indent="-609600"/>
            <a:r>
              <a:rPr lang="ru-RU" altLang="ru-RU">
                <a:latin typeface="Times New Roman" pitchFamily="18" charset="0"/>
              </a:rPr>
              <a:t>Попечительство частных лиц и фирм</a:t>
            </a:r>
          </a:p>
          <a:p>
            <a:pPr marL="609600" indent="-609600">
              <a:buFont typeface="Wingdings" pitchFamily="2" charset="2"/>
              <a:buNone/>
            </a:pPr>
            <a:endParaRPr lang="ru-RU" altLang="ru-RU">
              <a:latin typeface="Times New Roman" pitchFamily="18" charset="0"/>
            </a:endParaRPr>
          </a:p>
          <a:p>
            <a:pPr marL="609600" indent="-609600"/>
            <a:endParaRPr lang="en-US" altLang="ru-RU">
              <a:latin typeface="Times New Roman" pitchFamily="18" charset="0"/>
            </a:endParaRPr>
          </a:p>
          <a:p>
            <a:pPr marL="609600" indent="-609600"/>
            <a:endParaRPr lang="ru-RU" altLang="ru-RU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5400">
                <a:latin typeface="Times New Roman" pitchFamily="18" charset="0"/>
              </a:rPr>
              <a:t>Модель оценки дифференциации доходов</a:t>
            </a:r>
          </a:p>
        </p:txBody>
      </p:sp>
      <p:grpSp>
        <p:nvGrpSpPr>
          <p:cNvPr id="12334" name="Group 46"/>
          <p:cNvGrpSpPr>
            <a:grpSpLocks/>
          </p:cNvGrpSpPr>
          <p:nvPr/>
        </p:nvGrpSpPr>
        <p:grpSpPr bwMode="auto">
          <a:xfrm>
            <a:off x="533400" y="1993900"/>
            <a:ext cx="7540625" cy="4864100"/>
            <a:chOff x="0" y="720"/>
            <a:chExt cx="4750" cy="2959"/>
          </a:xfrm>
        </p:grpSpPr>
        <p:sp>
          <p:nvSpPr>
            <p:cNvPr id="12310" name="Text Box 22"/>
            <p:cNvSpPr txBox="1">
              <a:spLocks noChangeArrowheads="1"/>
            </p:cNvSpPr>
            <p:nvPr/>
          </p:nvSpPr>
          <p:spPr bwMode="auto">
            <a:xfrm>
              <a:off x="2352" y="3456"/>
              <a:ext cx="356" cy="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altLang="ru-RU">
                  <a:latin typeface="Arial" charset="0"/>
                </a:rPr>
                <a:t>100</a:t>
              </a:r>
            </a:p>
          </p:txBody>
        </p:sp>
        <p:grpSp>
          <p:nvGrpSpPr>
            <p:cNvPr id="12333" name="Group 45"/>
            <p:cNvGrpSpPr>
              <a:grpSpLocks/>
            </p:cNvGrpSpPr>
            <p:nvPr/>
          </p:nvGrpSpPr>
          <p:grpSpPr bwMode="auto">
            <a:xfrm>
              <a:off x="0" y="720"/>
              <a:ext cx="4750" cy="2955"/>
              <a:chOff x="0" y="720"/>
              <a:chExt cx="4750" cy="2955"/>
            </a:xfrm>
          </p:grpSpPr>
          <p:sp>
            <p:nvSpPr>
              <p:cNvPr id="12298" name="Line 10"/>
              <p:cNvSpPr>
                <a:spLocks noChangeShapeType="1"/>
              </p:cNvSpPr>
              <p:nvPr/>
            </p:nvSpPr>
            <p:spPr bwMode="auto">
              <a:xfrm>
                <a:off x="2544" y="3360"/>
                <a:ext cx="0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2332" name="Group 44"/>
              <p:cNvGrpSpPr>
                <a:grpSpLocks/>
              </p:cNvGrpSpPr>
              <p:nvPr/>
            </p:nvGrpSpPr>
            <p:grpSpPr bwMode="auto">
              <a:xfrm>
                <a:off x="0" y="720"/>
                <a:ext cx="4750" cy="2955"/>
                <a:chOff x="144" y="1056"/>
                <a:chExt cx="4750" cy="2955"/>
              </a:xfrm>
            </p:grpSpPr>
            <p:sp>
              <p:nvSpPr>
                <p:cNvPr id="12320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968" y="3024"/>
                  <a:ext cx="0" cy="6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2331" name="Group 43"/>
                <p:cNvGrpSpPr>
                  <a:grpSpLocks/>
                </p:cNvGrpSpPr>
                <p:nvPr/>
              </p:nvGrpSpPr>
              <p:grpSpPr bwMode="auto">
                <a:xfrm>
                  <a:off x="144" y="1056"/>
                  <a:ext cx="4750" cy="2955"/>
                  <a:chOff x="144" y="816"/>
                  <a:chExt cx="4279" cy="2907"/>
                </a:xfrm>
              </p:grpSpPr>
              <p:sp>
                <p:nvSpPr>
                  <p:cNvPr id="12294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3408"/>
                    <a:ext cx="0" cy="4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295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3408"/>
                    <a:ext cx="0" cy="4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296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3408"/>
                    <a:ext cx="0" cy="4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297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3408"/>
                    <a:ext cx="0" cy="4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00" name="Line 1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2" y="3168"/>
                    <a:ext cx="9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01" name="Line 1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2" y="2928"/>
                    <a:ext cx="9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02" name="Line 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2" y="2688"/>
                    <a:ext cx="9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03" name="Line 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2" y="2448"/>
                    <a:ext cx="9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04" name="Line 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2" y="2208"/>
                    <a:ext cx="9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12330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144" y="816"/>
                    <a:ext cx="4279" cy="2907"/>
                    <a:chOff x="144" y="816"/>
                    <a:chExt cx="4279" cy="2907"/>
                  </a:xfrm>
                </p:grpSpPr>
                <p:sp>
                  <p:nvSpPr>
                    <p:cNvPr id="12292" name="Line 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008" y="1104"/>
                      <a:ext cx="0" cy="230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293" name="Line 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08" y="3408"/>
                      <a:ext cx="24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305" name="Text Box 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16" y="3360"/>
                      <a:ext cx="177" cy="22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ru-RU" altLang="ru-RU">
                          <a:latin typeface="Arial" charset="0"/>
                        </a:rPr>
                        <a:t>0</a:t>
                      </a:r>
                    </a:p>
                  </p:txBody>
                </p:sp>
                <p:sp>
                  <p:nvSpPr>
                    <p:cNvPr id="12306" name="Text Box 1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52" y="3504"/>
                      <a:ext cx="249" cy="21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ru-RU" altLang="ru-RU">
                          <a:latin typeface="Arial" charset="0"/>
                        </a:rPr>
                        <a:t>20</a:t>
                      </a:r>
                    </a:p>
                  </p:txBody>
                </p:sp>
                <p:sp>
                  <p:nvSpPr>
                    <p:cNvPr id="12307" name="Text Box 1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440" y="3504"/>
                      <a:ext cx="248" cy="21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ru-RU" altLang="ru-RU">
                          <a:latin typeface="Arial" charset="0"/>
                        </a:rPr>
                        <a:t>40</a:t>
                      </a:r>
                    </a:p>
                  </p:txBody>
                </p:sp>
                <p:sp>
                  <p:nvSpPr>
                    <p:cNvPr id="12308" name="Text Box 2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28" y="3504"/>
                      <a:ext cx="249" cy="21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ru-RU" altLang="ru-RU">
                          <a:latin typeface="Arial" charset="0"/>
                        </a:rPr>
                        <a:t>60</a:t>
                      </a:r>
                    </a:p>
                  </p:txBody>
                </p:sp>
                <p:sp>
                  <p:nvSpPr>
                    <p:cNvPr id="12309" name="Text Box 2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16" y="3504"/>
                      <a:ext cx="248" cy="21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ru-RU" altLang="ru-RU">
                          <a:latin typeface="Arial" charset="0"/>
                        </a:rPr>
                        <a:t>80</a:t>
                      </a:r>
                    </a:p>
                  </p:txBody>
                </p:sp>
                <p:sp>
                  <p:nvSpPr>
                    <p:cNvPr id="12311" name="Text Box 2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76" y="3072"/>
                      <a:ext cx="248" cy="21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ru-RU" altLang="ru-RU">
                          <a:latin typeface="Arial" charset="0"/>
                        </a:rPr>
                        <a:t>20</a:t>
                      </a:r>
                    </a:p>
                  </p:txBody>
                </p:sp>
                <p:sp>
                  <p:nvSpPr>
                    <p:cNvPr id="12312" name="Text Box 2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76" y="2832"/>
                      <a:ext cx="248" cy="22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ru-RU" altLang="ru-RU">
                          <a:latin typeface="Arial" charset="0"/>
                        </a:rPr>
                        <a:t>40</a:t>
                      </a:r>
                    </a:p>
                  </p:txBody>
                </p:sp>
                <p:sp>
                  <p:nvSpPr>
                    <p:cNvPr id="12313" name="Text Box 2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76" y="2592"/>
                      <a:ext cx="248" cy="21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ru-RU" altLang="ru-RU">
                          <a:latin typeface="Arial" charset="0"/>
                        </a:rPr>
                        <a:t>60</a:t>
                      </a:r>
                    </a:p>
                  </p:txBody>
                </p:sp>
                <p:sp>
                  <p:nvSpPr>
                    <p:cNvPr id="12314" name="Text Box 2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76" y="2352"/>
                      <a:ext cx="248" cy="22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ru-RU" altLang="ru-RU">
                          <a:latin typeface="Arial" charset="0"/>
                        </a:rPr>
                        <a:t>80</a:t>
                      </a:r>
                    </a:p>
                  </p:txBody>
                </p:sp>
                <p:sp>
                  <p:nvSpPr>
                    <p:cNvPr id="12315" name="Text Box 2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28" y="2112"/>
                      <a:ext cx="321" cy="21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ru-RU" altLang="ru-RU">
                          <a:latin typeface="Arial" charset="0"/>
                        </a:rPr>
                        <a:t>100</a:t>
                      </a:r>
                    </a:p>
                  </p:txBody>
                </p:sp>
                <p:sp>
                  <p:nvSpPr>
                    <p:cNvPr id="12316" name="Text Box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20" y="3121"/>
                      <a:ext cx="1303" cy="21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ru-RU" altLang="ru-RU">
                          <a:latin typeface="Times New Roman" pitchFamily="18" charset="0"/>
                        </a:rPr>
                        <a:t>Группы населения, %</a:t>
                      </a:r>
                    </a:p>
                  </p:txBody>
                </p:sp>
                <p:sp>
                  <p:nvSpPr>
                    <p:cNvPr id="12317" name="Text Box 2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44" y="1249"/>
                      <a:ext cx="714" cy="22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ru-RU" altLang="ru-RU">
                          <a:latin typeface="Times New Roman" pitchFamily="18" charset="0"/>
                        </a:rPr>
                        <a:t>Доходы, %</a:t>
                      </a:r>
                    </a:p>
                  </p:txBody>
                </p:sp>
                <p:sp>
                  <p:nvSpPr>
                    <p:cNvPr id="12318" name="Line 30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008" y="816"/>
                      <a:ext cx="3072" cy="25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dash"/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319" name="Line 3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008" y="2736"/>
                      <a:ext cx="81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dash"/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321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08" y="2208"/>
                      <a:ext cx="144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dash"/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322" name="Line 3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448" y="2208"/>
                      <a:ext cx="0" cy="120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dash"/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325" name="Freeform 37"/>
                    <p:cNvSpPr>
                      <a:spLocks/>
                    </p:cNvSpPr>
                    <p:nvPr/>
                  </p:nvSpPr>
                  <p:spPr bwMode="auto">
                    <a:xfrm rot="-6307377">
                      <a:off x="1260" y="2052"/>
                      <a:ext cx="936" cy="1632"/>
                    </a:xfrm>
                    <a:custGeom>
                      <a:avLst/>
                      <a:gdLst>
                        <a:gd name="T0" fmla="*/ 168 w 1176"/>
                        <a:gd name="T1" fmla="*/ 0 h 2544"/>
                        <a:gd name="T2" fmla="*/ 168 w 1176"/>
                        <a:gd name="T3" fmla="*/ 1536 h 2544"/>
                        <a:gd name="T4" fmla="*/ 1176 w 1176"/>
                        <a:gd name="T5" fmla="*/ 2544 h 254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176" h="2544">
                          <a:moveTo>
                            <a:pt x="168" y="0"/>
                          </a:moveTo>
                          <a:cubicBezTo>
                            <a:pt x="84" y="556"/>
                            <a:pt x="0" y="1112"/>
                            <a:pt x="168" y="1536"/>
                          </a:cubicBezTo>
                          <a:cubicBezTo>
                            <a:pt x="336" y="1960"/>
                            <a:pt x="1000" y="2376"/>
                            <a:pt x="1176" y="2544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326" name="Line 3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344" y="3072"/>
                      <a:ext cx="48" cy="28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327" name="Line 39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584" y="2880"/>
                      <a:ext cx="48" cy="432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328" name="Line 4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824" y="2688"/>
                      <a:ext cx="48" cy="52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329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64" y="2496"/>
                      <a:ext cx="0" cy="52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sp>
        <p:nvSpPr>
          <p:cNvPr id="12335" name="Line 47"/>
          <p:cNvSpPr>
            <a:spLocks noChangeShapeType="1"/>
          </p:cNvSpPr>
          <p:nvPr/>
        </p:nvSpPr>
        <p:spPr bwMode="auto">
          <a:xfrm flipH="1">
            <a:off x="3733800" y="47244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36" name="Text Box 48"/>
          <p:cNvSpPr txBox="1">
            <a:spLocks noChangeArrowheads="1"/>
          </p:cNvSpPr>
          <p:nvPr/>
        </p:nvSpPr>
        <p:spPr bwMode="auto">
          <a:xfrm>
            <a:off x="5562600" y="4398963"/>
            <a:ext cx="248126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altLang="ru-RU" sz="2600">
                <a:latin typeface="Times New Roman" pitchFamily="18" charset="0"/>
              </a:rPr>
              <a:t>Кривая Лоренца</a:t>
            </a:r>
          </a:p>
        </p:txBody>
      </p:sp>
      <p:sp>
        <p:nvSpPr>
          <p:cNvPr id="12337" name="Line 49"/>
          <p:cNvSpPr>
            <a:spLocks noChangeShapeType="1"/>
          </p:cNvSpPr>
          <p:nvPr/>
        </p:nvSpPr>
        <p:spPr bwMode="auto">
          <a:xfrm flipH="1" flipV="1">
            <a:off x="6400800" y="2971800"/>
            <a:ext cx="990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38" name="Text Box 50"/>
          <p:cNvSpPr txBox="1">
            <a:spLocks noChangeArrowheads="1"/>
          </p:cNvSpPr>
          <p:nvPr/>
        </p:nvSpPr>
        <p:spPr bwMode="auto">
          <a:xfrm>
            <a:off x="7162800" y="3430588"/>
            <a:ext cx="14620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altLang="ru-RU">
                <a:latin typeface="Times New Roman" pitchFamily="18" charset="0"/>
              </a:rPr>
              <a:t>Абсолютное </a:t>
            </a:r>
          </a:p>
          <a:p>
            <a:pPr algn="l"/>
            <a:r>
              <a:rPr lang="ru-RU" altLang="ru-RU">
                <a:latin typeface="Times New Roman" pitchFamily="18" charset="0"/>
              </a:rPr>
              <a:t>равенство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5400">
                <a:latin typeface="Times New Roman" pitchFamily="18" charset="0"/>
              </a:rPr>
              <a:t>Экономический смысл модели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530725"/>
          </a:xfrm>
        </p:spPr>
        <p:txBody>
          <a:bodyPr/>
          <a:lstStyle/>
          <a:p>
            <a:r>
              <a:rPr lang="ru-RU" altLang="ru-RU" sz="2800">
                <a:latin typeface="Times New Roman" pitchFamily="18" charset="0"/>
              </a:rPr>
              <a:t>Характеризует степень неравенства между 20% группами населения</a:t>
            </a:r>
            <a:endParaRPr lang="en-US" altLang="ru-RU" sz="280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ru-RU" altLang="ru-RU" sz="2800">
              <a:latin typeface="Times New Roman" pitchFamily="18" charset="0"/>
            </a:endParaRPr>
          </a:p>
          <a:p>
            <a:r>
              <a:rPr lang="ru-RU" altLang="ru-RU" sz="2800">
                <a:latin typeface="Times New Roman" pitchFamily="18" charset="0"/>
              </a:rPr>
              <a:t>Показывает сколько процентов от общих доходов фактически приходится на каждую группу</a:t>
            </a:r>
            <a:endParaRPr lang="en-US" altLang="ru-RU" sz="280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ru-RU" altLang="ru-RU" sz="2800">
              <a:latin typeface="Times New Roman" pitchFamily="18" charset="0"/>
            </a:endParaRPr>
          </a:p>
          <a:p>
            <a:r>
              <a:rPr lang="ru-RU" altLang="ru-RU" sz="2800">
                <a:latin typeface="Times New Roman" pitchFamily="18" charset="0"/>
              </a:rPr>
              <a:t>Чем больше разрыв с линией абсолютного равенства – тем больше степень неравенства</a:t>
            </a:r>
          </a:p>
          <a:p>
            <a:pPr>
              <a:buFont typeface="Wingdings" pitchFamily="2" charset="2"/>
              <a:buNone/>
            </a:pPr>
            <a:endParaRPr lang="ru-RU" altLang="ru-RU" sz="2800">
              <a:latin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352800" y="2514600"/>
            <a:ext cx="2373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altLang="ru-RU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Противоречие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04800" y="3810000"/>
            <a:ext cx="2514600" cy="228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ru-RU" altLang="ru-RU" sz="2800" b="1">
                <a:latin typeface="Times New Roman" pitchFamily="18" charset="0"/>
              </a:rPr>
              <a:t>Равенство </a:t>
            </a:r>
          </a:p>
          <a:p>
            <a:pPr algn="l"/>
            <a:r>
              <a:rPr lang="ru-RU" altLang="ru-RU" sz="2800" b="1">
                <a:latin typeface="Times New Roman" pitchFamily="18" charset="0"/>
              </a:rPr>
              <a:t>доходов</a:t>
            </a:r>
          </a:p>
          <a:p>
            <a:pPr algn="l"/>
            <a:endParaRPr lang="ru-RU" altLang="ru-RU" sz="2800" b="1">
              <a:latin typeface="Times New Roman" pitchFamily="18" charset="0"/>
            </a:endParaRPr>
          </a:p>
          <a:p>
            <a:pPr algn="l"/>
            <a:r>
              <a:rPr lang="ru-RU" altLang="ru-RU" sz="2800" b="1">
                <a:latin typeface="Times New Roman" pitchFamily="18" charset="0"/>
              </a:rPr>
              <a:t>Пассивность </a:t>
            </a:r>
          </a:p>
          <a:p>
            <a:pPr algn="l"/>
            <a:r>
              <a:rPr lang="ru-RU" altLang="ru-RU" sz="2800" b="1">
                <a:latin typeface="Times New Roman" pitchFamily="18" charset="0"/>
              </a:rPr>
              <a:t>граждан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6019800" y="3810000"/>
            <a:ext cx="2743200" cy="2209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endParaRPr lang="en-US" altLang="ru-RU" sz="2800" b="1">
              <a:latin typeface="Times New Roman" pitchFamily="18" charset="0"/>
            </a:endParaRPr>
          </a:p>
          <a:p>
            <a:pPr algn="l"/>
            <a:endParaRPr lang="en-US" altLang="ru-RU" sz="2800" b="1">
              <a:latin typeface="Times New Roman" pitchFamily="18" charset="0"/>
            </a:endParaRPr>
          </a:p>
          <a:p>
            <a:pPr algn="l"/>
            <a:r>
              <a:rPr lang="ru-RU" altLang="ru-RU" sz="2800" b="1">
                <a:latin typeface="Times New Roman" pitchFamily="18" charset="0"/>
              </a:rPr>
              <a:t>Эффективность</a:t>
            </a:r>
          </a:p>
          <a:p>
            <a:pPr algn="l"/>
            <a:r>
              <a:rPr lang="ru-RU" altLang="ru-RU" sz="2800" b="1">
                <a:latin typeface="Times New Roman" pitchFamily="18" charset="0"/>
              </a:rPr>
              <a:t>экономики</a:t>
            </a:r>
          </a:p>
          <a:p>
            <a:pPr algn="l"/>
            <a:endParaRPr lang="ru-RU" altLang="ru-RU" sz="2800" b="1">
              <a:latin typeface="Times New Roman" pitchFamily="18" charset="0"/>
            </a:endParaRPr>
          </a:p>
          <a:p>
            <a:pPr algn="l"/>
            <a:r>
              <a:rPr lang="ru-RU" altLang="ru-RU" sz="2800" b="1">
                <a:latin typeface="Times New Roman" pitchFamily="18" charset="0"/>
              </a:rPr>
              <a:t>Активность</a:t>
            </a:r>
          </a:p>
          <a:p>
            <a:pPr algn="l"/>
            <a:r>
              <a:rPr lang="ru-RU" altLang="ru-RU" sz="2800" b="1">
                <a:latin typeface="Times New Roman" pitchFamily="18" charset="0"/>
              </a:rPr>
              <a:t>граждан</a:t>
            </a:r>
          </a:p>
          <a:p>
            <a:pPr algn="l"/>
            <a:endParaRPr lang="ru-RU" altLang="ru-RU" sz="2800" b="1">
              <a:latin typeface="Times New Roman" pitchFamily="18" charset="0"/>
            </a:endParaRPr>
          </a:p>
          <a:p>
            <a:pPr algn="l"/>
            <a:endParaRPr lang="ru-RU" altLang="ru-RU" sz="2800" b="1">
              <a:latin typeface="Arial" charset="0"/>
            </a:endParaRPr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H="1">
            <a:off x="1295400" y="2590800"/>
            <a:ext cx="1524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6019800" y="2590800"/>
            <a:ext cx="1828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3276600" y="3810000"/>
            <a:ext cx="2257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altLang="ru-RU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Несовместимы</a:t>
            </a:r>
          </a:p>
        </p:txBody>
      </p:sp>
      <p:grpSp>
        <p:nvGrpSpPr>
          <p:cNvPr id="22542" name="Group 14"/>
          <p:cNvGrpSpPr>
            <a:grpSpLocks/>
          </p:cNvGrpSpPr>
          <p:nvPr/>
        </p:nvGrpSpPr>
        <p:grpSpPr bwMode="auto">
          <a:xfrm>
            <a:off x="2895600" y="4038600"/>
            <a:ext cx="2895600" cy="609600"/>
            <a:chOff x="2208" y="1680"/>
            <a:chExt cx="1440" cy="0"/>
          </a:xfrm>
        </p:grpSpPr>
        <p:sp>
          <p:nvSpPr>
            <p:cNvPr id="22540" name="Line 12"/>
            <p:cNvSpPr>
              <a:spLocks noChangeShapeType="1"/>
            </p:cNvSpPr>
            <p:nvPr/>
          </p:nvSpPr>
          <p:spPr bwMode="auto">
            <a:xfrm flipH="1">
              <a:off x="2208" y="168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41" name="Line 13"/>
            <p:cNvSpPr>
              <a:spLocks noChangeShapeType="1"/>
            </p:cNvSpPr>
            <p:nvPr/>
          </p:nvSpPr>
          <p:spPr bwMode="auto">
            <a:xfrm>
              <a:off x="3552" y="168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990600" y="762000"/>
            <a:ext cx="701040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5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Выбор общества</a:t>
            </a:r>
          </a:p>
          <a:p>
            <a:pPr algn="l"/>
            <a:endParaRPr lang="ru-RU" altLang="ru-RU" sz="54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5400">
                <a:latin typeface="Times New Roman" pitchFamily="18" charset="0"/>
              </a:rPr>
              <a:t/>
            </a:r>
            <a:br>
              <a:rPr lang="ru-RU" altLang="ru-RU" sz="5400">
                <a:latin typeface="Times New Roman" pitchFamily="18" charset="0"/>
              </a:rPr>
            </a:br>
            <a:r>
              <a:rPr lang="ru-RU" altLang="ru-RU" sz="5400">
                <a:latin typeface="Times New Roman" pitchFamily="18" charset="0"/>
              </a:rPr>
              <a:t/>
            </a:r>
            <a:br>
              <a:rPr lang="ru-RU" altLang="ru-RU" sz="5400">
                <a:latin typeface="Times New Roman" pitchFamily="18" charset="0"/>
              </a:rPr>
            </a:br>
            <a:r>
              <a:rPr lang="ru-RU" altLang="ru-RU" sz="5400">
                <a:latin typeface="Times New Roman" pitchFamily="18" charset="0"/>
              </a:rPr>
              <a:t>Выбираем </a:t>
            </a:r>
            <a:r>
              <a:rPr lang="en-US" altLang="ru-RU" sz="5400">
                <a:latin typeface="Times New Roman" pitchFamily="18" charset="0"/>
              </a:rPr>
              <a:t/>
            </a:r>
            <a:br>
              <a:rPr lang="en-US" altLang="ru-RU" sz="5400">
                <a:latin typeface="Times New Roman" pitchFamily="18" charset="0"/>
              </a:rPr>
            </a:br>
            <a:r>
              <a:rPr lang="ru-RU" altLang="ru-RU" sz="4800">
                <a:latin typeface="Times New Roman" pitchFamily="18" charset="0"/>
              </a:rPr>
              <a:t>равенство экономических</a:t>
            </a:r>
            <a:r>
              <a:rPr lang="en-US" altLang="ru-RU" sz="4800">
                <a:latin typeface="Times New Roman" pitchFamily="18" charset="0"/>
              </a:rPr>
              <a:t/>
            </a:r>
            <a:br>
              <a:rPr lang="en-US" altLang="ru-RU" sz="4800">
                <a:latin typeface="Times New Roman" pitchFamily="18" charset="0"/>
              </a:rPr>
            </a:br>
            <a:r>
              <a:rPr lang="ru-RU" altLang="ru-RU" sz="4800">
                <a:latin typeface="Times New Roman" pitchFamily="18" charset="0"/>
              </a:rPr>
              <a:t>возможностей</a:t>
            </a:r>
            <a:br>
              <a:rPr lang="ru-RU" altLang="ru-RU" sz="4800">
                <a:latin typeface="Times New Roman" pitchFamily="18" charset="0"/>
              </a:rPr>
            </a:br>
            <a:endParaRPr lang="ru-RU" altLang="ru-RU" sz="4800">
              <a:latin typeface="Times New Roman" pitchFamily="18" charset="0"/>
            </a:endParaRP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667000"/>
            <a:ext cx="3962400" cy="4038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800">
                <a:latin typeface="Times New Roman" pitchFamily="18" charset="0"/>
              </a:rPr>
              <a:t>  «Социальный лифт» - способы, позволяющие человеку подниматься по социальной лестнице, чтобы достичь благосостояния и высокого положения в обществе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altLang="ru-RU" sz="2400">
              <a:latin typeface="Times New Roman" pitchFamily="18" charset="0"/>
            </a:endParaRPr>
          </a:p>
        </p:txBody>
      </p:sp>
      <p:pic>
        <p:nvPicPr>
          <p:cNvPr id="206852" name="Picture 4" descr="702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971800"/>
            <a:ext cx="4648200" cy="340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1139825"/>
          </a:xfrm>
        </p:spPr>
        <p:txBody>
          <a:bodyPr/>
          <a:lstStyle/>
          <a:p>
            <a:r>
              <a:rPr lang="ru-RU" altLang="ru-RU" sz="4600">
                <a:latin typeface="Times New Roman" pitchFamily="18" charset="0"/>
              </a:rPr>
              <a:t>Эффективная социальная политика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30725"/>
          </a:xfrm>
        </p:spPr>
        <p:txBody>
          <a:bodyPr/>
          <a:lstStyle/>
          <a:p>
            <a:r>
              <a:rPr lang="ru-RU" altLang="ru-RU">
                <a:latin typeface="Times New Roman" pitchFamily="18" charset="0"/>
              </a:rPr>
              <a:t>Гарантирует определенный стандарт благосостояния </a:t>
            </a:r>
          </a:p>
          <a:p>
            <a:r>
              <a:rPr lang="ru-RU" altLang="ru-RU">
                <a:latin typeface="Times New Roman" pitchFamily="18" charset="0"/>
              </a:rPr>
              <a:t>Исходит из принципа: «Все не могут быть богатыми, но никто не должен быть бедным» </a:t>
            </a:r>
          </a:p>
          <a:p>
            <a:r>
              <a:rPr lang="ru-RU" altLang="ru-RU">
                <a:latin typeface="Times New Roman" pitchFamily="18" charset="0"/>
              </a:rPr>
              <a:t>Сочетает бюджетные трансферты и возможности частно-государственного партнерства</a:t>
            </a:r>
          </a:p>
          <a:p>
            <a:endParaRPr lang="ru-RU" altLang="ru-RU">
              <a:latin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81000"/>
            <a:ext cx="5715000" cy="1066800"/>
          </a:xfrm>
        </p:spPr>
        <p:txBody>
          <a:bodyPr/>
          <a:lstStyle/>
          <a:p>
            <a:r>
              <a:rPr lang="ru-RU" altLang="ru-RU" sz="4600"/>
              <a:t>    </a:t>
            </a:r>
            <a:r>
              <a:rPr lang="ru-RU" altLang="ru-RU" sz="5200">
                <a:latin typeface="Times New Roman" pitchFamily="18" charset="0"/>
              </a:rPr>
              <a:t>Цели лекции</a:t>
            </a:r>
            <a:br>
              <a:rPr lang="ru-RU" altLang="ru-RU" sz="5200">
                <a:latin typeface="Times New Roman" pitchFamily="18" charset="0"/>
              </a:rPr>
            </a:br>
            <a:endParaRPr lang="ru-RU" altLang="ru-RU" sz="5200"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>
                <a:latin typeface="Times New Roman" pitchFamily="18" charset="0"/>
              </a:rPr>
              <a:t>Рассмотреть понятие «социальная политика» как элемент механизма государственного регулирования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altLang="ru-RU" sz="280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RU" sz="2800">
                <a:latin typeface="Times New Roman" pitchFamily="18" charset="0"/>
              </a:rPr>
              <a:t>Проанализировать основные виды и направления реализации социальной политики</a:t>
            </a:r>
          </a:p>
          <a:p>
            <a:pPr>
              <a:lnSpc>
                <a:spcPct val="90000"/>
              </a:lnSpc>
            </a:pPr>
            <a:endParaRPr lang="ru-RU" altLang="ru-RU" sz="280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RU" sz="2800">
                <a:latin typeface="Times New Roman" pitchFamily="18" charset="0"/>
              </a:rPr>
              <a:t>Определить соотношение эффективности и справедливости при реализации социальной политики в условиях смешанной экономики</a:t>
            </a:r>
          </a:p>
          <a:p>
            <a:pPr>
              <a:lnSpc>
                <a:spcPct val="90000"/>
              </a:lnSpc>
            </a:pPr>
            <a:endParaRPr lang="ru-RU" altLang="ru-RU" sz="280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ru-RU" altLang="ru-RU" sz="280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600">
                <a:latin typeface="Times New Roman" pitchFamily="18" charset="0"/>
              </a:rPr>
              <a:t>20 февраля – Всемирный день социальной справедливости</a:t>
            </a:r>
          </a:p>
        </p:txBody>
      </p:sp>
      <p:pic>
        <p:nvPicPr>
          <p:cNvPr id="208901" name="Picture 5" descr="4f8c3ff5c0e8cf2ab3e89f793897ef3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0"/>
            <a:ext cx="84582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7772400" cy="1736725"/>
          </a:xfrm>
        </p:spPr>
        <p:txBody>
          <a:bodyPr/>
          <a:lstStyle/>
          <a:p>
            <a:r>
              <a:rPr lang="ru-RU" altLang="ru-RU" b="1"/>
              <a:t>«</a:t>
            </a:r>
            <a:r>
              <a:rPr lang="en-US" altLang="ru-RU" b="1"/>
              <a:t>C</a:t>
            </a:r>
            <a:r>
              <a:rPr lang="ru-RU" altLang="ru-RU" b="1">
                <a:latin typeface="Times New Roman" pitchFamily="18" charset="0"/>
              </a:rPr>
              <a:t>оциальный</a:t>
            </a:r>
            <a:r>
              <a:rPr lang="ru-RU" altLang="ru-RU" b="1"/>
              <a:t>»</a:t>
            </a:r>
            <a:r>
              <a:rPr lang="ru-RU" altLang="ru-RU"/>
              <a:t> </a:t>
            </a:r>
            <a:br>
              <a:rPr lang="ru-RU" altLang="ru-RU"/>
            </a:br>
            <a:endParaRPr lang="ru-RU" altLang="ru-RU"/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524000"/>
            <a:ext cx="73914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ru-RU" altLang="ru-RU"/>
          </a:p>
          <a:p>
            <a:pPr>
              <a:lnSpc>
                <a:spcPct val="90000"/>
              </a:lnSpc>
            </a:pPr>
            <a:r>
              <a:rPr lang="ru-RU" altLang="ru-RU" sz="3000" b="1">
                <a:latin typeface="Times New Roman" pitchFamily="18" charset="0"/>
              </a:rPr>
              <a:t>(от лат.</a:t>
            </a:r>
            <a:r>
              <a:rPr lang="en-US" altLang="ru-RU" sz="3000" b="1">
                <a:latin typeface="Times New Roman" pitchFamily="18" charset="0"/>
              </a:rPr>
              <a:t> socialis </a:t>
            </a:r>
            <a:r>
              <a:rPr lang="ru-RU" altLang="ru-RU" sz="3000" b="1">
                <a:latin typeface="Times New Roman" pitchFamily="18" charset="0"/>
              </a:rPr>
              <a:t>– общественный) </a:t>
            </a:r>
            <a:endParaRPr lang="en-US" altLang="ru-RU" sz="3000" b="1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altLang="ru-RU" sz="3000" b="1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RU" sz="3000" b="1">
                <a:latin typeface="Times New Roman" pitchFamily="18" charset="0"/>
              </a:rPr>
              <a:t>характеризует все,</a:t>
            </a:r>
            <a:r>
              <a:rPr lang="en-US" altLang="ru-RU" sz="3000" b="1">
                <a:latin typeface="Times New Roman" pitchFamily="18" charset="0"/>
              </a:rPr>
              <a:t> </a:t>
            </a:r>
            <a:r>
              <a:rPr lang="ru-RU" altLang="ru-RU" sz="3000" b="1">
                <a:latin typeface="Times New Roman" pitchFamily="18" charset="0"/>
              </a:rPr>
              <a:t>что связано с </a:t>
            </a:r>
            <a:endParaRPr lang="en-US" altLang="ru-RU" sz="3000" b="1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altLang="ru-RU" sz="3000" b="1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RU" sz="3000" b="1">
                <a:latin typeface="Times New Roman" pitchFamily="18" charset="0"/>
              </a:rPr>
              <a:t>жизнью и отношениями людей в </a:t>
            </a:r>
          </a:p>
          <a:p>
            <a:pPr>
              <a:lnSpc>
                <a:spcPct val="90000"/>
              </a:lnSpc>
            </a:pPr>
            <a:endParaRPr lang="ru-RU" altLang="ru-RU" sz="3000" b="1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RU" sz="3000" b="1">
                <a:latin typeface="Times New Roman" pitchFamily="18" charset="0"/>
              </a:rPr>
              <a:t>обществе.</a:t>
            </a:r>
            <a:br>
              <a:rPr lang="ru-RU" altLang="ru-RU" sz="3000" b="1">
                <a:latin typeface="Times New Roman" pitchFamily="18" charset="0"/>
              </a:rPr>
            </a:br>
            <a:endParaRPr lang="ru-RU" altLang="ru-RU" sz="3000" b="1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924800" cy="1139825"/>
          </a:xfrm>
        </p:spPr>
        <p:txBody>
          <a:bodyPr/>
          <a:lstStyle/>
          <a:p>
            <a:r>
              <a:rPr lang="ru-RU" altLang="ru-RU" sz="4000">
                <a:latin typeface="Times New Roman" pitchFamily="18" charset="0"/>
              </a:rPr>
              <a:t>Всеобщая декларация прав человека (1948г.,</a:t>
            </a:r>
            <a:r>
              <a:rPr lang="en-US" altLang="ru-RU" sz="4000">
                <a:latin typeface="Times New Roman" pitchFamily="18" charset="0"/>
              </a:rPr>
              <a:t> </a:t>
            </a:r>
            <a:r>
              <a:rPr lang="ru-RU" altLang="ru-RU" sz="4000">
                <a:latin typeface="Times New Roman" pitchFamily="18" charset="0"/>
              </a:rPr>
              <a:t>статья 25)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981200"/>
            <a:ext cx="7391400" cy="44545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800">
                <a:latin typeface="Times New Roman" pitchFamily="18" charset="0"/>
              </a:rPr>
              <a:t>Каждый человек имеет право:</a:t>
            </a:r>
            <a:endParaRPr lang="en-US" altLang="ru-RU" sz="280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altLang="ru-RU" sz="280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altLang="ru-RU" sz="2800">
                <a:latin typeface="Times New Roman" pitchFamily="18" charset="0"/>
              </a:rPr>
              <a:t>на такой </a:t>
            </a:r>
            <a:r>
              <a:rPr lang="ru-RU" altLang="ru-RU" sz="2800" b="1">
                <a:latin typeface="Times New Roman" pitchFamily="18" charset="0"/>
              </a:rPr>
              <a:t>жизненный уровень</a:t>
            </a:r>
            <a:r>
              <a:rPr lang="ru-RU" altLang="ru-RU" sz="2800">
                <a:latin typeface="Times New Roman" pitchFamily="18" charset="0"/>
              </a:rPr>
              <a:t>, включая пищу, одежду, жилище, медицинский и социальный уход, который необходим для </a:t>
            </a:r>
            <a:r>
              <a:rPr lang="ru-RU" altLang="ru-RU" sz="2800" b="1">
                <a:latin typeface="Times New Roman" pitchFamily="18" charset="0"/>
              </a:rPr>
              <a:t>поддержания его благосостояния</a:t>
            </a:r>
            <a:r>
              <a:rPr lang="ru-RU" altLang="ru-RU" sz="2800">
                <a:latin typeface="Times New Roman" pitchFamily="18" charset="0"/>
              </a:rPr>
              <a:t>;</a:t>
            </a:r>
            <a:endParaRPr lang="en-US" altLang="ru-RU" sz="280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altLang="ru-RU" sz="280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altLang="ru-RU" sz="2800">
                <a:latin typeface="Times New Roman" pitchFamily="18" charset="0"/>
              </a:rPr>
              <a:t>на   </a:t>
            </a:r>
            <a:r>
              <a:rPr lang="ru-RU" altLang="ru-RU" sz="2800" b="1">
                <a:latin typeface="Times New Roman" pitchFamily="18" charset="0"/>
              </a:rPr>
              <a:t>обеспечение</a:t>
            </a:r>
            <a:r>
              <a:rPr lang="ru-RU" altLang="ru-RU" sz="2800">
                <a:latin typeface="Times New Roman" pitchFamily="18" charset="0"/>
              </a:rPr>
              <a:t> на случай безработицы. болезни, инвалидности, вдовства, наступления старости или иной </a:t>
            </a:r>
            <a:r>
              <a:rPr lang="ru-RU" altLang="ru-RU" sz="2800" b="1">
                <a:latin typeface="Times New Roman" pitchFamily="18" charset="0"/>
              </a:rPr>
              <a:t>утраты средств существования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620000" cy="1139825"/>
          </a:xfrm>
        </p:spPr>
        <p:txBody>
          <a:bodyPr/>
          <a:lstStyle/>
          <a:p>
            <a:r>
              <a:rPr lang="ru-RU" altLang="ru-RU" sz="5400">
                <a:latin typeface="Times New Roman" pitchFamily="18" charset="0"/>
              </a:rPr>
              <a:t>Рыночная экономическая система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2286000"/>
          </a:xfrm>
        </p:spPr>
        <p:txBody>
          <a:bodyPr/>
          <a:lstStyle/>
          <a:p>
            <a:r>
              <a:rPr lang="ru-RU" altLang="ru-RU" sz="2500">
                <a:latin typeface="Times New Roman" pitchFamily="18" charset="0"/>
              </a:rPr>
              <a:t>Не гарантируется жизненный уровень, поддерживающий благосостояние человека.</a:t>
            </a:r>
          </a:p>
          <a:p>
            <a:r>
              <a:rPr lang="ru-RU" altLang="ru-RU" sz="2500">
                <a:latin typeface="Times New Roman" pitchFamily="18" charset="0"/>
              </a:rPr>
              <a:t>Распределение дохода осуществляется неравномерно. По мере роста богатства усугубляется социальное неравенство (дифференциация доходов).</a:t>
            </a:r>
          </a:p>
        </p:txBody>
      </p:sp>
      <p:pic>
        <p:nvPicPr>
          <p:cNvPr id="10244" name="Picture 4" descr="V-Gosdume-sostoyalsya-pravit-chas-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038600"/>
            <a:ext cx="38100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696200" cy="1901825"/>
          </a:xfrm>
        </p:spPr>
        <p:txBody>
          <a:bodyPr/>
          <a:lstStyle/>
          <a:p>
            <a:r>
              <a:rPr lang="ru-RU" altLang="ru-RU" sz="5400">
                <a:latin typeface="Times New Roman" pitchFamily="18" charset="0"/>
              </a:rPr>
              <a:t>Смешанная экономика</a:t>
            </a:r>
            <a:r>
              <a:rPr lang="ru-RU" altLang="ru-RU" sz="4000">
                <a:latin typeface="Times New Roman" pitchFamily="18" charset="0"/>
              </a:rPr>
              <a:t/>
            </a:r>
            <a:br>
              <a:rPr lang="ru-RU" altLang="ru-RU" sz="4000">
                <a:latin typeface="Times New Roman" pitchFamily="18" charset="0"/>
              </a:rPr>
            </a:br>
            <a:r>
              <a:rPr lang="ru-RU" altLang="ru-RU" sz="4000">
                <a:latin typeface="Times New Roman" pitchFamily="18" charset="0"/>
              </a:rPr>
              <a:t>(</a:t>
            </a:r>
            <a:r>
              <a:rPr lang="ru-RU" altLang="ru-RU" sz="3200">
                <a:latin typeface="Times New Roman" pitchFamily="18" charset="0"/>
              </a:rPr>
              <a:t>социальное рыночное хозяйство, государство благосостояния)</a:t>
            </a:r>
            <a:r>
              <a:rPr lang="ru-RU" altLang="ru-RU" sz="3200" b="1">
                <a:latin typeface="Times New Roman" pitchFamily="18" charset="0"/>
              </a:rPr>
              <a:t/>
            </a:r>
            <a:br>
              <a:rPr lang="ru-RU" altLang="ru-RU" sz="3200" b="1">
                <a:latin typeface="Times New Roman" pitchFamily="18" charset="0"/>
              </a:rPr>
            </a:br>
            <a:endParaRPr lang="ru-RU" altLang="ru-RU" sz="3200" b="1">
              <a:latin typeface="Times New Roman" pitchFamily="18" charset="0"/>
            </a:endParaRP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590800"/>
            <a:ext cx="7086600" cy="37687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altLang="ru-RU" sz="3800">
                <a:latin typeface="Times New Roman" pitchFamily="18" charset="0"/>
              </a:rPr>
              <a:t>Под влиянием демократической общественности государства начали более активно осуществлять социальную политику во второй половине ХХ века</a:t>
            </a:r>
          </a:p>
          <a:p>
            <a:pPr algn="ctr">
              <a:buFont typeface="Wingdings" pitchFamily="2" charset="2"/>
              <a:buNone/>
            </a:pPr>
            <a:endParaRPr lang="ru-RU" altLang="ru-RU" sz="380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ru-RU" alt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 sz="3600"/>
              <a:t/>
            </a:r>
            <a:br>
              <a:rPr lang="ru-RU" altLang="ru-RU" sz="3600"/>
            </a:br>
            <a:endParaRPr lang="ru-RU" altLang="ru-RU" sz="36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52400"/>
            <a:ext cx="6400800" cy="990600"/>
          </a:xfrm>
        </p:spPr>
        <p:txBody>
          <a:bodyPr/>
          <a:lstStyle/>
          <a:p>
            <a:r>
              <a:rPr lang="ru-RU" altLang="ru-RU" sz="5200">
                <a:solidFill>
                  <a:schemeClr val="tx2"/>
                </a:solidFill>
                <a:latin typeface="Times New Roman" pitchFamily="18" charset="0"/>
              </a:rPr>
              <a:t>Социальная политика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066800" y="4495800"/>
            <a:ext cx="7086600" cy="199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ru-RU" altLang="ru-RU" sz="25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Элемент государственного регулирования, включающий меры по обеспечению условий для </a:t>
            </a:r>
            <a:r>
              <a:rPr lang="ru-RU" altLang="ru-RU" sz="2500" u="sng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повышения благосостояния</a:t>
            </a:r>
            <a:r>
              <a:rPr lang="ru-RU" altLang="ru-RU" sz="25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общества и </a:t>
            </a:r>
            <a:r>
              <a:rPr lang="ru-RU" altLang="ru-RU" sz="2500" u="sng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стабильности отношений</a:t>
            </a:r>
            <a:r>
              <a:rPr lang="ru-RU" altLang="ru-RU" sz="25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между социальными группами.</a:t>
            </a:r>
          </a:p>
        </p:txBody>
      </p:sp>
      <p:pic>
        <p:nvPicPr>
          <p:cNvPr id="7173" name="Picture 5" descr="26_c099f968ddc0f891b6e4f26477abb6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143000"/>
            <a:ext cx="57150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r>
              <a:rPr lang="ru-RU" altLang="ru-RU" sz="4000">
                <a:latin typeface="Times New Roman" pitchFamily="18" charset="0"/>
              </a:rPr>
              <a:t>Виды социальной политики государства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838200" y="1905000"/>
            <a:ext cx="3657600" cy="17526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ru-RU" altLang="ru-RU" sz="2000">
                <a:latin typeface="Times New Roman" pitchFamily="18" charset="0"/>
              </a:rPr>
              <a:t>Регулирование доходов, </a:t>
            </a:r>
            <a:endParaRPr lang="en-US" altLang="ru-RU" sz="2000">
              <a:latin typeface="Times New Roman" pitchFamily="18" charset="0"/>
            </a:endParaRPr>
          </a:p>
          <a:p>
            <a:pPr algn="l"/>
            <a:r>
              <a:rPr lang="ru-RU" altLang="ru-RU" sz="2000">
                <a:latin typeface="Times New Roman" pitchFamily="18" charset="0"/>
              </a:rPr>
              <a:t>обеспечение всем </a:t>
            </a:r>
          </a:p>
          <a:p>
            <a:pPr algn="l"/>
            <a:r>
              <a:rPr lang="ru-RU" altLang="ru-RU" sz="2000">
                <a:solidFill>
                  <a:srgbClr val="FF6600"/>
                </a:solidFill>
                <a:latin typeface="Times New Roman" pitchFamily="18" charset="0"/>
              </a:rPr>
              <a:t>трудоспособным</a:t>
            </a:r>
            <a:r>
              <a:rPr lang="ru-RU" altLang="ru-RU" sz="200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ru-RU" altLang="ru-RU" sz="2000">
                <a:latin typeface="Times New Roman" pitchFamily="18" charset="0"/>
              </a:rPr>
              <a:t>благоприятных</a:t>
            </a:r>
          </a:p>
          <a:p>
            <a:pPr algn="l"/>
            <a:r>
              <a:rPr lang="ru-RU" altLang="ru-RU" sz="2000">
                <a:latin typeface="Times New Roman" pitchFamily="18" charset="0"/>
              </a:rPr>
              <a:t>возможностей </a:t>
            </a:r>
            <a:r>
              <a:rPr lang="ru-RU" altLang="ru-RU" sz="2000">
                <a:solidFill>
                  <a:srgbClr val="FF6600"/>
                </a:solidFill>
                <a:latin typeface="Times New Roman" pitchFamily="18" charset="0"/>
              </a:rPr>
              <a:t>для </a:t>
            </a:r>
          </a:p>
          <a:p>
            <a:pPr algn="l"/>
            <a:r>
              <a:rPr lang="ru-RU" altLang="ru-RU" sz="2000">
                <a:solidFill>
                  <a:srgbClr val="FF6600"/>
                </a:solidFill>
                <a:latin typeface="Times New Roman" pitchFamily="18" charset="0"/>
              </a:rPr>
              <a:t>предпринимательства и труда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334000" y="1905000"/>
            <a:ext cx="3200400" cy="18288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ru-RU" altLang="ru-RU" sz="2000">
                <a:latin typeface="Times New Roman" pitchFamily="18" charset="0"/>
              </a:rPr>
              <a:t>Обеспечение определенного</a:t>
            </a:r>
          </a:p>
          <a:p>
            <a:pPr algn="l"/>
            <a:r>
              <a:rPr lang="ru-RU" altLang="ru-RU" sz="2000">
                <a:latin typeface="Times New Roman" pitchFamily="18" charset="0"/>
              </a:rPr>
              <a:t> стандарта благосостояния</a:t>
            </a:r>
          </a:p>
          <a:p>
            <a:pPr algn="l"/>
            <a:r>
              <a:rPr lang="ru-RU" altLang="ru-RU" sz="2000">
                <a:latin typeface="Times New Roman" pitchFamily="18" charset="0"/>
              </a:rPr>
              <a:t> </a:t>
            </a:r>
            <a:r>
              <a:rPr lang="ru-RU" altLang="ru-RU" sz="2000">
                <a:solidFill>
                  <a:srgbClr val="FF6600"/>
                </a:solidFill>
                <a:latin typeface="Times New Roman" pitchFamily="18" charset="0"/>
              </a:rPr>
              <a:t>для всех членов общества</a:t>
            </a:r>
            <a:r>
              <a:rPr lang="ru-RU" altLang="ru-RU" sz="2000">
                <a:latin typeface="Times New Roman" pitchFamily="18" charset="0"/>
              </a:rPr>
              <a:t> </a:t>
            </a:r>
          </a:p>
          <a:p>
            <a:pPr algn="l"/>
            <a:r>
              <a:rPr lang="ru-RU" altLang="ru-RU" sz="2000">
                <a:latin typeface="Times New Roman" pitchFamily="18" charset="0"/>
              </a:rPr>
              <a:t>через развитие </a:t>
            </a:r>
            <a:r>
              <a:rPr lang="ru-RU" altLang="ru-RU" sz="2000">
                <a:solidFill>
                  <a:srgbClr val="FF6600"/>
                </a:solidFill>
                <a:latin typeface="Times New Roman" pitchFamily="18" charset="0"/>
              </a:rPr>
              <a:t>социальной </a:t>
            </a:r>
          </a:p>
          <a:p>
            <a:pPr algn="l"/>
            <a:r>
              <a:rPr lang="ru-RU" altLang="ru-RU" sz="2000">
                <a:solidFill>
                  <a:srgbClr val="FF6600"/>
                </a:solidFill>
                <a:latin typeface="Times New Roman" pitchFamily="18" charset="0"/>
              </a:rPr>
              <a:t>инфраструктуры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514600" y="4267200"/>
            <a:ext cx="41148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 sz="2000">
                <a:latin typeface="Times New Roman" pitchFamily="18" charset="0"/>
              </a:rPr>
              <a:t>Социальное обеспечение </a:t>
            </a:r>
          </a:p>
          <a:p>
            <a:r>
              <a:rPr lang="ru-RU" altLang="ru-RU" sz="2000">
                <a:latin typeface="Times New Roman" pitchFamily="18" charset="0"/>
              </a:rPr>
              <a:t>и </a:t>
            </a:r>
            <a:r>
              <a:rPr lang="ru-RU" altLang="ru-RU" sz="2000">
                <a:solidFill>
                  <a:srgbClr val="FF6600"/>
                </a:solidFill>
                <a:latin typeface="Times New Roman" pitchFamily="18" charset="0"/>
              </a:rPr>
              <a:t>социальная защита</a:t>
            </a:r>
          </a:p>
          <a:p>
            <a:endParaRPr lang="ru-RU" altLang="ru-RU" sz="2000">
              <a:solidFill>
                <a:srgbClr val="FF66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696200" cy="1139825"/>
          </a:xfrm>
        </p:spPr>
        <p:txBody>
          <a:bodyPr/>
          <a:lstStyle/>
          <a:p>
            <a:r>
              <a:rPr lang="ru-RU" altLang="ru-RU" sz="5400">
                <a:latin typeface="Times New Roman" pitchFamily="18" charset="0"/>
              </a:rPr>
              <a:t>Конституция РФ</a:t>
            </a:r>
            <a:r>
              <a:rPr lang="en-US" altLang="ru-RU" sz="5400">
                <a:latin typeface="Times New Roman" pitchFamily="18" charset="0"/>
              </a:rPr>
              <a:t/>
            </a:r>
            <a:br>
              <a:rPr lang="en-US" altLang="ru-RU" sz="5400">
                <a:latin typeface="Times New Roman" pitchFamily="18" charset="0"/>
              </a:rPr>
            </a:br>
            <a:r>
              <a:rPr lang="ru-RU" altLang="ru-RU" sz="4000">
                <a:latin typeface="Times New Roman" pitchFamily="18" charset="0"/>
              </a:rPr>
              <a:t>статья 7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ru-RU" altLang="ru-RU"/>
          </a:p>
          <a:p>
            <a:pPr algn="ctr">
              <a:buFont typeface="Wingdings" pitchFamily="2" charset="2"/>
              <a:buNone/>
            </a:pPr>
            <a:r>
              <a:rPr lang="ru-RU" altLang="ru-RU">
                <a:latin typeface="Times New Roman" pitchFamily="18" charset="0"/>
              </a:rPr>
              <a:t>Российская Федерация – </a:t>
            </a:r>
            <a:r>
              <a:rPr lang="ru-RU" altLang="ru-RU" b="1">
                <a:latin typeface="Times New Roman" pitchFamily="18" charset="0"/>
              </a:rPr>
              <a:t>социальное </a:t>
            </a:r>
            <a:endParaRPr lang="en-US" altLang="ru-RU" b="1">
              <a:latin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altLang="ru-RU" b="1">
                <a:latin typeface="Times New Roman" pitchFamily="18" charset="0"/>
              </a:rPr>
              <a:t>государство</a:t>
            </a:r>
            <a:r>
              <a:rPr lang="ru-RU" altLang="ru-RU">
                <a:latin typeface="Times New Roman" pitchFamily="18" charset="0"/>
              </a:rPr>
              <a:t>, политика которого </a:t>
            </a:r>
            <a:endParaRPr lang="en-US" altLang="ru-RU">
              <a:latin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altLang="ru-RU">
                <a:latin typeface="Times New Roman" pitchFamily="18" charset="0"/>
              </a:rPr>
              <a:t>направлена на создание условий, </a:t>
            </a:r>
            <a:endParaRPr lang="en-US" altLang="ru-RU">
              <a:latin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altLang="ru-RU">
                <a:latin typeface="Times New Roman" pitchFamily="18" charset="0"/>
              </a:rPr>
              <a:t>обеспечивающих достойную жизнь и </a:t>
            </a:r>
            <a:endParaRPr lang="en-US" altLang="ru-RU">
              <a:latin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altLang="ru-RU">
                <a:latin typeface="Times New Roman" pitchFamily="18" charset="0"/>
              </a:rPr>
              <a:t>свободное развитие человека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629</TotalTime>
  <Words>517</Words>
  <Application>Microsoft Office PowerPoint</Application>
  <PresentationFormat>Экран (4:3)</PresentationFormat>
  <Paragraphs>132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Times New Roman</vt:lpstr>
      <vt:lpstr>Verdana</vt:lpstr>
      <vt:lpstr>Wingdings</vt:lpstr>
      <vt:lpstr>Глобус</vt:lpstr>
      <vt:lpstr>Социальная политика</vt:lpstr>
      <vt:lpstr>    Цели лекции </vt:lpstr>
      <vt:lpstr>«Cоциальный»  </vt:lpstr>
      <vt:lpstr>Всеобщая декларация прав человека (1948г., статья 25)</vt:lpstr>
      <vt:lpstr>Рыночная экономическая система</vt:lpstr>
      <vt:lpstr>Смешанная экономика (социальное рыночное хозяйство, государство благосостояния) </vt:lpstr>
      <vt:lpstr> </vt:lpstr>
      <vt:lpstr>Виды социальной политики государства</vt:lpstr>
      <vt:lpstr>Конституция РФ статья 7</vt:lpstr>
      <vt:lpstr>Регулирование доходов и условий трудовой активности</vt:lpstr>
      <vt:lpstr>Развитие социальной инфраструктуры </vt:lpstr>
      <vt:lpstr>Человеческий капитал</vt:lpstr>
      <vt:lpstr>Социальное обеспечение и социальная защита</vt:lpstr>
      <vt:lpstr>  Элементы социального обеспечения   </vt:lpstr>
      <vt:lpstr>Модель оценки дифференциации доходов</vt:lpstr>
      <vt:lpstr>Экономический смысл модели</vt:lpstr>
      <vt:lpstr>Презентация PowerPoint</vt:lpstr>
      <vt:lpstr>  Выбираем  равенство экономических возможностей </vt:lpstr>
      <vt:lpstr>Эффективная социальная политика</vt:lpstr>
      <vt:lpstr>20 февраля – Всемирный день социальной справедливости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112</cp:revision>
  <cp:lastPrinted>1601-01-01T00:00:00Z</cp:lastPrinted>
  <dcterms:created xsi:type="dcterms:W3CDTF">1601-01-01T00:00:00Z</dcterms:created>
  <dcterms:modified xsi:type="dcterms:W3CDTF">2015-04-12T18:00:40Z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