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71" r:id="rId9"/>
    <p:sldId id="269" r:id="rId10"/>
    <p:sldId id="270" r:id="rId11"/>
    <p:sldId id="263" r:id="rId12"/>
    <p:sldId id="264" r:id="rId13"/>
    <p:sldId id="265" r:id="rId14"/>
    <p:sldId id="266" r:id="rId15"/>
    <p:sldId id="267" r:id="rId16"/>
    <p:sldId id="268" r:id="rId17"/>
  </p:sldIdLst>
  <p:sldSz cx="12801600" cy="9601200" type="A3"/>
  <p:notesSz cx="6858000" cy="9144000"/>
  <p:defaultTextStyle>
    <a:defPPr>
      <a:defRPr lang="ru-RU"/>
    </a:defPPr>
    <a:lvl1pPr marL="0" algn="l" defTabSz="1605577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802789" algn="l" defTabSz="1605577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605577" algn="l" defTabSz="1605577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408363" algn="l" defTabSz="1605577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211153" algn="l" defTabSz="1605577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4013940" algn="l" defTabSz="1605577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816728" algn="l" defTabSz="1605577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619518" algn="l" defTabSz="1605577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422304" algn="l" defTabSz="1605577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1" autoAdjust="0"/>
  </p:normalViewPr>
  <p:slideViewPr>
    <p:cSldViewPr>
      <p:cViewPr varScale="1">
        <p:scale>
          <a:sx n="49" d="100"/>
          <a:sy n="49" d="100"/>
        </p:scale>
        <p:origin x="-1422" y="-90"/>
      </p:cViewPr>
      <p:guideLst>
        <p:guide orient="horz" pos="3026"/>
        <p:guide pos="4032"/>
      </p:guideLst>
    </p:cSldViewPr>
  </p:slideViewPr>
  <p:outlineViewPr>
    <p:cViewPr>
      <p:scale>
        <a:sx n="33" d="100"/>
        <a:sy n="33" d="100"/>
      </p:scale>
      <p:origin x="0" y="48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60524-25A3-49CA-AE5A-8750F7D7451E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37EBD-CC31-43CB-A3E6-58509F4CD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55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055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02789" algn="l" defTabSz="16055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05577" algn="l" defTabSz="16055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408363" algn="l" defTabSz="16055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211153" algn="l" defTabSz="16055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013940" algn="l" defTabSz="16055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816728" algn="l" defTabSz="16055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619518" algn="l" defTabSz="16055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422304" algn="l" defTabSz="16055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20092" y="7489867"/>
            <a:ext cx="12081511" cy="333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0558" tIns="80277" rIns="160558" bIns="80277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33399" y="6794781"/>
            <a:ext cx="11841480" cy="171132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3399" y="5440682"/>
            <a:ext cx="11841480" cy="1280160"/>
          </a:xfrm>
        </p:spPr>
        <p:txBody>
          <a:bodyPr anchor="b"/>
          <a:lstStyle>
            <a:lvl1pPr marL="0" indent="0" algn="l">
              <a:buNone/>
              <a:defRPr sz="4200">
                <a:solidFill>
                  <a:schemeClr val="tx2">
                    <a:shade val="75000"/>
                  </a:schemeClr>
                </a:solidFill>
              </a:defRPr>
            </a:lvl1pPr>
            <a:lvl2pPr marL="802789" indent="0" algn="ctr">
              <a:buNone/>
            </a:lvl2pPr>
            <a:lvl3pPr marL="1605577" indent="0" algn="ctr">
              <a:buNone/>
            </a:lvl3pPr>
            <a:lvl4pPr marL="2408363" indent="0" algn="ctr">
              <a:buNone/>
            </a:lvl4pPr>
            <a:lvl5pPr marL="3211153" indent="0" algn="ctr">
              <a:buNone/>
            </a:lvl5pPr>
            <a:lvl6pPr marL="4013940" indent="0" algn="ctr">
              <a:buNone/>
            </a:lvl6pPr>
            <a:lvl7pPr marL="4816728" indent="0" algn="ctr">
              <a:buNone/>
            </a:lvl7pPr>
            <a:lvl8pPr marL="5619518" indent="0" algn="ctr">
              <a:buNone/>
            </a:lvl8pPr>
            <a:lvl9pPr marL="6422304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1521440" y="9063533"/>
            <a:ext cx="1062533" cy="34564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01201" y="768988"/>
            <a:ext cx="2560320" cy="819213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1" y="768988"/>
            <a:ext cx="8747760" cy="819213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5013961" y="106684"/>
            <a:ext cx="4053840" cy="40449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521440" y="9063533"/>
            <a:ext cx="1062533" cy="34564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20092" y="4822866"/>
            <a:ext cx="12081511" cy="333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0558" tIns="80277" rIns="160558" bIns="80277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3399" y="2346960"/>
            <a:ext cx="11841480" cy="1706880"/>
          </a:xfrm>
        </p:spPr>
        <p:txBody>
          <a:bodyPr anchor="b"/>
          <a:lstStyle>
            <a:lvl1pPr marL="0" indent="0" algn="r">
              <a:buNone/>
              <a:defRPr sz="34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2669" y="4125924"/>
            <a:ext cx="12161521" cy="165875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22455" y="640082"/>
            <a:ext cx="12161521" cy="1177747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26720" y="2240280"/>
            <a:ext cx="5867400" cy="6614160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507480" y="2240280"/>
            <a:ext cx="6080760" cy="6614160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26719" y="7574282"/>
            <a:ext cx="12054840" cy="123571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94023" y="933451"/>
            <a:ext cx="6006778" cy="895668"/>
          </a:xfrm>
        </p:spPr>
        <p:txBody>
          <a:bodyPr anchor="ctr"/>
          <a:lstStyle>
            <a:lvl1pPr marL="0" indent="0">
              <a:buNone/>
              <a:defRPr sz="31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3400" b="1"/>
            </a:lvl2pPr>
            <a:lvl3pPr>
              <a:buNone/>
              <a:defRPr sz="3100" b="1"/>
            </a:lvl3pPr>
            <a:lvl4pPr>
              <a:buNone/>
              <a:defRPr sz="2800" b="1"/>
            </a:lvl4pPr>
            <a:lvl5pPr>
              <a:buNone/>
              <a:defRPr sz="2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503040" y="933451"/>
            <a:ext cx="6009137" cy="895668"/>
          </a:xfrm>
        </p:spPr>
        <p:txBody>
          <a:bodyPr anchor="ctr"/>
          <a:lstStyle>
            <a:lvl1pPr marL="0" indent="0">
              <a:buNone/>
              <a:defRPr sz="31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3400" b="1"/>
            </a:lvl2pPr>
            <a:lvl3pPr>
              <a:buNone/>
              <a:defRPr sz="3100" b="1"/>
            </a:lvl3pPr>
            <a:lvl4pPr>
              <a:buNone/>
              <a:defRPr sz="2800" b="1"/>
            </a:lvl4pPr>
            <a:lvl5pPr>
              <a:buNone/>
              <a:defRPr sz="2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4023" y="1842454"/>
            <a:ext cx="6006778" cy="5518468"/>
          </a:xfrm>
        </p:spPr>
        <p:txBody>
          <a:bodyPr/>
          <a:lstStyle>
            <a:lvl1pPr>
              <a:defRPr sz="4200"/>
            </a:lvl1pPr>
            <a:lvl2pPr>
              <a:defRPr sz="34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508222" y="1842454"/>
            <a:ext cx="6003950" cy="5518468"/>
          </a:xfrm>
        </p:spPr>
        <p:txBody>
          <a:bodyPr/>
          <a:lstStyle>
            <a:lvl1pPr>
              <a:defRPr sz="4200"/>
            </a:lvl1pPr>
            <a:lvl2pPr>
              <a:defRPr sz="34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21440" y="9067802"/>
            <a:ext cx="1066800" cy="34564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720092" y="8427724"/>
            <a:ext cx="12081511" cy="333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0558" tIns="80277" rIns="160558" bIns="80277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22455" y="640082"/>
            <a:ext cx="12161521" cy="1177747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720092" y="8188768"/>
            <a:ext cx="12081511" cy="333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0558" tIns="80277" rIns="160558" bIns="80277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40080" y="7680963"/>
            <a:ext cx="11841480" cy="728980"/>
          </a:xfrm>
        </p:spPr>
        <p:txBody>
          <a:bodyPr anchor="ctr"/>
          <a:lstStyle>
            <a:lvl1pPr algn="l">
              <a:buNone/>
              <a:defRPr sz="34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40085" y="853438"/>
            <a:ext cx="4211638" cy="6720840"/>
          </a:xfrm>
        </p:spPr>
        <p:txBody>
          <a:bodyPr/>
          <a:lstStyle>
            <a:lvl1pPr marL="0" indent="0">
              <a:buNone/>
              <a:defRPr sz="2400"/>
            </a:lvl1pPr>
            <a:lvl2pPr>
              <a:buNone/>
              <a:defRPr sz="2200"/>
            </a:lvl2pPr>
            <a:lvl3pPr>
              <a:buNone/>
              <a:defRPr sz="19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5005071" y="853438"/>
            <a:ext cx="7476490" cy="6720840"/>
          </a:xfrm>
        </p:spPr>
        <p:txBody>
          <a:bodyPr/>
          <a:lstStyle>
            <a:lvl1pPr>
              <a:defRPr sz="5600"/>
            </a:lvl1pPr>
            <a:lvl2pPr>
              <a:defRPr sz="4900"/>
            </a:lvl2pPr>
            <a:lvl3pPr>
              <a:defRPr sz="4200"/>
            </a:lvl3pPr>
            <a:lvl4pPr>
              <a:defRPr sz="3400"/>
            </a:lvl4pPr>
            <a:lvl5pPr>
              <a:defRPr sz="34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907282" y="863289"/>
            <a:ext cx="7040881" cy="512064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5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3400" y="6991265"/>
            <a:ext cx="8214360" cy="731205"/>
          </a:xfrm>
        </p:spPr>
        <p:txBody>
          <a:bodyPr anchor="ctr"/>
          <a:lstStyle>
            <a:lvl1pPr algn="l">
              <a:buNone/>
              <a:defRPr sz="34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33400" y="7746511"/>
            <a:ext cx="8214360" cy="1075691"/>
          </a:xfrm>
        </p:spPr>
        <p:txBody>
          <a:bodyPr lIns="192668" tIns="0"/>
          <a:lstStyle>
            <a:lvl1pPr marL="0" indent="0">
              <a:buNone/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20092" y="1471260"/>
            <a:ext cx="12081511" cy="333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0558" tIns="80277" rIns="160558" bIns="80277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6722" y="2175831"/>
            <a:ext cx="12161521" cy="6336348"/>
          </a:xfrm>
          <a:prstGeom prst="rect">
            <a:avLst/>
          </a:prstGeom>
        </p:spPr>
        <p:txBody>
          <a:bodyPr vert="horz" lIns="160558" tIns="80277" rIns="160558" bIns="8027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9067800" y="106684"/>
            <a:ext cx="3520440" cy="404495"/>
          </a:xfrm>
          <a:prstGeom prst="rect">
            <a:avLst/>
          </a:prstGeom>
        </p:spPr>
        <p:txBody>
          <a:bodyPr vert="horz" lIns="160558" tIns="80277" rIns="160558" bIns="80277"/>
          <a:lstStyle>
            <a:lvl1pPr algn="l" eaLnBrk="1" latinLnBrk="0" hangingPunct="1">
              <a:defRPr kumimoji="0" sz="2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373880" y="106684"/>
            <a:ext cx="4693920" cy="404495"/>
          </a:xfrm>
          <a:prstGeom prst="rect">
            <a:avLst/>
          </a:prstGeom>
        </p:spPr>
        <p:txBody>
          <a:bodyPr vert="horz" lIns="160558" tIns="80277" rIns="160558" bIns="80277"/>
          <a:lstStyle>
            <a:lvl1pPr algn="r" eaLnBrk="1" latinLnBrk="0" hangingPunct="1">
              <a:defRPr kumimoji="0" sz="2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521440" y="9067804"/>
            <a:ext cx="1066800" cy="342265"/>
          </a:xfrm>
          <a:prstGeom prst="rect">
            <a:avLst/>
          </a:prstGeom>
        </p:spPr>
        <p:txBody>
          <a:bodyPr vert="horz" lIns="160558" tIns="80277" rIns="160558" bIns="80277"/>
          <a:lstStyle>
            <a:lvl1pPr algn="r" eaLnBrk="1" latinLnBrk="0" hangingPunct="1">
              <a:defRPr kumimoji="0" sz="2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6722" y="640080"/>
            <a:ext cx="12161521" cy="1173480"/>
          </a:xfrm>
          <a:prstGeom prst="rect">
            <a:avLst/>
          </a:prstGeom>
        </p:spPr>
        <p:txBody>
          <a:bodyPr vert="horz" lIns="160558" tIns="80277" rIns="160558" bIns="80277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720092" y="1471260"/>
            <a:ext cx="12081511" cy="333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0558" tIns="80277" rIns="160558" bIns="80277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720092" y="1481185"/>
            <a:ext cx="12081511" cy="333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0558" tIns="80277" rIns="160558" bIns="80277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63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602092" indent="-60209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5600" kern="1200">
          <a:solidFill>
            <a:schemeClr val="tx2"/>
          </a:solidFill>
          <a:latin typeface="+mn-lt"/>
          <a:ea typeface="+mn-ea"/>
          <a:cs typeface="+mn-cs"/>
        </a:defRPr>
      </a:lvl1pPr>
      <a:lvl2pPr marL="1304531" indent="-50174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4900" kern="1200">
          <a:solidFill>
            <a:schemeClr val="tx2"/>
          </a:solidFill>
          <a:latin typeface="+mn-lt"/>
          <a:ea typeface="+mn-ea"/>
          <a:cs typeface="+mn-cs"/>
        </a:defRPr>
      </a:lvl2pPr>
      <a:lvl3pPr marL="2006971" indent="-40139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4200" kern="1200">
          <a:solidFill>
            <a:schemeClr val="tx2"/>
          </a:solidFill>
          <a:latin typeface="+mn-lt"/>
          <a:ea typeface="+mn-ea"/>
          <a:cs typeface="+mn-cs"/>
        </a:defRPr>
      </a:lvl3pPr>
      <a:lvl4pPr marL="2809759" indent="-40139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3400" kern="1200">
          <a:solidFill>
            <a:schemeClr val="tx2"/>
          </a:solidFill>
          <a:latin typeface="+mn-lt"/>
          <a:ea typeface="+mn-ea"/>
          <a:cs typeface="+mn-cs"/>
        </a:defRPr>
      </a:lvl4pPr>
      <a:lvl5pPr marL="3612547" indent="-40139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3100" kern="1200">
          <a:solidFill>
            <a:schemeClr val="tx2"/>
          </a:solidFill>
          <a:latin typeface="+mn-lt"/>
          <a:ea typeface="+mn-ea"/>
          <a:cs typeface="+mn-cs"/>
        </a:defRPr>
      </a:lvl5pPr>
      <a:lvl6pPr marL="4415333" indent="-40139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3100" kern="1200">
          <a:solidFill>
            <a:schemeClr val="tx2"/>
          </a:solidFill>
          <a:latin typeface="+mn-lt"/>
          <a:ea typeface="+mn-ea"/>
          <a:cs typeface="+mn-cs"/>
        </a:defRPr>
      </a:lvl6pPr>
      <a:lvl7pPr marL="5218122" indent="-40139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7pPr>
      <a:lvl8pPr marL="6020911" indent="-40139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6823698" indent="-40139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2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027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055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083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11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139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16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6195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4223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5" Type="http://schemas.openxmlformats.org/officeDocument/2006/relationships/image" Target="../media/image10.gi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11.gi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uzspa.ru/science-work/konsultacii/zdorov-doshkoln/543-zrit-gimnastik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2129" y="-1"/>
            <a:ext cx="11841480" cy="8658253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6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3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63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Какую </a:t>
            </a:r>
            <a:r>
              <a:rPr lang="ru-RU" sz="63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тему мы </a:t>
            </a:r>
          </a:p>
          <a:p>
            <a:pPr algn="ctr"/>
            <a:r>
              <a:rPr lang="ru-RU" sz="63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и</a:t>
            </a:r>
            <a:r>
              <a:rPr lang="ru-RU" sz="63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зучаем в течение этой четверти </a:t>
            </a:r>
            <a:r>
              <a:rPr lang="en-US" sz="63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?</a:t>
            </a:r>
            <a:endParaRPr lang="ru-RU" sz="63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6300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А что изучали на последнем уроке</a:t>
            </a:r>
            <a:r>
              <a:rPr lang="en-US" sz="6300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?</a:t>
            </a:r>
            <a:endParaRPr lang="ru-RU" sz="6300" b="1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63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Чего мы не затронули по этой теме</a:t>
            </a:r>
            <a:r>
              <a:rPr lang="en-US" sz="63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?</a:t>
            </a:r>
            <a:endParaRPr lang="ru-RU" sz="63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6300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Как Вы думаете, какая тема нашего сегодняшнего урока</a:t>
            </a:r>
            <a:r>
              <a:rPr lang="en-US" sz="6300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?</a:t>
            </a:r>
            <a:endParaRPr lang="ru-RU" sz="6300" b="1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физкультминутка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" name="приложение9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10937304" y="8184976"/>
            <a:ext cx="609600" cy="609600"/>
          </a:xfrm>
        </p:spPr>
      </p:pic>
      <p:pic>
        <p:nvPicPr>
          <p:cNvPr id="6147" name="Picture 3" descr="C:\Users\пк\Desktop\картинки\22562456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6583" y="2928392"/>
            <a:ext cx="34994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085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14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2" y="371444"/>
            <a:ext cx="12161521" cy="128588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Рассмотрим пример решения задачи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374" y="3490054"/>
            <a:ext cx="1209734" cy="403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558" tIns="80277" rIns="160558" bIns="80277" rtlCol="0" anchor="ctr"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R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755373" y="2582755"/>
            <a:ext cx="1108923" cy="403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en-US" sz="3400" b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sz="9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ru-RU" sz="3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71598" y="2985998"/>
            <a:ext cx="1209734" cy="403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558" tIns="80277" rIns="160558" bIns="80277"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864298" y="2784376"/>
            <a:ext cx="604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65109" y="3691677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1318" y="2784376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1318" y="3691677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469165" y="2784379"/>
            <a:ext cx="0" cy="907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51317" y="2784379"/>
            <a:ext cx="0" cy="907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" y="3288432"/>
            <a:ext cx="252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1" idx="1"/>
          </p:cNvCxnSpPr>
          <p:nvPr/>
        </p:nvCxnSpPr>
        <p:spPr>
          <a:xfrm>
            <a:off x="2469164" y="3187621"/>
            <a:ext cx="3024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981333" y="3187621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91661" y="1634454"/>
            <a:ext cx="7661651" cy="4040107"/>
          </a:xfrm>
          <a:prstGeom prst="rect">
            <a:avLst/>
          </a:prstGeom>
          <a:noFill/>
        </p:spPr>
        <p:txBody>
          <a:bodyPr wrap="square" lIns="160558" tIns="80277" rIns="160558" bIns="80277" rtlCol="0">
            <a:spAutoFit/>
          </a:bodyPr>
          <a:lstStyle/>
          <a:p>
            <a:pPr marL="602092" indent="-602092"/>
            <a:r>
              <a:rPr lang="ru-RU" sz="3600" b="1" dirty="0" smtClean="0">
                <a:solidFill>
                  <a:srgbClr val="FF0000"/>
                </a:solidFill>
              </a:rPr>
              <a:t>Разбиваем нашу схему на несколько простейших схем, получаем эквивалентную схему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  <a:r>
              <a:rPr lang="ru-RU" sz="3600" b="1" dirty="0" smtClean="0">
                <a:solidFill>
                  <a:srgbClr val="FF0000"/>
                </a:solidFill>
              </a:rPr>
              <a:t>	</a:t>
            </a:r>
          </a:p>
          <a:p>
            <a:pPr marL="602092" indent="-602092"/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</a:rPr>
              <a:t>У нас   </a:t>
            </a:r>
            <a:r>
              <a:rPr lang="ru-RU" sz="3600" b="1" dirty="0" smtClean="0">
                <a:solidFill>
                  <a:srgbClr val="FF0000"/>
                </a:solidFill>
              </a:rPr>
              <a:t>1.параллельное соединение </a:t>
            </a:r>
            <a:r>
              <a:rPr lang="en-US" sz="3600" b="1" dirty="0" smtClean="0">
                <a:solidFill>
                  <a:srgbClr val="FF0000"/>
                </a:solidFill>
              </a:rPr>
              <a:t>R</a:t>
            </a:r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en-US" sz="3600" b="1" dirty="0" smtClean="0">
                <a:solidFill>
                  <a:srgbClr val="FF0000"/>
                </a:solidFill>
              </a:rPr>
              <a:t> R</a:t>
            </a:r>
            <a:r>
              <a:rPr lang="ru-RU" sz="3600" b="1" dirty="0" smtClean="0">
                <a:solidFill>
                  <a:srgbClr val="FF0000"/>
                </a:solidFill>
              </a:rPr>
              <a:t>2, считая его получим </a:t>
            </a:r>
            <a:r>
              <a:rPr lang="en-US" sz="3600" b="1" dirty="0" smtClean="0">
                <a:solidFill>
                  <a:srgbClr val="FF0000"/>
                </a:solidFill>
              </a:rPr>
              <a:t>R</a:t>
            </a:r>
            <a:r>
              <a:rPr lang="ru-RU" sz="3600" b="1" dirty="0" smtClean="0">
                <a:solidFill>
                  <a:srgbClr val="FF0000"/>
                </a:solidFill>
              </a:rPr>
              <a:t>4, </a:t>
            </a:r>
          </a:p>
          <a:p>
            <a:pPr marL="602092" indent="-602092"/>
            <a:r>
              <a:rPr lang="ru-RU" sz="3600" b="1" dirty="0" smtClean="0">
                <a:solidFill>
                  <a:srgbClr val="FF0000"/>
                </a:solidFill>
              </a:rPr>
              <a:t>2. Считаем последовательное соединение  </a:t>
            </a:r>
            <a:r>
              <a:rPr lang="en-US" sz="3600" b="1" dirty="0" smtClean="0">
                <a:solidFill>
                  <a:srgbClr val="FF0000"/>
                </a:solidFill>
              </a:rPr>
              <a:t>R</a:t>
            </a:r>
            <a:r>
              <a:rPr lang="ru-RU" sz="3600" b="1" dirty="0">
                <a:solidFill>
                  <a:srgbClr val="FF0000"/>
                </a:solidFill>
              </a:rPr>
              <a:t>4 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en-US" sz="3600" b="1" dirty="0" smtClean="0">
                <a:solidFill>
                  <a:srgbClr val="FF0000"/>
                </a:solidFill>
              </a:rPr>
              <a:t> R</a:t>
            </a:r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2469165" y="4195735"/>
            <a:ext cx="70567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558" tIns="80277" rIns="160558" bIns="80277"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56184" y="5909523"/>
            <a:ext cx="1209734" cy="403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558" tIns="80277" rIns="160558" bIns="80277"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771598" y="5909523"/>
            <a:ext cx="1209734" cy="403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558" tIns="80277" rIns="160558" bIns="80277"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52129" y="6111146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880521" y="6111146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36" idx="3"/>
          </p:cNvCxnSpPr>
          <p:nvPr/>
        </p:nvCxnSpPr>
        <p:spPr>
          <a:xfrm>
            <a:off x="2065920" y="6111146"/>
            <a:ext cx="705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86288" y="5443542"/>
            <a:ext cx="5645427" cy="1270118"/>
          </a:xfrm>
          <a:prstGeom prst="rect">
            <a:avLst/>
          </a:prstGeom>
          <a:noFill/>
        </p:spPr>
        <p:txBody>
          <a:bodyPr wrap="square" lIns="160558" tIns="80277" rIns="160558" bIns="80277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Пусть </a:t>
            </a:r>
            <a:r>
              <a:rPr lang="en-US" sz="3600" b="1" dirty="0" smtClean="0">
                <a:solidFill>
                  <a:srgbClr val="00B050"/>
                </a:solidFill>
              </a:rPr>
              <a:t>R</a:t>
            </a:r>
            <a:r>
              <a:rPr lang="ru-RU" sz="3600" b="1" dirty="0" smtClean="0">
                <a:solidFill>
                  <a:srgbClr val="00B050"/>
                </a:solidFill>
              </a:rPr>
              <a:t>1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</a:rPr>
              <a:t>=</a:t>
            </a:r>
            <a:r>
              <a:rPr lang="en-US" sz="3600" b="1" dirty="0" smtClean="0">
                <a:solidFill>
                  <a:srgbClr val="00B050"/>
                </a:solidFill>
              </a:rPr>
              <a:t> R</a:t>
            </a:r>
            <a:r>
              <a:rPr lang="ru-RU" sz="3600" b="1" dirty="0" smtClean="0">
                <a:solidFill>
                  <a:srgbClr val="00B050"/>
                </a:solidFill>
              </a:rPr>
              <a:t>2 = </a:t>
            </a:r>
            <a:r>
              <a:rPr lang="en-US" sz="3600" b="1" dirty="0" smtClean="0">
                <a:solidFill>
                  <a:srgbClr val="00B050"/>
                </a:solidFill>
              </a:rPr>
              <a:t>R</a:t>
            </a:r>
            <a:r>
              <a:rPr lang="ru-RU" sz="3600" b="1" dirty="0" smtClean="0">
                <a:solidFill>
                  <a:srgbClr val="00B050"/>
                </a:solidFill>
              </a:rPr>
              <a:t>3=1 Ом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              </a:t>
            </a:r>
            <a:r>
              <a:rPr lang="en-US" sz="3600" b="1" dirty="0" smtClean="0">
                <a:solidFill>
                  <a:srgbClr val="00B050"/>
                </a:solidFill>
              </a:rPr>
              <a:t>U</a:t>
            </a:r>
            <a:r>
              <a:rPr lang="ru-RU" sz="3600" b="1" dirty="0" smtClean="0">
                <a:solidFill>
                  <a:srgbClr val="00B050"/>
                </a:solidFill>
              </a:rPr>
              <a:t>= 220 В 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186354" y="6657988"/>
            <a:ext cx="2016223" cy="1270118"/>
          </a:xfrm>
          <a:prstGeom prst="rect">
            <a:avLst/>
          </a:prstGeom>
        </p:spPr>
        <p:txBody>
          <a:bodyPr wrap="square" lIns="160558" tIns="80277" rIns="160558" bIns="80277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</a:rPr>
              <a:t>R</a:t>
            </a:r>
            <a:r>
              <a:rPr lang="ru-RU" sz="3600" b="1" u="sng" dirty="0" smtClean="0">
                <a:solidFill>
                  <a:srgbClr val="FF0000"/>
                </a:solidFill>
              </a:rPr>
              <a:t>1*</a:t>
            </a:r>
            <a:r>
              <a:rPr lang="en-US" sz="3600" b="1" u="sng" dirty="0" smtClean="0">
                <a:solidFill>
                  <a:srgbClr val="FF0000"/>
                </a:solidFill>
              </a:rPr>
              <a:t>R</a:t>
            </a:r>
            <a:r>
              <a:rPr lang="ru-RU" sz="3600" b="1" u="sng" dirty="0" smtClean="0">
                <a:solidFill>
                  <a:srgbClr val="FF0000"/>
                </a:solidFill>
              </a:rPr>
              <a:t>2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R</a:t>
            </a:r>
            <a:r>
              <a:rPr lang="ru-RU" sz="3600" b="1" dirty="0" smtClean="0">
                <a:solidFill>
                  <a:srgbClr val="FF0000"/>
                </a:solidFill>
              </a:rPr>
              <a:t>1+</a:t>
            </a:r>
            <a:r>
              <a:rPr lang="en-US" sz="3600" b="1" dirty="0" smtClean="0">
                <a:solidFill>
                  <a:srgbClr val="FF0000"/>
                </a:solidFill>
              </a:rPr>
              <a:t>R</a:t>
            </a:r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14784" y="6872302"/>
            <a:ext cx="1320089" cy="716120"/>
          </a:xfrm>
          <a:prstGeom prst="rect">
            <a:avLst/>
          </a:prstGeom>
          <a:noFill/>
        </p:spPr>
        <p:txBody>
          <a:bodyPr wrap="square" lIns="160558" tIns="80277" rIns="160558" bIns="80277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</a:t>
            </a:r>
            <a:r>
              <a:rPr lang="ru-RU" sz="3600" b="1" dirty="0" smtClean="0">
                <a:solidFill>
                  <a:srgbClr val="FF0000"/>
                </a:solidFill>
              </a:rPr>
              <a:t>4=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01130" y="6657988"/>
            <a:ext cx="3900470" cy="1270118"/>
          </a:xfrm>
          <a:prstGeom prst="rect">
            <a:avLst/>
          </a:prstGeom>
          <a:noFill/>
        </p:spPr>
        <p:txBody>
          <a:bodyPr wrap="square" lIns="160558" tIns="80277" rIns="160558" bIns="80277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</a:t>
            </a:r>
            <a:r>
              <a:rPr lang="ru-RU" sz="3600" b="1" dirty="0" err="1" smtClean="0">
                <a:solidFill>
                  <a:srgbClr val="FF0000"/>
                </a:solidFill>
              </a:rPr>
              <a:t>общ.=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R</a:t>
            </a:r>
            <a:r>
              <a:rPr lang="ru-RU" sz="3600" b="1" dirty="0" smtClean="0">
                <a:solidFill>
                  <a:srgbClr val="FF0000"/>
                </a:solidFill>
              </a:rPr>
              <a:t>4+</a:t>
            </a:r>
            <a:r>
              <a:rPr lang="en-US" sz="3600" b="1" dirty="0" smtClean="0">
                <a:solidFill>
                  <a:srgbClr val="FF0000"/>
                </a:solidFill>
              </a:rPr>
              <a:t> R</a:t>
            </a:r>
            <a:r>
              <a:rPr lang="ru-RU" sz="3600" b="1" dirty="0" smtClean="0">
                <a:solidFill>
                  <a:srgbClr val="FF0000"/>
                </a:solidFill>
              </a:rPr>
              <a:t>3 =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=1,5 Ом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29428" y="6800864"/>
            <a:ext cx="2286016" cy="716120"/>
          </a:xfrm>
          <a:prstGeom prst="rect">
            <a:avLst/>
          </a:prstGeom>
          <a:noFill/>
        </p:spPr>
        <p:txBody>
          <a:bodyPr wrap="square" lIns="160558" tIns="80277" rIns="160558" bIns="80277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=0,5 Ом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00272" y="7729558"/>
            <a:ext cx="4327477" cy="1193173"/>
          </a:xfrm>
          <a:prstGeom prst="rect">
            <a:avLst/>
          </a:prstGeom>
          <a:noFill/>
        </p:spPr>
        <p:txBody>
          <a:bodyPr wrap="square" lIns="160558" tIns="80277" rIns="160558" bIns="80277" rtlCol="0">
            <a:spAutoFit/>
          </a:bodyPr>
          <a:lstStyle/>
          <a:p>
            <a:r>
              <a:rPr lang="en-US" dirty="0" smtClean="0"/>
              <a:t>                               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По закону Ома</a:t>
            </a:r>
            <a:r>
              <a:rPr lang="en-US" sz="3600" b="1" dirty="0" smtClean="0">
                <a:solidFill>
                  <a:srgbClr val="00B050"/>
                </a:solidFill>
              </a:rPr>
              <a:t>: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I=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86487" y="8015312"/>
            <a:ext cx="604867" cy="1270118"/>
          </a:xfrm>
          <a:prstGeom prst="rect">
            <a:avLst/>
          </a:prstGeom>
          <a:noFill/>
        </p:spPr>
        <p:txBody>
          <a:bodyPr wrap="square" lIns="160558" tIns="80277" rIns="160558" bIns="80277" rtlCol="0">
            <a:spAutoFit/>
          </a:bodyPr>
          <a:lstStyle/>
          <a:p>
            <a:pPr>
              <a:buNone/>
            </a:pPr>
            <a:r>
              <a:rPr lang="en-US" sz="3600" b="1" u="sng" dirty="0" smtClean="0">
                <a:solidFill>
                  <a:srgbClr val="00B050"/>
                </a:solidFill>
              </a:rPr>
              <a:t>U 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R</a:t>
            </a:r>
            <a:endParaRPr lang="ru-RU" sz="3600" dirty="0" smtClean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86620" y="8015312"/>
            <a:ext cx="1214443" cy="1270118"/>
          </a:xfrm>
          <a:prstGeom prst="rect">
            <a:avLst/>
          </a:prstGeom>
          <a:noFill/>
        </p:spPr>
        <p:txBody>
          <a:bodyPr wrap="square" lIns="160558" tIns="80277" rIns="160558" bIns="80277" rtlCol="0">
            <a:spAutoFit/>
          </a:bodyPr>
          <a:lstStyle/>
          <a:p>
            <a:pPr>
              <a:buNone/>
            </a:pPr>
            <a:r>
              <a:rPr lang="en-US" sz="3600" b="1" u="sng" dirty="0" smtClean="0">
                <a:solidFill>
                  <a:srgbClr val="00B050"/>
                </a:solidFill>
              </a:rPr>
              <a:t>220 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1</a:t>
            </a:r>
            <a:r>
              <a:rPr lang="ru-RU" sz="3600" b="1" dirty="0" smtClean="0">
                <a:solidFill>
                  <a:srgbClr val="00B050"/>
                </a:solidFill>
              </a:rPr>
              <a:t>,5</a:t>
            </a:r>
            <a:endParaRPr lang="ru-RU" sz="3600" dirty="0" smtClean="0">
              <a:solidFill>
                <a:srgbClr val="00B050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829428" y="8515375"/>
            <a:ext cx="30243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829428" y="8586814"/>
            <a:ext cx="30243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8258188" y="8515376"/>
            <a:ext cx="30243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8258188" y="8586814"/>
            <a:ext cx="30243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472502" y="8158187"/>
            <a:ext cx="1814602" cy="716120"/>
          </a:xfrm>
          <a:prstGeom prst="rect">
            <a:avLst/>
          </a:prstGeom>
          <a:noFill/>
        </p:spPr>
        <p:txBody>
          <a:bodyPr wrap="square" lIns="160558" tIns="80277" rIns="160558" bIns="80277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147 А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build="p" animBg="1"/>
      <p:bldP spid="11" grpId="0" animBg="1"/>
      <p:bldP spid="35" grpId="0" animBg="1"/>
      <p:bldP spid="36" grpId="0" animBg="1"/>
      <p:bldP spid="37" grpId="0" animBg="1"/>
      <p:bldP spid="42" grpId="0"/>
      <p:bldP spid="45" grpId="0"/>
      <p:bldP spid="50" grpId="0"/>
      <p:bldP spid="51" grpId="0"/>
      <p:bldP spid="52" grpId="0"/>
      <p:bldP spid="53" grpId="0"/>
      <p:bldP spid="54" grpId="0"/>
      <p:bldP spid="55" grpId="1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57196"/>
            <a:ext cx="12801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</a:rPr>
              <a:t>Самостоятельное решение задач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722" y="2175832"/>
            <a:ext cx="12161521" cy="101179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Выберите любую задачу из предложенных 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752" y="3275426"/>
            <a:ext cx="11391666" cy="3178332"/>
          </a:xfrm>
          <a:prstGeom prst="rect">
            <a:avLst/>
          </a:prstGeom>
          <a:noFill/>
        </p:spPr>
        <p:txBody>
          <a:bodyPr wrap="square" lIns="160558" tIns="80277" rIns="160558" bIns="80277" rtlCol="0">
            <a:spAutoFit/>
          </a:bodyPr>
          <a:lstStyle/>
          <a:p>
            <a:pPr algn="ctr"/>
            <a:r>
              <a:rPr lang="ru-RU" sz="4900" b="1" dirty="0" smtClean="0">
                <a:solidFill>
                  <a:srgbClr val="00B050"/>
                </a:solidFill>
              </a:rPr>
              <a:t>Оцените  себя согласно правильным ответам. </a:t>
            </a:r>
          </a:p>
          <a:p>
            <a:pPr algn="ctr"/>
            <a:r>
              <a:rPr lang="ru-RU" sz="4900" b="1" dirty="0" smtClean="0">
                <a:solidFill>
                  <a:srgbClr val="00B050"/>
                </a:solidFill>
              </a:rPr>
              <a:t>Не забудьте поставить оценку в лист самооценки.</a:t>
            </a:r>
            <a:endParaRPr lang="ru-RU" sz="4900" b="1" dirty="0">
              <a:solidFill>
                <a:srgbClr val="00B050"/>
              </a:solidFill>
            </a:endParaRPr>
          </a:p>
        </p:txBody>
      </p:sp>
      <p:pic>
        <p:nvPicPr>
          <p:cNvPr id="6" name="приложение10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10001200" y="8591450"/>
            <a:ext cx="609600" cy="609600"/>
          </a:xfrm>
          <a:prstGeom prst="rect">
            <a:avLst/>
          </a:prstGeom>
        </p:spPr>
      </p:pic>
      <p:pic>
        <p:nvPicPr>
          <p:cNvPr id="4098" name="Picture 2" descr="C:\Users\пк\Desktop\картинки\22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200" y="6139103"/>
            <a:ext cx="2736304" cy="245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19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Итог урока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507" y="2136304"/>
            <a:ext cx="12161521" cy="18182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Достигли Вы цели, которую ставили перед собой в начале урока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813" y="4258743"/>
            <a:ext cx="11794910" cy="2747445"/>
          </a:xfrm>
          <a:prstGeom prst="rect">
            <a:avLst/>
          </a:prstGeom>
          <a:noFill/>
        </p:spPr>
        <p:txBody>
          <a:bodyPr wrap="square" lIns="160558" tIns="80277" rIns="160558" bIns="80277" rtlCol="0">
            <a:spAutoFit/>
          </a:bodyPr>
          <a:lstStyle/>
          <a:p>
            <a:pPr algn="ctr"/>
            <a:r>
              <a:rPr lang="ru-RU" sz="5600" b="1" dirty="0" smtClean="0">
                <a:solidFill>
                  <a:srgbClr val="00B050"/>
                </a:solidFill>
              </a:rPr>
              <a:t>Подведите свой результат </a:t>
            </a:r>
          </a:p>
          <a:p>
            <a:pPr algn="ctr"/>
            <a:r>
              <a:rPr lang="ru-RU" sz="5600" b="1" dirty="0">
                <a:solidFill>
                  <a:srgbClr val="00B050"/>
                </a:solidFill>
              </a:rPr>
              <a:t>с</a:t>
            </a:r>
            <a:r>
              <a:rPr lang="ru-RU" sz="5600" b="1" dirty="0" smtClean="0">
                <a:solidFill>
                  <a:srgbClr val="00B050"/>
                </a:solidFill>
              </a:rPr>
              <a:t>огласно листу самооценки </a:t>
            </a:r>
          </a:p>
          <a:p>
            <a:pPr algn="ctr"/>
            <a:r>
              <a:rPr lang="ru-RU" sz="5600" b="1" dirty="0" smtClean="0">
                <a:solidFill>
                  <a:srgbClr val="00B050"/>
                </a:solidFill>
              </a:rPr>
              <a:t>(как среднее значение).</a:t>
            </a:r>
            <a:endParaRPr lang="ru-RU" sz="5600" b="1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3868" y="6816824"/>
            <a:ext cx="230505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982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73 -0.01125 C -0.08073 -0.04217 -0.16096 -0.06581 -0.25794 -0.06581 C -0.35814 -0.06581 -0.43787 -0.04217 -0.43787 -0.01125 C -0.43787 0.01951 -0.51811 0.04332 -0.61806 0.04332 C -0.71528 0.04332 -0.79502 0.01951 -0.79502 -0.01125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144" y="408112"/>
            <a:ext cx="12161521" cy="11734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Домашнее задание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2" y="2175831"/>
            <a:ext cx="12161521" cy="68012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любой справочной литературе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или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 err="1" smtClean="0">
                <a:solidFill>
                  <a:srgbClr val="FF0000"/>
                </a:solidFill>
              </a:rPr>
              <a:t>интернет-ресурсах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найдите применение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последовательного или параллельного соединения в повседневной жизни, а также достоинства и недостатки этих соединений.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38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esktop\картинки\solnze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58888" y="-311968"/>
            <a:ext cx="18866096" cy="847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128" y="5448672"/>
            <a:ext cx="12161521" cy="3830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600" b="1" dirty="0" smtClean="0">
                <a:solidFill>
                  <a:srgbClr val="00B050"/>
                </a:solidFill>
              </a:rPr>
              <a:t>Спасибо за урок!</a:t>
            </a:r>
            <a:endParaRPr lang="ru-RU" sz="1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1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128" y="336104"/>
            <a:ext cx="12161521" cy="11734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Литература</a:t>
            </a:r>
            <a:r>
              <a:rPr lang="en-US" b="1" dirty="0" smtClean="0">
                <a:solidFill>
                  <a:srgbClr val="00B050"/>
                </a:solidFill>
              </a:rPr>
              <a:t>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32248"/>
            <a:ext cx="12801600" cy="7968952"/>
          </a:xfrm>
        </p:spPr>
        <p:txBody>
          <a:bodyPr>
            <a:normAutofit fontScale="92500" lnSpcReduction="10000"/>
          </a:bodyPr>
          <a:lstStyle/>
          <a:p>
            <a:r>
              <a:rPr lang="ru-RU" sz="4200" dirty="0" err="1" smtClean="0">
                <a:solidFill>
                  <a:schemeClr val="accent1">
                    <a:lumMod val="50000"/>
                  </a:schemeClr>
                </a:solidFill>
              </a:rPr>
              <a:t>А.В.Перышкин</a:t>
            </a: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 учебник Физика-8,М.</a:t>
            </a:r>
            <a:r>
              <a:rPr lang="en-US" sz="42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Дрофа,2012г.</a:t>
            </a:r>
          </a:p>
          <a:p>
            <a:r>
              <a:rPr lang="ru-RU" sz="4200" dirty="0" err="1" smtClean="0">
                <a:solidFill>
                  <a:schemeClr val="accent1">
                    <a:lumMod val="50000"/>
                  </a:schemeClr>
                </a:solidFill>
              </a:rPr>
              <a:t>С.Е.Полянский</a:t>
            </a: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 Поурочные разработки по </a:t>
            </a:r>
            <a:r>
              <a:rPr lang="ru-RU" sz="4200" dirty="0" err="1" smtClean="0">
                <a:solidFill>
                  <a:schemeClr val="accent1">
                    <a:lumMod val="50000"/>
                  </a:schemeClr>
                </a:solidFill>
              </a:rPr>
              <a:t>физике,М</a:t>
            </a: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42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Вако,2004г.</a:t>
            </a:r>
          </a:p>
          <a:p>
            <a:r>
              <a:rPr lang="ru-RU" sz="4200" dirty="0" err="1" smtClean="0">
                <a:solidFill>
                  <a:schemeClr val="accent1">
                    <a:lumMod val="50000"/>
                  </a:schemeClr>
                </a:solidFill>
              </a:rPr>
              <a:t>Н.И.Зорин</a:t>
            </a: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 КИМ.Физика,8 </a:t>
            </a:r>
            <a:r>
              <a:rPr lang="ru-RU" sz="4200" dirty="0" err="1" smtClean="0">
                <a:solidFill>
                  <a:schemeClr val="accent1">
                    <a:lumMod val="50000"/>
                  </a:schemeClr>
                </a:solidFill>
              </a:rPr>
              <a:t>класс,М</a:t>
            </a: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42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Вако,2012 г.</a:t>
            </a:r>
          </a:p>
          <a:p>
            <a:r>
              <a:rPr lang="ru-RU" sz="4200" dirty="0" err="1" smtClean="0">
                <a:solidFill>
                  <a:schemeClr val="accent1">
                    <a:lumMod val="50000"/>
                  </a:schemeClr>
                </a:solidFill>
              </a:rPr>
              <a:t>В.А.Касьянов</a:t>
            </a: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 Рабочая тетрадь по физике 8 класс. М.</a:t>
            </a:r>
            <a:r>
              <a:rPr lang="en-US" sz="42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Экзамен,2009 г.</a:t>
            </a:r>
          </a:p>
          <a:p>
            <a:pPr lvl="0">
              <a:buClr>
                <a:srgbClr val="F0A22E"/>
              </a:buClr>
            </a:pPr>
            <a:r>
              <a:rPr lang="ru-RU" sz="4200" dirty="0" err="1" smtClean="0">
                <a:solidFill>
                  <a:schemeClr val="accent1">
                    <a:lumMod val="50000"/>
                  </a:schemeClr>
                </a:solidFill>
              </a:rPr>
              <a:t>О.И.Громцева</a:t>
            </a: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 Контрольные и самостоятельные работы по физике 8 класс.</a:t>
            </a:r>
            <a:r>
              <a:rPr lang="ru-RU" sz="4200" dirty="0">
                <a:solidFill>
                  <a:srgbClr val="F0A22E">
                    <a:lumMod val="50000"/>
                  </a:srgbClr>
                </a:solidFill>
              </a:rPr>
              <a:t> М.</a:t>
            </a:r>
            <a:r>
              <a:rPr lang="en-US" sz="4200" dirty="0">
                <a:solidFill>
                  <a:srgbClr val="F0A22E">
                    <a:lumMod val="50000"/>
                  </a:srgbClr>
                </a:solidFill>
              </a:rPr>
              <a:t>:</a:t>
            </a:r>
            <a:r>
              <a:rPr lang="ru-RU" sz="4200" dirty="0" smtClean="0">
                <a:solidFill>
                  <a:srgbClr val="F0A22E">
                    <a:lumMod val="50000"/>
                  </a:srgbClr>
                </a:solidFill>
              </a:rPr>
              <a:t>Экзамен,2010 </a:t>
            </a:r>
            <a:r>
              <a:rPr lang="ru-RU" sz="4200" dirty="0">
                <a:solidFill>
                  <a:srgbClr val="F0A22E">
                    <a:lumMod val="50000"/>
                  </a:srgbClr>
                </a:solidFill>
              </a:rPr>
              <a:t>г</a:t>
            </a:r>
            <a:r>
              <a:rPr lang="ru-RU" sz="4200" dirty="0" smtClean="0">
                <a:solidFill>
                  <a:srgbClr val="F0A22E">
                    <a:lumMod val="50000"/>
                  </a:srgbClr>
                </a:solidFill>
              </a:rPr>
              <a:t>.</a:t>
            </a:r>
          </a:p>
          <a:p>
            <a:pPr>
              <a:buClr>
                <a:srgbClr val="F0A22E"/>
              </a:buClr>
            </a:pPr>
            <a:r>
              <a:rPr lang="ru-RU" sz="4400" dirty="0"/>
              <a:t>Упражнения для снятия утомления и расслабления глазных мышц взяты </a:t>
            </a:r>
            <a:r>
              <a:rPr lang="ru-RU" sz="4400" u="sng" dirty="0">
                <a:hlinkClick r:id="rId2"/>
              </a:rPr>
              <a:t>http://www.kuzspa.ru/science-work/konsultacii/zdorov-doshkoln/543-zrit-gimnastika</a:t>
            </a:r>
            <a:r>
              <a:rPr lang="ru-RU" sz="4400" dirty="0"/>
              <a:t>  </a:t>
            </a:r>
          </a:p>
          <a:p>
            <a:pPr lvl="0">
              <a:buClr>
                <a:srgbClr val="F0A22E"/>
              </a:buClr>
            </a:pPr>
            <a:r>
              <a:rPr lang="en-US" sz="4200" dirty="0">
                <a:solidFill>
                  <a:srgbClr val="F0A22E">
                    <a:lumMod val="50000"/>
                  </a:srgbClr>
                </a:solidFill>
              </a:rPr>
              <a:t>http://www.uchportal.ru/load/152- </a:t>
            </a:r>
            <a:r>
              <a:rPr lang="ru-RU" sz="4200" dirty="0">
                <a:solidFill>
                  <a:srgbClr val="F0A22E">
                    <a:lumMod val="50000"/>
                  </a:srgbClr>
                </a:solidFill>
              </a:rPr>
              <a:t>картинки</a:t>
            </a:r>
          </a:p>
          <a:p>
            <a:endParaRPr lang="ru-RU" sz="4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48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2" y="640083"/>
            <a:ext cx="12161521" cy="19459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Тема урока</a:t>
            </a:r>
            <a:r>
              <a:rPr lang="en-US" b="1" dirty="0" smtClean="0">
                <a:solidFill>
                  <a:srgbClr val="00B050"/>
                </a:solidFill>
              </a:rPr>
              <a:t>: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130" y="2078699"/>
            <a:ext cx="12161521" cy="55446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300" b="1" dirty="0" smtClean="0">
                <a:solidFill>
                  <a:srgbClr val="FF0000"/>
                </a:solidFill>
              </a:rPr>
              <a:t>Решение задач по теме</a:t>
            </a:r>
          </a:p>
          <a:p>
            <a:pPr algn="ctr">
              <a:buNone/>
            </a:pPr>
            <a:r>
              <a:rPr lang="ru-RU" sz="6300" b="1" dirty="0" smtClean="0">
                <a:solidFill>
                  <a:srgbClr val="FF0000"/>
                </a:solidFill>
              </a:rPr>
              <a:t> </a:t>
            </a:r>
            <a:r>
              <a:rPr lang="en-US" sz="6300" b="1" dirty="0" smtClean="0">
                <a:solidFill>
                  <a:srgbClr val="FF0000"/>
                </a:solidFill>
              </a:rPr>
              <a:t>“</a:t>
            </a:r>
            <a:r>
              <a:rPr lang="ru-RU" sz="6300" b="1" dirty="0" smtClean="0">
                <a:solidFill>
                  <a:srgbClr val="FF0000"/>
                </a:solidFill>
              </a:rPr>
              <a:t>Последовательное</a:t>
            </a:r>
          </a:p>
          <a:p>
            <a:pPr algn="ctr">
              <a:buNone/>
            </a:pPr>
            <a:r>
              <a:rPr lang="ru-RU" sz="6300" b="1" dirty="0" smtClean="0">
                <a:solidFill>
                  <a:srgbClr val="FF0000"/>
                </a:solidFill>
              </a:rPr>
              <a:t>и </a:t>
            </a:r>
          </a:p>
          <a:p>
            <a:pPr algn="ctr">
              <a:buNone/>
            </a:pPr>
            <a:r>
              <a:rPr lang="ru-RU" sz="6300" b="1" dirty="0" smtClean="0">
                <a:solidFill>
                  <a:srgbClr val="FF0000"/>
                </a:solidFill>
              </a:rPr>
              <a:t>параллельное </a:t>
            </a:r>
          </a:p>
          <a:p>
            <a:pPr algn="ctr">
              <a:buNone/>
            </a:pPr>
            <a:r>
              <a:rPr lang="ru-RU" sz="6300" b="1" dirty="0" smtClean="0">
                <a:solidFill>
                  <a:srgbClr val="FF0000"/>
                </a:solidFill>
              </a:rPr>
              <a:t>соединение проводников</a:t>
            </a:r>
            <a:r>
              <a:rPr lang="en-US" sz="6300" b="1" dirty="0" smtClean="0">
                <a:solidFill>
                  <a:srgbClr val="FF0000"/>
                </a:solidFill>
              </a:rPr>
              <a:t>”</a:t>
            </a:r>
            <a:endParaRPr lang="ru-RU" sz="63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/>
          </a:p>
        </p:txBody>
      </p:sp>
      <p:pic>
        <p:nvPicPr>
          <p:cNvPr id="1026" name="Picture 2" descr="C:\Users\пк\Desktop\картинки\shkolnye_kartinki_15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580" y="336104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8624E-6 L 0.75497 0.003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48" y="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Цель урока</a:t>
            </a:r>
            <a:r>
              <a:rPr lang="en-US" b="1" dirty="0" smtClean="0">
                <a:solidFill>
                  <a:srgbClr val="00B050"/>
                </a:solidFill>
              </a:rPr>
              <a:t>: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пк\Desktop\картинки\knigi-7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240" y="624136"/>
            <a:ext cx="241226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2" y="640081"/>
            <a:ext cx="12161521" cy="174105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</a:rPr>
              <a:t>Разминка </a:t>
            </a:r>
            <a:br>
              <a:rPr lang="ru-RU" sz="6000" b="1" dirty="0" smtClean="0">
                <a:solidFill>
                  <a:srgbClr val="00B050"/>
                </a:solidFill>
              </a:rPr>
            </a:b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722" y="1800204"/>
            <a:ext cx="12161521" cy="67119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100" b="1" dirty="0" smtClean="0">
                <a:solidFill>
                  <a:srgbClr val="FF0000"/>
                </a:solidFill>
              </a:rPr>
              <a:t>Что мы должны знать и помнить по этой теме</a:t>
            </a:r>
            <a:r>
              <a:rPr lang="en-US" sz="7100" b="1" dirty="0" smtClean="0">
                <a:solidFill>
                  <a:srgbClr val="FF0000"/>
                </a:solidFill>
              </a:rPr>
              <a:t>?</a:t>
            </a:r>
            <a:r>
              <a:rPr lang="ru-RU" sz="7100" b="1" dirty="0" smtClean="0">
                <a:solidFill>
                  <a:srgbClr val="FF0000"/>
                </a:solidFill>
              </a:rPr>
              <a:t/>
            </a:r>
            <a:br>
              <a:rPr lang="ru-RU" sz="7100" b="1" dirty="0" smtClean="0">
                <a:solidFill>
                  <a:srgbClr val="FF0000"/>
                </a:solidFill>
              </a:rPr>
            </a:br>
            <a:endParaRPr lang="ru-RU" sz="7100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504256" y="4397358"/>
            <a:ext cx="2088232" cy="1123325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558" tIns="80277" rIns="160558" bIns="80277" rtlCol="0" anchor="ctr"/>
          <a:lstStyle/>
          <a:p>
            <a:pPr algn="ctr"/>
            <a:r>
              <a:rPr lang="ru-RU" sz="3400" b="1" dirty="0" smtClean="0">
                <a:solidFill>
                  <a:schemeClr val="tx1"/>
                </a:solidFill>
              </a:rPr>
              <a:t>1</a:t>
            </a:r>
            <a:endParaRPr lang="ru-RU" sz="34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5392690" y="5519143"/>
            <a:ext cx="1800200" cy="1296144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558" tIns="80277" rIns="160558" bIns="80277" rtlCol="0" anchor="ctr"/>
          <a:lstStyle/>
          <a:p>
            <a:pPr algn="ctr"/>
            <a:endParaRPr lang="ru-RU" sz="3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400" b="1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ru-RU" sz="3400" b="1" dirty="0" smtClean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777064" y="4397358"/>
            <a:ext cx="1944216" cy="1123325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558" tIns="80277" rIns="160558" bIns="80277" rtlCol="0" anchor="ctr"/>
          <a:lstStyle/>
          <a:p>
            <a:pPr algn="ctr"/>
            <a:r>
              <a:rPr lang="ru-RU" sz="3400" b="1" dirty="0" smtClean="0">
                <a:solidFill>
                  <a:schemeClr val="tx1"/>
                </a:solidFill>
              </a:rPr>
              <a:t> 3</a:t>
            </a:r>
            <a:endParaRPr lang="ru-RU" sz="3400" b="1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10534059" y="8631428"/>
            <a:ext cx="1209734" cy="60486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558" tIns="80277" rIns="160558" bIns="80277"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пк\Desktop\картинки\7252336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144" y="6946897"/>
            <a:ext cx="3319047" cy="226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19456" y="6615202"/>
            <a:ext cx="1209734" cy="403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558" tIns="80277" rIns="160558" bIns="80277" rtlCol="0" anchor="ctr"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R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542" y="6111147"/>
            <a:ext cx="1209734" cy="403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558" tIns="80277" rIns="160558" bIns="80277" rtlCol="0" anchor="ctr"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R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939" y="6111147"/>
            <a:ext cx="1209734" cy="403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558" tIns="80277" rIns="160558" bIns="80277"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130" y="0"/>
            <a:ext cx="12161521" cy="17400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Должны Уметь различать соединения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73832"/>
            <a:ext cx="12801600" cy="8127370"/>
          </a:xfrm>
        </p:spPr>
        <p:txBody>
          <a:bodyPr numCol="2"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100" b="1" dirty="0" smtClean="0">
                <a:solidFill>
                  <a:srgbClr val="FF0000"/>
                </a:solidFill>
              </a:rPr>
              <a:t>    </a:t>
            </a:r>
            <a:r>
              <a:rPr lang="ru-RU" sz="6500" b="1" dirty="0" smtClean="0">
                <a:solidFill>
                  <a:srgbClr val="FF0000"/>
                </a:solidFill>
              </a:rPr>
              <a:t>Последовательное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500" b="1" dirty="0" smtClean="0">
                <a:solidFill>
                  <a:srgbClr val="FF0000"/>
                </a:solidFill>
              </a:rPr>
              <a:t>         соединение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500" b="1" dirty="0" smtClean="0">
                <a:solidFill>
                  <a:srgbClr val="FF0000"/>
                </a:solidFill>
              </a:rPr>
              <a:t>       проводников</a:t>
            </a:r>
            <a:r>
              <a:rPr lang="en-US" sz="6500" b="1" dirty="0" smtClean="0">
                <a:solidFill>
                  <a:srgbClr val="FF0000"/>
                </a:solidFill>
              </a:rPr>
              <a:t>:</a:t>
            </a:r>
            <a:endParaRPr lang="ru-RU" sz="6500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6500" b="1" dirty="0" smtClean="0">
                <a:solidFill>
                  <a:srgbClr val="00B050"/>
                </a:solidFill>
              </a:rPr>
              <a:t>Конец </a:t>
            </a:r>
            <a:r>
              <a:rPr lang="ru-RU" sz="6500" b="1" dirty="0">
                <a:solidFill>
                  <a:srgbClr val="00B050"/>
                </a:solidFill>
              </a:rPr>
              <a:t>первого проводника соединяют с началом </a:t>
            </a:r>
            <a:r>
              <a:rPr lang="ru-RU" sz="6500" b="1" dirty="0" smtClean="0">
                <a:solidFill>
                  <a:srgbClr val="00B050"/>
                </a:solidFill>
              </a:rPr>
              <a:t>второго, конец </a:t>
            </a:r>
            <a:r>
              <a:rPr lang="ru-RU" sz="6500" b="1" dirty="0">
                <a:solidFill>
                  <a:srgbClr val="00B050"/>
                </a:solidFill>
              </a:rPr>
              <a:t>второго – с началом третьего и т.д.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endParaRPr lang="ru-RU" sz="67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67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67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67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7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en-US" sz="67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7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67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ru-RU" sz="67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7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7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7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6500" b="1" dirty="0" smtClean="0">
                <a:solidFill>
                  <a:srgbClr val="FF0000"/>
                </a:solidFill>
              </a:rPr>
              <a:t>Параллельное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500" b="1" dirty="0" smtClean="0">
                <a:solidFill>
                  <a:srgbClr val="FF0000"/>
                </a:solidFill>
              </a:rPr>
              <a:t>     соединение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500" b="1" dirty="0" smtClean="0">
                <a:solidFill>
                  <a:srgbClr val="FF0000"/>
                </a:solidFill>
              </a:rPr>
              <a:t>     проводников</a:t>
            </a:r>
            <a:r>
              <a:rPr lang="en-US" sz="6500" b="1" dirty="0" smtClean="0">
                <a:solidFill>
                  <a:srgbClr val="FF0000"/>
                </a:solidFill>
              </a:rPr>
              <a:t>:</a:t>
            </a:r>
            <a:r>
              <a:rPr lang="ru-RU" sz="6500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1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6500" b="1" dirty="0" smtClean="0">
                <a:solidFill>
                  <a:srgbClr val="00B050"/>
                </a:solidFill>
              </a:rPr>
              <a:t>Начала всех проводников присоединяются к одной точке цепи,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500" b="1" dirty="0">
                <a:solidFill>
                  <a:srgbClr val="00B050"/>
                </a:solidFill>
              </a:rPr>
              <a:t> </a:t>
            </a:r>
            <a:r>
              <a:rPr lang="ru-RU" sz="6500" b="1" dirty="0" smtClean="0">
                <a:solidFill>
                  <a:srgbClr val="00B050"/>
                </a:solidFill>
              </a:rPr>
              <a:t>    а их концы – к другой.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700" dirty="0" smtClean="0"/>
              <a:t> 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                          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19456" y="5607090"/>
            <a:ext cx="1209734" cy="403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558" tIns="80277" rIns="160558" bIns="80277"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" y="6312768"/>
            <a:ext cx="452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7" idx="3"/>
          </p:cNvCxnSpPr>
          <p:nvPr/>
        </p:nvCxnSpPr>
        <p:spPr>
          <a:xfrm>
            <a:off x="9929193" y="580871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7" idx="1"/>
          </p:cNvCxnSpPr>
          <p:nvPr/>
        </p:nvCxnSpPr>
        <p:spPr>
          <a:xfrm>
            <a:off x="8114592" y="5808712"/>
            <a:ext cx="604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477278" y="6312768"/>
            <a:ext cx="452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" idx="3"/>
          </p:cNvCxnSpPr>
          <p:nvPr/>
        </p:nvCxnSpPr>
        <p:spPr>
          <a:xfrm>
            <a:off x="1662675" y="6312768"/>
            <a:ext cx="553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610536" y="6413579"/>
            <a:ext cx="452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433251" y="6413579"/>
            <a:ext cx="452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6" idx="3"/>
          </p:cNvCxnSpPr>
          <p:nvPr/>
        </p:nvCxnSpPr>
        <p:spPr>
          <a:xfrm>
            <a:off x="9929194" y="6816824"/>
            <a:ext cx="553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114592" y="6816824"/>
            <a:ext cx="553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114590" y="5808712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433248" y="5808712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0482944" y="8530614"/>
            <a:ext cx="1260851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558" tIns="80277" rIns="160558" bIns="80277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068" y="480120"/>
            <a:ext cx="12161521" cy="11734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 Должны знать Формулы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722" y="1600179"/>
            <a:ext cx="12161521" cy="6343693"/>
          </a:xfrm>
        </p:spPr>
        <p:txBody>
          <a:bodyPr numCol="2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Последовательное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соединение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проводников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b="1" dirty="0" smtClean="0">
                <a:solidFill>
                  <a:srgbClr val="00B050"/>
                </a:solidFill>
              </a:rPr>
              <a:t>I</a:t>
            </a:r>
            <a:r>
              <a:rPr lang="ru-RU" sz="2200" b="1" dirty="0" smtClean="0">
                <a:solidFill>
                  <a:srgbClr val="00B050"/>
                </a:solidFill>
              </a:rPr>
              <a:t>общ.</a:t>
            </a:r>
            <a:r>
              <a:rPr lang="en-US" b="1" dirty="0" smtClean="0">
                <a:solidFill>
                  <a:srgbClr val="00B050"/>
                </a:solidFill>
              </a:rPr>
              <a:t> =</a:t>
            </a:r>
            <a:endParaRPr lang="en-US" sz="2200" b="1" dirty="0" smtClean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B050"/>
                </a:solidFill>
              </a:rPr>
              <a:t>U</a:t>
            </a:r>
            <a:r>
              <a:rPr lang="ru-RU" sz="2200" b="1" dirty="0" smtClean="0">
                <a:solidFill>
                  <a:srgbClr val="00B050"/>
                </a:solidFill>
              </a:rPr>
              <a:t>общ.</a:t>
            </a:r>
            <a:r>
              <a:rPr lang="en-US" b="1" dirty="0" smtClean="0">
                <a:solidFill>
                  <a:srgbClr val="00B050"/>
                </a:solidFill>
              </a:rPr>
              <a:t> =</a:t>
            </a:r>
            <a:endParaRPr lang="ru-RU" sz="2200" b="1" dirty="0" smtClean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B050"/>
                </a:solidFill>
              </a:rPr>
              <a:t>R</a:t>
            </a:r>
            <a:r>
              <a:rPr lang="ru-RU" sz="2200" b="1" dirty="0" smtClean="0">
                <a:solidFill>
                  <a:srgbClr val="00B050"/>
                </a:solidFill>
              </a:rPr>
              <a:t>общ.</a:t>
            </a:r>
            <a:r>
              <a:rPr lang="en-US" b="1" dirty="0" smtClean="0">
                <a:solidFill>
                  <a:srgbClr val="00B050"/>
                </a:solidFill>
              </a:rPr>
              <a:t> =</a:t>
            </a:r>
            <a:endParaRPr lang="ru-RU" b="1" dirty="0" smtClean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Параллельное соединение проводников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US" b="1" dirty="0" smtClean="0">
                <a:solidFill>
                  <a:srgbClr val="00B050"/>
                </a:solidFill>
              </a:rPr>
              <a:t>I</a:t>
            </a:r>
            <a:r>
              <a:rPr lang="ru-RU" sz="2200" b="1" dirty="0" smtClean="0">
                <a:solidFill>
                  <a:srgbClr val="00B050"/>
                </a:solidFill>
              </a:rPr>
              <a:t>общ.</a:t>
            </a:r>
            <a:r>
              <a:rPr lang="en-US" b="1" dirty="0" smtClean="0">
                <a:solidFill>
                  <a:srgbClr val="00B050"/>
                </a:solidFill>
              </a:rPr>
              <a:t> =</a:t>
            </a:r>
            <a:endParaRPr lang="en-US" sz="2200" b="1" dirty="0" smtClean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U</a:t>
            </a:r>
            <a:r>
              <a:rPr lang="ru-RU" sz="2200" b="1" dirty="0" smtClean="0">
                <a:solidFill>
                  <a:srgbClr val="00B050"/>
                </a:solidFill>
              </a:rPr>
              <a:t>общ.</a:t>
            </a:r>
            <a:r>
              <a:rPr lang="en-US" b="1" dirty="0" smtClean="0">
                <a:solidFill>
                  <a:srgbClr val="00B050"/>
                </a:solidFill>
              </a:rPr>
              <a:t> =</a:t>
            </a:r>
            <a:endParaRPr lang="ru-RU" sz="2200" b="1" dirty="0" smtClean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</a:t>
            </a:r>
            <a:r>
              <a:rPr lang="ru-RU" b="1" dirty="0" smtClean="0">
                <a:solidFill>
                  <a:srgbClr val="00B050"/>
                </a:solidFill>
              </a:rPr>
              <a:t>  </a:t>
            </a:r>
            <a:r>
              <a:rPr lang="ru-RU" b="1" u="sng" dirty="0" smtClean="0">
                <a:solidFill>
                  <a:srgbClr val="00B050"/>
                </a:solidFill>
              </a:rPr>
              <a:t> </a:t>
            </a:r>
            <a:r>
              <a:rPr lang="en-US" b="1" u="sng" dirty="0" smtClean="0">
                <a:solidFill>
                  <a:srgbClr val="00B050"/>
                </a:solidFill>
              </a:rPr>
              <a:t>1</a:t>
            </a:r>
            <a:r>
              <a:rPr lang="ru-RU" b="1" u="sng" dirty="0" smtClean="0">
                <a:solidFill>
                  <a:srgbClr val="00B050"/>
                </a:solidFill>
              </a:rPr>
              <a:t>_ </a:t>
            </a:r>
            <a:r>
              <a:rPr lang="en-US" b="1" u="sng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endParaRPr lang="en-US" b="1" u="sng" dirty="0" smtClean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</a:t>
            </a:r>
            <a:r>
              <a:rPr lang="ru-RU" b="1" dirty="0" smtClean="0">
                <a:solidFill>
                  <a:srgbClr val="00B050"/>
                </a:solidFill>
              </a:rPr>
              <a:t>  </a:t>
            </a:r>
            <a:r>
              <a:rPr lang="en-US" b="1" dirty="0" smtClean="0">
                <a:solidFill>
                  <a:srgbClr val="00B050"/>
                </a:solidFill>
              </a:rPr>
              <a:t>R</a:t>
            </a:r>
            <a:r>
              <a:rPr lang="ru-RU" sz="2200" b="1" dirty="0" smtClean="0">
                <a:solidFill>
                  <a:srgbClr val="00B050"/>
                </a:solidFill>
              </a:rPr>
              <a:t>общ.</a:t>
            </a:r>
            <a:r>
              <a:rPr lang="en-US" b="1" dirty="0" smtClean="0">
                <a:solidFill>
                  <a:srgbClr val="00B050"/>
                </a:solidFill>
              </a:rPr>
              <a:t>   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345016" y="6816824"/>
            <a:ext cx="302434" cy="0"/>
          </a:xfrm>
          <a:prstGeom prst="line">
            <a:avLst/>
          </a:prstGeom>
          <a:ln w="4445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80320" y="4224537"/>
            <a:ext cx="2059428" cy="1023896"/>
          </a:xfrm>
          <a:prstGeom prst="rect">
            <a:avLst/>
          </a:prstGeom>
          <a:noFill/>
        </p:spPr>
        <p:txBody>
          <a:bodyPr wrap="square" lIns="160558" tIns="80277" rIns="160558" bIns="80277" rtlCol="0">
            <a:spAutoFit/>
          </a:bodyPr>
          <a:lstStyle/>
          <a:p>
            <a:r>
              <a:rPr lang="en-US" sz="5600" b="1" dirty="0" smtClean="0">
                <a:solidFill>
                  <a:srgbClr val="00B050"/>
                </a:solidFill>
              </a:rPr>
              <a:t>I</a:t>
            </a:r>
            <a:r>
              <a:rPr lang="en-US" sz="2200" b="1" dirty="0" smtClean="0">
                <a:solidFill>
                  <a:srgbClr val="00B050"/>
                </a:solidFill>
              </a:rPr>
              <a:t>1</a:t>
            </a:r>
            <a:r>
              <a:rPr lang="en-US" sz="5600" b="1" dirty="0" smtClean="0">
                <a:solidFill>
                  <a:srgbClr val="00B050"/>
                </a:solidFill>
              </a:rPr>
              <a:t> = I</a:t>
            </a:r>
            <a:r>
              <a:rPr lang="en-US" sz="2200" b="1" dirty="0" smtClean="0">
                <a:solidFill>
                  <a:srgbClr val="00B050"/>
                </a:solidFill>
              </a:rPr>
              <a:t>2</a:t>
            </a:r>
            <a:endParaRPr lang="ru-RU" sz="56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80320" y="5088633"/>
            <a:ext cx="2318658" cy="1196251"/>
          </a:xfrm>
          <a:prstGeom prst="rect">
            <a:avLst/>
          </a:prstGeom>
          <a:noFill/>
        </p:spPr>
        <p:txBody>
          <a:bodyPr wrap="square" lIns="160558" tIns="80277" rIns="160558" bIns="8027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600" b="1" dirty="0" smtClean="0">
                <a:solidFill>
                  <a:srgbClr val="00B050"/>
                </a:solidFill>
              </a:rPr>
              <a:t>U</a:t>
            </a:r>
            <a:r>
              <a:rPr lang="en-US" sz="2200" b="1" dirty="0" smtClean="0">
                <a:solidFill>
                  <a:srgbClr val="00B050"/>
                </a:solidFill>
              </a:rPr>
              <a:t>1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5600" b="1" dirty="0" smtClean="0">
                <a:solidFill>
                  <a:srgbClr val="00B050"/>
                </a:solidFill>
              </a:rPr>
              <a:t>+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sz="5600" b="1" dirty="0" smtClean="0">
                <a:solidFill>
                  <a:srgbClr val="00B050"/>
                </a:solidFill>
              </a:rPr>
              <a:t>U</a:t>
            </a:r>
            <a:r>
              <a:rPr lang="en-US" sz="2200" b="1" dirty="0" smtClean="0">
                <a:solidFill>
                  <a:srgbClr val="00B050"/>
                </a:solidFill>
              </a:rPr>
              <a:t>2</a:t>
            </a:r>
            <a:endParaRPr lang="ru-RU" dirty="0" smtClean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80320" y="5952729"/>
            <a:ext cx="2520280" cy="1023896"/>
          </a:xfrm>
          <a:prstGeom prst="rect">
            <a:avLst/>
          </a:prstGeom>
          <a:noFill/>
        </p:spPr>
        <p:txBody>
          <a:bodyPr wrap="square" lIns="160558" tIns="80277" rIns="160558" bIns="80277" rtlCol="0">
            <a:spAutoFit/>
          </a:bodyPr>
          <a:lstStyle/>
          <a:p>
            <a:r>
              <a:rPr lang="en-US" sz="5600" b="1" dirty="0" smtClean="0">
                <a:solidFill>
                  <a:srgbClr val="00B050"/>
                </a:solidFill>
              </a:rPr>
              <a:t>R</a:t>
            </a:r>
            <a:r>
              <a:rPr lang="en-US" sz="2200" b="1" dirty="0" smtClean="0">
                <a:solidFill>
                  <a:srgbClr val="00B050"/>
                </a:solidFill>
              </a:rPr>
              <a:t>1</a:t>
            </a:r>
            <a:r>
              <a:rPr lang="en-US" sz="5600" b="1" dirty="0" smtClean="0">
                <a:solidFill>
                  <a:srgbClr val="00B050"/>
                </a:solidFill>
              </a:rPr>
              <a:t> + R</a:t>
            </a:r>
            <a:r>
              <a:rPr lang="en-US" sz="2200" b="1" dirty="0" smtClean="0">
                <a:solidFill>
                  <a:srgbClr val="00B050"/>
                </a:solidFill>
              </a:rPr>
              <a:t>2</a:t>
            </a:r>
            <a:endParaRPr lang="ru-RU" sz="56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17026" y="4224537"/>
            <a:ext cx="2419467" cy="1023896"/>
          </a:xfrm>
          <a:prstGeom prst="rect">
            <a:avLst/>
          </a:prstGeom>
          <a:noFill/>
        </p:spPr>
        <p:txBody>
          <a:bodyPr wrap="square" lIns="160558" tIns="80277" rIns="160558" bIns="80277" rtlCol="0">
            <a:spAutoFit/>
          </a:bodyPr>
          <a:lstStyle/>
          <a:p>
            <a:r>
              <a:rPr lang="en-US" sz="5600" b="1" dirty="0" smtClean="0">
                <a:solidFill>
                  <a:srgbClr val="00B050"/>
                </a:solidFill>
              </a:rPr>
              <a:t>I</a:t>
            </a:r>
            <a:r>
              <a:rPr lang="en-US" sz="2200" b="1" dirty="0" smtClean="0">
                <a:solidFill>
                  <a:srgbClr val="00B050"/>
                </a:solidFill>
              </a:rPr>
              <a:t>1  </a:t>
            </a:r>
            <a:r>
              <a:rPr lang="en-US" sz="5600" b="1" dirty="0" smtClean="0">
                <a:solidFill>
                  <a:srgbClr val="00B050"/>
                </a:solidFill>
              </a:rPr>
              <a:t>+ I</a:t>
            </a:r>
            <a:r>
              <a:rPr lang="en-US" sz="2200" b="1" dirty="0" smtClean="0">
                <a:solidFill>
                  <a:srgbClr val="00B050"/>
                </a:solidFill>
              </a:rPr>
              <a:t>2</a:t>
            </a:r>
            <a:endParaRPr lang="ru-RU" sz="56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33048" y="5088632"/>
            <a:ext cx="2331484" cy="1023896"/>
          </a:xfrm>
          <a:prstGeom prst="rect">
            <a:avLst/>
          </a:prstGeom>
          <a:noFill/>
        </p:spPr>
        <p:txBody>
          <a:bodyPr wrap="square" lIns="160558" tIns="80277" rIns="160558" bIns="80277" rtlCol="0">
            <a:spAutoFit/>
          </a:bodyPr>
          <a:lstStyle/>
          <a:p>
            <a:r>
              <a:rPr lang="en-US" sz="5600" b="1" dirty="0" smtClean="0">
                <a:solidFill>
                  <a:srgbClr val="00B050"/>
                </a:solidFill>
              </a:rPr>
              <a:t>U</a:t>
            </a:r>
            <a:r>
              <a:rPr lang="en-US" sz="2200" b="1" dirty="0" smtClean="0">
                <a:solidFill>
                  <a:srgbClr val="00B050"/>
                </a:solidFill>
              </a:rPr>
              <a:t>1  </a:t>
            </a:r>
            <a:r>
              <a:rPr lang="en-US" sz="5600" b="1" dirty="0" smtClean="0">
                <a:solidFill>
                  <a:srgbClr val="00B050"/>
                </a:solidFill>
              </a:rPr>
              <a:t>= U</a:t>
            </a:r>
            <a:r>
              <a:rPr lang="en-US" sz="2200" b="1" dirty="0" smtClean="0">
                <a:solidFill>
                  <a:srgbClr val="00B050"/>
                </a:solidFill>
              </a:rPr>
              <a:t>2</a:t>
            </a:r>
            <a:endParaRPr lang="ru-RU" sz="56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49074" y="5952729"/>
            <a:ext cx="3125149" cy="1885671"/>
          </a:xfrm>
          <a:prstGeom prst="rect">
            <a:avLst/>
          </a:prstGeom>
          <a:noFill/>
        </p:spPr>
        <p:txBody>
          <a:bodyPr wrap="square" lIns="160558" tIns="80277" rIns="160558" bIns="80277" rtlCol="0">
            <a:spAutoFit/>
          </a:bodyPr>
          <a:lstStyle/>
          <a:p>
            <a:pPr marL="602092" indent="-602092"/>
            <a:r>
              <a:rPr lang="en-US" sz="4900" b="1" u="sng" dirty="0" smtClean="0">
                <a:solidFill>
                  <a:srgbClr val="00B050"/>
                </a:solidFill>
              </a:rPr>
              <a:t> </a:t>
            </a:r>
            <a:r>
              <a:rPr lang="en-US" sz="5600" b="1" u="sng" dirty="0" smtClean="0">
                <a:solidFill>
                  <a:srgbClr val="00B050"/>
                </a:solidFill>
              </a:rPr>
              <a:t>1 </a:t>
            </a:r>
            <a:r>
              <a:rPr lang="en-US" sz="5600" b="1" dirty="0" smtClean="0">
                <a:solidFill>
                  <a:srgbClr val="00B050"/>
                </a:solidFill>
              </a:rPr>
              <a:t>      </a:t>
            </a:r>
            <a:r>
              <a:rPr lang="en-US" sz="5600" b="1" u="sng" dirty="0" smtClean="0">
                <a:solidFill>
                  <a:srgbClr val="00B050"/>
                </a:solidFill>
              </a:rPr>
              <a:t> 1</a:t>
            </a:r>
          </a:p>
          <a:p>
            <a:pPr marL="602092" indent="-602092"/>
            <a:r>
              <a:rPr lang="en-US" sz="5600" b="1" dirty="0" smtClean="0">
                <a:solidFill>
                  <a:srgbClr val="00B050"/>
                </a:solidFill>
              </a:rPr>
              <a:t> R</a:t>
            </a:r>
            <a:r>
              <a:rPr lang="en-US" sz="2200" b="1" dirty="0" smtClean="0">
                <a:solidFill>
                  <a:srgbClr val="00B050"/>
                </a:solidFill>
              </a:rPr>
              <a:t>1</a:t>
            </a:r>
            <a:r>
              <a:rPr lang="en-US" sz="5600" b="1" dirty="0" smtClean="0">
                <a:solidFill>
                  <a:srgbClr val="00B050"/>
                </a:solidFill>
              </a:rPr>
              <a:t>      R</a:t>
            </a:r>
            <a:r>
              <a:rPr lang="en-US" sz="2200" b="1" dirty="0" smtClean="0">
                <a:solidFill>
                  <a:srgbClr val="00B050"/>
                </a:solidFill>
              </a:rPr>
              <a:t>2</a:t>
            </a:r>
            <a:endParaRPr lang="ru-RU" sz="5600" dirty="0">
              <a:solidFill>
                <a:srgbClr val="00B05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0001200" y="6744817"/>
            <a:ext cx="504056" cy="0"/>
          </a:xfrm>
          <a:prstGeom prst="line">
            <a:avLst/>
          </a:prstGeom>
          <a:ln w="412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217224" y="6456785"/>
            <a:ext cx="0" cy="598771"/>
          </a:xfrm>
          <a:prstGeom prst="line">
            <a:avLst/>
          </a:prstGeom>
          <a:ln w="412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40687" y="7812517"/>
            <a:ext cx="2822712" cy="1885671"/>
          </a:xfrm>
          <a:prstGeom prst="rect">
            <a:avLst/>
          </a:prstGeom>
          <a:noFill/>
        </p:spPr>
        <p:txBody>
          <a:bodyPr wrap="square" lIns="160558" tIns="80277" rIns="160558" bIns="80277" rtlCol="0">
            <a:spAutoFit/>
          </a:bodyPr>
          <a:lstStyle/>
          <a:p>
            <a:r>
              <a:rPr lang="en-US" sz="5600" b="1" dirty="0">
                <a:solidFill>
                  <a:srgbClr val="4E3B30"/>
                </a:solidFill>
              </a:rPr>
              <a:t> </a:t>
            </a:r>
            <a:r>
              <a:rPr lang="en-US" sz="5600" b="1" dirty="0" smtClean="0">
                <a:solidFill>
                  <a:srgbClr val="00B050"/>
                </a:solidFill>
              </a:rPr>
              <a:t>R</a:t>
            </a:r>
            <a:r>
              <a:rPr lang="en-US" sz="2200" b="1" dirty="0" smtClean="0">
                <a:solidFill>
                  <a:srgbClr val="00B050"/>
                </a:solidFill>
              </a:rPr>
              <a:t>1</a:t>
            </a:r>
            <a:r>
              <a:rPr lang="en-US" sz="5600" b="1" dirty="0" smtClean="0">
                <a:solidFill>
                  <a:srgbClr val="00B050"/>
                </a:solidFill>
              </a:rPr>
              <a:t>+R</a:t>
            </a:r>
            <a:r>
              <a:rPr lang="en-US" sz="2200" b="1" dirty="0" smtClean="0">
                <a:solidFill>
                  <a:srgbClr val="00B050"/>
                </a:solidFill>
              </a:rPr>
              <a:t>2</a:t>
            </a:r>
          </a:p>
          <a:p>
            <a:r>
              <a:rPr lang="en-US" sz="5600" dirty="0" smtClean="0">
                <a:solidFill>
                  <a:srgbClr val="00B050"/>
                </a:solidFill>
              </a:rPr>
              <a:t> </a:t>
            </a:r>
            <a:r>
              <a:rPr lang="en-US" sz="5600" b="1" dirty="0" smtClean="0">
                <a:solidFill>
                  <a:srgbClr val="00B050"/>
                </a:solidFill>
              </a:rPr>
              <a:t>R</a:t>
            </a:r>
            <a:r>
              <a:rPr lang="en-US" sz="2200" b="1" dirty="0" smtClean="0">
                <a:solidFill>
                  <a:srgbClr val="00B050"/>
                </a:solidFill>
              </a:rPr>
              <a:t>1</a:t>
            </a:r>
            <a:r>
              <a:rPr lang="en-US" sz="5600" b="1" dirty="0" smtClean="0">
                <a:solidFill>
                  <a:srgbClr val="00B050"/>
                </a:solidFill>
              </a:rPr>
              <a:t>*R</a:t>
            </a:r>
            <a:r>
              <a:rPr lang="en-US" sz="2200" b="1" dirty="0" smtClean="0">
                <a:solidFill>
                  <a:srgbClr val="00B050"/>
                </a:solidFill>
              </a:rPr>
              <a:t>2</a:t>
            </a:r>
            <a:endParaRPr lang="ru-RU" sz="2200" b="1" dirty="0">
              <a:solidFill>
                <a:srgbClr val="00B05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43850" y="8669731"/>
            <a:ext cx="156257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99271" y="8204933"/>
            <a:ext cx="2525866" cy="1023896"/>
          </a:xfrm>
          <a:prstGeom prst="rect">
            <a:avLst/>
          </a:prstGeom>
          <a:noFill/>
        </p:spPr>
        <p:txBody>
          <a:bodyPr wrap="square" lIns="160558" tIns="80277" rIns="160558" bIns="80277" rtlCol="0">
            <a:spAutoFit/>
          </a:bodyPr>
          <a:lstStyle/>
          <a:p>
            <a:r>
              <a:rPr lang="en-US" sz="5600" b="1" dirty="0">
                <a:solidFill>
                  <a:srgbClr val="00B050"/>
                </a:solidFill>
              </a:rPr>
              <a:t>R</a:t>
            </a:r>
            <a:r>
              <a:rPr lang="ru-RU" sz="2200" b="1" dirty="0">
                <a:solidFill>
                  <a:srgbClr val="00B050"/>
                </a:solidFill>
              </a:rPr>
              <a:t>общ</a:t>
            </a:r>
            <a:r>
              <a:rPr lang="ru-RU" sz="5600" b="1" dirty="0">
                <a:solidFill>
                  <a:srgbClr val="00B050"/>
                </a:solidFill>
              </a:rPr>
              <a:t>.=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11441361" y="8669734"/>
            <a:ext cx="1008112" cy="566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558" tIns="80277" rIns="160558" bIns="80277" rtlCol="0" anchor="ctr"/>
          <a:lstStyle/>
          <a:p>
            <a:pPr algn="ctr"/>
            <a:endParaRPr lang="ru-RU"/>
          </a:p>
        </p:txBody>
      </p:sp>
      <p:sp>
        <p:nvSpPr>
          <p:cNvPr id="28" name="Стрелка углом вверх 27"/>
          <p:cNvSpPr/>
          <p:nvPr/>
        </p:nvSpPr>
        <p:spPr>
          <a:xfrm rot="9300000">
            <a:off x="5825208" y="7239271"/>
            <a:ext cx="1074591" cy="441090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558" tIns="80277" rIns="160558" bIns="80277"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5016" y="6600802"/>
            <a:ext cx="311150" cy="4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  <p:bldP spid="24" grpId="0"/>
      <p:bldP spid="6" grpId="0"/>
      <p:bldP spid="10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 ДОЛЖНЫ знать закон Ома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32249"/>
            <a:ext cx="12801600" cy="796895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6100" b="1" dirty="0">
                <a:solidFill>
                  <a:srgbClr val="FF0000"/>
                </a:solidFill>
              </a:rPr>
              <a:t> </a:t>
            </a:r>
            <a:r>
              <a:rPr lang="ru-RU" sz="6100" b="1" dirty="0" smtClean="0">
                <a:solidFill>
                  <a:srgbClr val="FF0000"/>
                </a:solidFill>
              </a:rPr>
              <a:t>                      </a:t>
            </a:r>
            <a:r>
              <a:rPr lang="en-US" sz="10700" b="1" dirty="0" smtClean="0">
                <a:solidFill>
                  <a:srgbClr val="FF0000"/>
                </a:solidFill>
              </a:rPr>
              <a:t>I=</a:t>
            </a:r>
            <a:r>
              <a:rPr lang="ru-RU" sz="12200" b="1" dirty="0" smtClean="0">
                <a:solidFill>
                  <a:srgbClr val="FF0000"/>
                </a:solidFill>
              </a:rPr>
              <a:t>     </a:t>
            </a:r>
            <a:r>
              <a:rPr lang="ru-RU" sz="10400" dirty="0" smtClean="0">
                <a:solidFill>
                  <a:srgbClr val="FF0000"/>
                </a:solidFill>
              </a:rPr>
              <a:t>,</a:t>
            </a:r>
            <a:r>
              <a:rPr lang="ru-RU" sz="11300" dirty="0" smtClean="0">
                <a:solidFill>
                  <a:srgbClr val="FF0000"/>
                </a:solidFill>
              </a:rPr>
              <a:t> </a:t>
            </a:r>
            <a:r>
              <a:rPr lang="ru-RU" sz="6100" b="1" dirty="0" smtClean="0">
                <a:solidFill>
                  <a:srgbClr val="FF0000"/>
                </a:solidFill>
              </a:rPr>
              <a:t>где  </a:t>
            </a:r>
          </a:p>
          <a:p>
            <a:pPr>
              <a:buNone/>
            </a:pPr>
            <a:r>
              <a:rPr lang="ru-RU" sz="5300" b="1" dirty="0" smtClean="0">
                <a:solidFill>
                  <a:srgbClr val="FF0000"/>
                </a:solidFill>
              </a:rPr>
              <a:t>        </a:t>
            </a:r>
          </a:p>
          <a:p>
            <a:pPr>
              <a:buNone/>
            </a:pPr>
            <a:r>
              <a:rPr lang="ru-RU" sz="5300" b="1" dirty="0">
                <a:solidFill>
                  <a:srgbClr val="FF0000"/>
                </a:solidFill>
              </a:rPr>
              <a:t> </a:t>
            </a:r>
            <a:r>
              <a:rPr lang="ru-RU" sz="5300" b="1" dirty="0" smtClean="0">
                <a:solidFill>
                  <a:srgbClr val="FF0000"/>
                </a:solidFill>
              </a:rPr>
              <a:t>        </a:t>
            </a:r>
            <a:r>
              <a:rPr lang="en-US" sz="5300" b="1" dirty="0" smtClean="0">
                <a:solidFill>
                  <a:srgbClr val="FF0000"/>
                </a:solidFill>
              </a:rPr>
              <a:t>I</a:t>
            </a:r>
            <a:r>
              <a:rPr lang="ru-RU" sz="5300" b="1" dirty="0" smtClean="0">
                <a:solidFill>
                  <a:srgbClr val="FF0000"/>
                </a:solidFill>
              </a:rPr>
              <a:t> – сила тока в проводнике (А)</a:t>
            </a:r>
          </a:p>
          <a:p>
            <a:pPr>
              <a:buNone/>
            </a:pPr>
            <a:r>
              <a:rPr lang="ru-RU" sz="5300" b="1" dirty="0" smtClean="0">
                <a:solidFill>
                  <a:srgbClr val="FF0000"/>
                </a:solidFill>
              </a:rPr>
              <a:t>        </a:t>
            </a:r>
            <a:r>
              <a:rPr lang="en-US" sz="5300" b="1" dirty="0" smtClean="0">
                <a:solidFill>
                  <a:srgbClr val="FF0000"/>
                </a:solidFill>
              </a:rPr>
              <a:t>U</a:t>
            </a:r>
            <a:r>
              <a:rPr lang="ru-RU" sz="5300" b="1" dirty="0" smtClean="0">
                <a:solidFill>
                  <a:srgbClr val="FF0000"/>
                </a:solidFill>
              </a:rPr>
              <a:t> – напряжение  на концах</a:t>
            </a:r>
            <a:r>
              <a:rPr lang="ru-RU" sz="5300" b="1" dirty="0">
                <a:solidFill>
                  <a:srgbClr val="FF0000"/>
                </a:solidFill>
              </a:rPr>
              <a:t>  </a:t>
            </a:r>
            <a:r>
              <a:rPr lang="ru-RU" sz="5300" b="1" dirty="0" smtClean="0">
                <a:solidFill>
                  <a:srgbClr val="FF0000"/>
                </a:solidFill>
              </a:rPr>
              <a:t>проводника(В</a:t>
            </a:r>
            <a:r>
              <a:rPr lang="ru-RU" sz="5300" b="1" dirty="0">
                <a:solidFill>
                  <a:srgbClr val="FF0000"/>
                </a:solidFill>
              </a:rPr>
              <a:t>)</a:t>
            </a:r>
            <a:r>
              <a:rPr lang="ru-RU" sz="5300" b="1" dirty="0" smtClean="0">
                <a:solidFill>
                  <a:srgbClr val="FF0000"/>
                </a:solidFill>
              </a:rPr>
              <a:t> </a:t>
            </a:r>
          </a:p>
          <a:p>
            <a:pPr lvl="0">
              <a:buClr>
                <a:srgbClr val="F0A22E"/>
              </a:buClr>
              <a:buNone/>
            </a:pPr>
            <a:r>
              <a:rPr lang="ru-RU" sz="5300" b="1" dirty="0" smtClean="0">
                <a:solidFill>
                  <a:srgbClr val="FF0000"/>
                </a:solidFill>
              </a:rPr>
              <a:t>        </a:t>
            </a:r>
            <a:r>
              <a:rPr lang="en-US" sz="5300" b="1" dirty="0" smtClean="0">
                <a:solidFill>
                  <a:srgbClr val="FF0000"/>
                </a:solidFill>
              </a:rPr>
              <a:t>R</a:t>
            </a:r>
            <a:r>
              <a:rPr lang="ru-RU" sz="5300" b="1" dirty="0" smtClean="0">
                <a:solidFill>
                  <a:srgbClr val="FF0000"/>
                </a:solidFill>
              </a:rPr>
              <a:t> </a:t>
            </a:r>
            <a:r>
              <a:rPr lang="ru-RU" sz="5300" b="1" dirty="0">
                <a:solidFill>
                  <a:srgbClr val="FF0000"/>
                </a:solidFill>
              </a:rPr>
              <a:t>– сопротивление </a:t>
            </a:r>
            <a:r>
              <a:rPr lang="ru-RU" sz="5300" b="1" dirty="0" smtClean="0">
                <a:solidFill>
                  <a:srgbClr val="FF0000"/>
                </a:solidFill>
              </a:rPr>
              <a:t> проводника </a:t>
            </a:r>
            <a:r>
              <a:rPr lang="ru-RU" sz="5300" b="1" dirty="0">
                <a:solidFill>
                  <a:srgbClr val="FF0000"/>
                </a:solidFill>
              </a:rPr>
              <a:t>(Ом)</a:t>
            </a:r>
            <a:r>
              <a:rPr lang="ru-RU" sz="5300" b="1" dirty="0">
                <a:solidFill>
                  <a:srgbClr val="4E3B30">
                    <a:lumMod val="75000"/>
                  </a:srgbClr>
                </a:solidFill>
              </a:rPr>
              <a:t>                  </a:t>
            </a:r>
            <a:endParaRPr lang="ru-RU" sz="5300" b="1" dirty="0">
              <a:solidFill>
                <a:srgbClr val="F0A22E">
                  <a:lumMod val="50000"/>
                </a:srgbClr>
              </a:solidFill>
            </a:endParaRPr>
          </a:p>
          <a:p>
            <a:pPr>
              <a:buNone/>
            </a:pPr>
            <a:endParaRPr lang="en-US" b="1" dirty="0">
              <a:solidFill>
                <a:srgbClr val="4E3B30"/>
              </a:solidFill>
            </a:endParaRPr>
          </a:p>
          <a:p>
            <a:pPr marL="0" indent="0" algn="ctr" defTabSz="1605577">
              <a:spcBef>
                <a:spcPts val="0"/>
              </a:spcBef>
              <a:buClrTx/>
              <a:buSzTx/>
              <a:buNone/>
            </a:pPr>
            <a:r>
              <a:rPr lang="ru-RU" sz="8200" b="1" dirty="0" smtClean="0">
                <a:solidFill>
                  <a:srgbClr val="FF0000"/>
                </a:solidFill>
              </a:rPr>
              <a:t> </a:t>
            </a:r>
            <a:r>
              <a:rPr lang="ru-RU" sz="6400" b="1" dirty="0" smtClean="0">
                <a:solidFill>
                  <a:srgbClr val="00B050"/>
                </a:solidFill>
              </a:rPr>
              <a:t>Сила тока в проводнике прямо пропорциональна напряжению на его концах и обратно пропорциональна сопротивлению этого проводника.</a:t>
            </a:r>
            <a:r>
              <a:rPr lang="en-US" sz="6400" b="1" dirty="0" smtClean="0">
                <a:solidFill>
                  <a:srgbClr val="00B050"/>
                </a:solidFill>
              </a:rPr>
              <a:t>  </a:t>
            </a:r>
            <a:endParaRPr lang="ru-RU" sz="6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6354" y="1300138"/>
            <a:ext cx="1224136" cy="2347336"/>
          </a:xfrm>
          <a:prstGeom prst="rect">
            <a:avLst/>
          </a:prstGeom>
          <a:noFill/>
        </p:spPr>
        <p:txBody>
          <a:bodyPr wrap="square" lIns="160558" tIns="80277" rIns="160558" bIns="80277" rtlCol="0">
            <a:spAutoFit/>
          </a:bodyPr>
          <a:lstStyle/>
          <a:p>
            <a:pPr>
              <a:buNone/>
            </a:pPr>
            <a:r>
              <a:rPr lang="en-US" sz="7100" b="1" u="sng" dirty="0" smtClean="0">
                <a:solidFill>
                  <a:srgbClr val="FF0000"/>
                </a:solidFill>
              </a:rPr>
              <a:t>U </a:t>
            </a:r>
          </a:p>
          <a:p>
            <a:pPr>
              <a:buNone/>
            </a:pPr>
            <a:r>
              <a:rPr lang="en-US" sz="7100" b="1" dirty="0" smtClean="0">
                <a:solidFill>
                  <a:srgbClr val="FF0000"/>
                </a:solidFill>
              </a:rPr>
              <a:t>R</a:t>
            </a:r>
            <a:endParaRPr lang="ru-RU" sz="7100" dirty="0" smtClean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11369353" y="8689033"/>
            <a:ext cx="1209734" cy="60486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558" tIns="80277" rIns="160558" bIns="80277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Разминка окончена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 забудьте отметить свои результаты по всем пунктам разминки в листах самооценки.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пк\Desktop\картинки\Рисунок1.g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50" t="6449" r="11779"/>
          <a:stretch/>
        </p:blipFill>
        <p:spPr bwMode="auto">
          <a:xfrm>
            <a:off x="784176" y="4368552"/>
            <a:ext cx="2438400" cy="44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598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Тест на повторение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ClrTx/>
              <a:buSz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Выберите один из вариантов теста, ответьте на вопросы.</a:t>
            </a:r>
          </a:p>
          <a:p>
            <a:pPr marL="0" indent="0" algn="ctr">
              <a:spcBef>
                <a:spcPts val="0"/>
              </a:spcBef>
              <a:buClrTx/>
              <a:buSzTx/>
              <a:buNone/>
            </a:pPr>
            <a:endParaRPr lang="ru-RU" b="1" dirty="0">
              <a:solidFill>
                <a:srgbClr val="C17529">
                  <a:lumMod val="50000"/>
                </a:srgbClr>
              </a:solidFill>
            </a:endParaRPr>
          </a:p>
          <a:p>
            <a:pPr marL="0" indent="0" algn="ctr">
              <a:spcBef>
                <a:spcPts val="0"/>
              </a:spcBef>
              <a:buClrTx/>
              <a:buSzTx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Оцените  </a:t>
            </a:r>
            <a:r>
              <a:rPr lang="ru-RU" b="1" dirty="0">
                <a:solidFill>
                  <a:srgbClr val="00B050"/>
                </a:solidFill>
              </a:rPr>
              <a:t>друг </a:t>
            </a:r>
            <a:r>
              <a:rPr lang="ru-RU" b="1" dirty="0" smtClean="0">
                <a:solidFill>
                  <a:srgbClr val="00B050"/>
                </a:solidFill>
              </a:rPr>
              <a:t>друга </a:t>
            </a:r>
            <a:r>
              <a:rPr lang="ru-RU" b="1" dirty="0">
                <a:solidFill>
                  <a:srgbClr val="00B050"/>
                </a:solidFill>
              </a:rPr>
              <a:t>согласно ключам к </a:t>
            </a:r>
            <a:r>
              <a:rPr lang="ru-RU" b="1" dirty="0" smtClean="0">
                <a:solidFill>
                  <a:srgbClr val="00B050"/>
                </a:solidFill>
              </a:rPr>
              <a:t>тесту</a:t>
            </a:r>
            <a:r>
              <a:rPr lang="ru-RU" b="1" dirty="0">
                <a:solidFill>
                  <a:srgbClr val="00B050"/>
                </a:solidFill>
              </a:rPr>
              <a:t>.</a:t>
            </a:r>
          </a:p>
          <a:p>
            <a:pPr marL="0" indent="0" algn="ctr">
              <a:spcBef>
                <a:spcPts val="0"/>
              </a:spcBef>
              <a:buClrTx/>
              <a:buSzTx/>
              <a:buNone/>
            </a:pPr>
            <a:endParaRPr lang="ru-RU" b="1" dirty="0" smtClean="0">
              <a:solidFill>
                <a:srgbClr val="C17529">
                  <a:lumMod val="50000"/>
                </a:srgbClr>
              </a:solidFill>
            </a:endParaRPr>
          </a:p>
          <a:p>
            <a:pPr marL="0" indent="0" algn="ctr">
              <a:spcBef>
                <a:spcPts val="0"/>
              </a:spcBef>
              <a:buClrTx/>
              <a:buSz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b="1" dirty="0">
                <a:solidFill>
                  <a:srgbClr val="FF0000"/>
                </a:solidFill>
              </a:rPr>
              <a:t>забудьте </a:t>
            </a:r>
            <a:r>
              <a:rPr lang="ru-RU" b="1" dirty="0" smtClean="0">
                <a:solidFill>
                  <a:srgbClr val="FF0000"/>
                </a:solidFill>
              </a:rPr>
              <a:t>поставить  эту оценку </a:t>
            </a:r>
            <a:r>
              <a:rPr lang="ru-RU" b="1" dirty="0">
                <a:solidFill>
                  <a:srgbClr val="FF0000"/>
                </a:solidFill>
              </a:rPr>
              <a:t>в лист </a:t>
            </a:r>
            <a:r>
              <a:rPr lang="ru-RU" b="1" dirty="0" smtClean="0">
                <a:solidFill>
                  <a:srgbClr val="FF0000"/>
                </a:solidFill>
              </a:rPr>
              <a:t>самооценки товарища.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приложение10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11657384" y="8689032"/>
            <a:ext cx="609600" cy="609600"/>
          </a:xfrm>
          <a:prstGeom prst="rect">
            <a:avLst/>
          </a:prstGeom>
        </p:spPr>
      </p:pic>
      <p:pic>
        <p:nvPicPr>
          <p:cNvPr id="5122" name="Picture 2" descr="C:\Users\пк\Desktop\картинки\2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2088"/>
            <a:ext cx="2304256" cy="228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60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19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1000</TotalTime>
  <Words>544</Words>
  <Application>Microsoft Office PowerPoint</Application>
  <PresentationFormat>A3 (297x420 мм)</PresentationFormat>
  <Paragraphs>139</Paragraphs>
  <Slides>16</Slides>
  <Notes>0</Notes>
  <HiddenSlides>1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Тема урока:  </vt:lpstr>
      <vt:lpstr>Цель урока:</vt:lpstr>
      <vt:lpstr>Разминка  </vt:lpstr>
      <vt:lpstr>Должны Уметь различать соединения</vt:lpstr>
      <vt:lpstr> Должны знать Формулы</vt:lpstr>
      <vt:lpstr> ДОЛЖНЫ знать закон Ома</vt:lpstr>
      <vt:lpstr>Разминка окончена</vt:lpstr>
      <vt:lpstr>Тест на повторение </vt:lpstr>
      <vt:lpstr>физкультминутка</vt:lpstr>
      <vt:lpstr>Рассмотрим пример решения задачи</vt:lpstr>
      <vt:lpstr>Самостоятельное решение задач  </vt:lpstr>
      <vt:lpstr>Итог урока</vt:lpstr>
      <vt:lpstr>Домашнее задание</vt:lpstr>
      <vt:lpstr>Слайд 15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re</cp:lastModifiedBy>
  <cp:revision>91</cp:revision>
  <dcterms:created xsi:type="dcterms:W3CDTF">2014-02-24T12:48:31Z</dcterms:created>
  <dcterms:modified xsi:type="dcterms:W3CDTF">2015-03-25T21:34:43Z</dcterms:modified>
</cp:coreProperties>
</file>