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30"/>
  </p:notesMasterIdLst>
  <p:sldIdLst>
    <p:sldId id="256" r:id="rId3"/>
    <p:sldId id="257" r:id="rId4"/>
    <p:sldId id="258" r:id="rId5"/>
    <p:sldId id="299" r:id="rId6"/>
    <p:sldId id="264" r:id="rId7"/>
    <p:sldId id="300" r:id="rId8"/>
    <p:sldId id="298" r:id="rId9"/>
    <p:sldId id="267" r:id="rId10"/>
    <p:sldId id="262" r:id="rId11"/>
    <p:sldId id="301" r:id="rId12"/>
    <p:sldId id="286" r:id="rId13"/>
    <p:sldId id="288" r:id="rId14"/>
    <p:sldId id="289" r:id="rId15"/>
    <p:sldId id="290" r:id="rId16"/>
    <p:sldId id="284" r:id="rId17"/>
    <p:sldId id="291" r:id="rId18"/>
    <p:sldId id="292" r:id="rId19"/>
    <p:sldId id="285" r:id="rId20"/>
    <p:sldId id="294" r:id="rId21"/>
    <p:sldId id="287" r:id="rId22"/>
    <p:sldId id="282" r:id="rId23"/>
    <p:sldId id="283" r:id="rId24"/>
    <p:sldId id="295" r:id="rId25"/>
    <p:sldId id="296" r:id="rId26"/>
    <p:sldId id="297" r:id="rId27"/>
    <p:sldId id="302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99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02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03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802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95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4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>
        <p:scale>
          <a:sx n="60" d="100"/>
          <a:sy n="60" d="100"/>
        </p:scale>
        <p:origin x="-1114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explosion val="11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25382808939596285"/>
                  <c:y val="4.980306068322217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5277777777777777E-2"/>
                  <c:y val="-3.065046915214734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2222222222222223E-2"/>
                  <c:y val="-3.940774605276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2222222222222223E-2"/>
                  <c:y val="-4.15970652779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564096"/>
        <c:axId val="88565632"/>
        <c:axId val="0"/>
      </c:bar3DChart>
      <c:catAx>
        <c:axId val="885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856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565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85640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Едят когда нечего делать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7777777777777752E-2"/>
                  <c:y val="-0.2435921627500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0.351123838198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0.43671027375909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Повышена</c:v>
                </c:pt>
                <c:pt idx="2">
                  <c:v>Ожирение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0.44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2944384"/>
        <c:axId val="82948480"/>
        <c:axId val="0"/>
      </c:bar3DChart>
      <c:catAx>
        <c:axId val="82944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48480"/>
        <c:crosses val="autoZero"/>
        <c:auto val="1"/>
        <c:lblAlgn val="ctr"/>
        <c:lblOffset val="100"/>
        <c:noMultiLvlLbl val="0"/>
      </c:catAx>
      <c:valAx>
        <c:axId val="82948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29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2.642193653632606E-2"/>
                  <c:y val="-4.375339347185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6421936536326112E-2"/>
                  <c:y val="-3.937805412467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8078167103802077E-2"/>
                  <c:y val="-5.031640249263427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177152"/>
        <c:axId val="30178688"/>
        <c:axId val="0"/>
      </c:bar3DChart>
      <c:catAx>
        <c:axId val="301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017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17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1771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20"/>
      <c:rotY val="0"/>
      <c:rAngAx val="0"/>
      <c:perspective val="30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ИМТ 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0"/>
                  <c:y val="-7.01178963031895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8.220718876925671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0.00%</c:formatCode>
                <c:ptCount val="1"/>
                <c:pt idx="0">
                  <c:v>0.222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3888888888888889E-3"/>
                  <c:y val="-6.5282179316762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039744"/>
        <c:axId val="83041280"/>
        <c:axId val="0"/>
      </c:bar3DChart>
      <c:catAx>
        <c:axId val="830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04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41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0397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все высыпаються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8736291205739051E-3"/>
                  <c:y val="-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736291205739051E-3"/>
                  <c:y val="-4.899147008357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89061709192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Повышен</c:v>
                </c:pt>
                <c:pt idx="2">
                  <c:v>Ожирение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0.67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084416"/>
        <c:axId val="88368256"/>
        <c:axId val="0"/>
      </c:bar3DChart>
      <c:catAx>
        <c:axId val="8308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368256"/>
        <c:crosses val="autoZero"/>
        <c:auto val="1"/>
        <c:lblAlgn val="ctr"/>
        <c:lblOffset val="100"/>
        <c:noMultiLvlLbl val="0"/>
      </c:catAx>
      <c:valAx>
        <c:axId val="88368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308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Заедает раздрожение и стрессы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9430515253484076E-2"/>
                  <c:y val="-0.13340754161218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5170272982851E-2"/>
                  <c:y val="-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03790350977952E-2"/>
                  <c:y val="-0.4386620859790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Повышен</c:v>
                </c:pt>
                <c:pt idx="2">
                  <c:v>Ожирение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0.11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8398464"/>
        <c:axId val="88418944"/>
        <c:axId val="0"/>
      </c:bar3DChart>
      <c:catAx>
        <c:axId val="88398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418944"/>
        <c:crosses val="autoZero"/>
        <c:auto val="1"/>
        <c:lblAlgn val="ctr"/>
        <c:lblOffset val="100"/>
        <c:noMultiLvlLbl val="0"/>
      </c:catAx>
      <c:valAx>
        <c:axId val="88418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39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9444444444444445E-2"/>
                  <c:y val="-5.687941151341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6388888888888889E-2"/>
                  <c:y val="-5.250407216622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6388888888888889E-2"/>
                  <c:y val="-4.812873281904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145472"/>
        <c:axId val="23147264"/>
        <c:axId val="0"/>
      </c:bar3DChart>
      <c:catAx>
        <c:axId val="231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314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47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1454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715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2499998632983527E-2"/>
                  <c:y val="-3.719055670853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444442317974375E-2"/>
                  <c:y val="-2.843970575670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555552213959732E-2"/>
                  <c:y val="-3.0627375430299121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521344"/>
        <c:axId val="88277376"/>
        <c:axId val="0"/>
      </c:bar3DChart>
      <c:catAx>
        <c:axId val="885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2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6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827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277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521344"/>
        <c:crosses val="autoZero"/>
        <c:crossBetween val="between"/>
      </c:valAx>
      <c:spPr>
        <a:noFill/>
        <a:ln w="34311">
          <a:noFill/>
        </a:ln>
      </c:spPr>
    </c:plotArea>
    <c:legend>
      <c:legendPos val="t"/>
      <c:layout/>
      <c:overlay val="0"/>
      <c:spPr>
        <a:noFill/>
        <a:ln w="4289">
          <a:solidFill>
            <a:schemeClr val="tx1"/>
          </a:solidFill>
          <a:prstDash val="solid"/>
        </a:ln>
      </c:spPr>
      <c:txPr>
        <a:bodyPr/>
        <a:lstStyle/>
        <a:p>
          <a:pPr>
            <a:defRPr sz="226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250084760777743E-2"/>
          <c:y val="0.32186925521388865"/>
          <c:w val="0.96944237251432186"/>
          <c:h val="0.64061961695454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9661350616513E-3"/>
                  <c:y val="-2.843970575670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889830675308257E-3"/>
                  <c:y val="-4.1565723798263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71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9661350616512E-2"/>
                  <c:y val="-1.968919931978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327680"/>
        <c:axId val="88329216"/>
        <c:axId val="0"/>
      </c:bar3DChart>
      <c:catAx>
        <c:axId val="883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2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6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832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329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8327680"/>
        <c:crosses val="autoZero"/>
        <c:crossBetween val="between"/>
      </c:valAx>
      <c:spPr>
        <a:noFill/>
        <a:ln w="34311">
          <a:noFill/>
        </a:ln>
      </c:spPr>
    </c:plotArea>
    <c:legend>
      <c:legendPos val="t"/>
      <c:layout/>
      <c:overlay val="0"/>
      <c:spPr>
        <a:noFill/>
        <a:ln w="4289">
          <a:solidFill>
            <a:schemeClr val="tx1"/>
          </a:solidFill>
          <a:prstDash val="solid"/>
        </a:ln>
      </c:spPr>
      <c:txPr>
        <a:bodyPr/>
        <a:lstStyle/>
        <a:p>
          <a:pPr>
            <a:defRPr sz="226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Мексика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3175514888978"/>
          <c:y val="0.23600229701891137"/>
          <c:w val="0.87155359427157053"/>
          <c:h val="0.69188765973714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Мексика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12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delete val="1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РФ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4458751637221911E-2"/>
          <c:y val="0.14649673629393431"/>
          <c:w val="0.95108249672555623"/>
          <c:h val="0.69407658691794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672262004558416E-3"/>
                  <c:y val="-6.911392048473859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5048395750342214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94080"/>
        <c:axId val="20895616"/>
        <c:axId val="0"/>
      </c:bar3DChart>
      <c:catAx>
        <c:axId val="208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95616"/>
        <c:crosses val="autoZero"/>
        <c:auto val="1"/>
        <c:lblAlgn val="ctr"/>
        <c:lblOffset val="100"/>
        <c:noMultiLvlLbl val="0"/>
      </c:catAx>
      <c:valAx>
        <c:axId val="20895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89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>
        <c:manualLayout>
          <c:layoutTarget val="inner"/>
          <c:xMode val="edge"/>
          <c:yMode val="edge"/>
          <c:x val="3.1924082019250976E-3"/>
          <c:y val="0.27053097533740661"/>
          <c:w val="0.96488350977882398"/>
          <c:h val="0.71255207338265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 19-24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7558245110588035E-2"/>
                  <c:y val="-2.175036593135333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ИМТ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 25-30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276963280770039E-2"/>
                  <c:y val="-3.141719523417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u="none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ИМТ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 1 степени 30-35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2769632807700331E-2"/>
                  <c:y val="-2.9000487908471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ИМТ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Ожирение 2 степени 35-40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8731673817325876E-2"/>
                  <c:y val="-1.933365860564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ИМТ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297024"/>
        <c:axId val="23319296"/>
        <c:axId val="0"/>
      </c:bar3DChart>
      <c:catAx>
        <c:axId val="23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3319296"/>
        <c:crosses val="autoZero"/>
        <c:auto val="1"/>
        <c:lblAlgn val="ctr"/>
        <c:lblOffset val="100"/>
        <c:noMultiLvlLbl val="0"/>
      </c:catAx>
      <c:valAx>
        <c:axId val="2331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2970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20"/>
      <c:rotY val="5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-1.8055555555555554E-2"/>
                  <c:y val="-5.250407216622706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.1111111111111111"/>
                  <c:y val="-8.531911727011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10833333333333334"/>
                  <c:y val="-7.219309922856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243392"/>
        <c:axId val="23257472"/>
        <c:axId val="0"/>
      </c:bar3DChart>
      <c:catAx>
        <c:axId val="232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3257472"/>
        <c:crosses val="autoZero"/>
        <c:auto val="1"/>
        <c:lblAlgn val="ctr"/>
        <c:lblOffset val="100"/>
        <c:noMultiLvlLbl val="0"/>
      </c:catAx>
      <c:valAx>
        <c:axId val="23257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2433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1.2443726973525613E-2"/>
                  <c:y val="-3.062737543029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2443726973525563E-2"/>
                  <c:y val="-2.406436640952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7652726607834584E-2"/>
                  <c:y val="-3.719038445107750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480576"/>
        <c:axId val="23490560"/>
        <c:axId val="0"/>
      </c:bar3DChart>
      <c:catAx>
        <c:axId val="234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3490560"/>
        <c:crosses val="autoZero"/>
        <c:auto val="1"/>
        <c:lblAlgn val="ctr"/>
        <c:lblOffset val="100"/>
        <c:noMultiLvlLbl val="0"/>
      </c:catAx>
      <c:valAx>
        <c:axId val="23490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480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1.3916862635086713E-2"/>
                  <c:y val="-2.843970575670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0875293952630068E-2"/>
                  <c:y val="-3.062737543029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0875293952630068E-2"/>
                  <c:y val="-3.719038445107750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378048"/>
        <c:axId val="29379584"/>
        <c:axId val="0"/>
      </c:bar3DChart>
      <c:catAx>
        <c:axId val="293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937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9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378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8684055118110234E-2"/>
          <c:y val="8.782199380820367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интересуються каллорийностью покупаемой пищи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6666666666666666E-2"/>
                  <c:y val="-0.17783953746161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0.4127633708985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55555555555554E-2"/>
                  <c:y val="-0.37983012322048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Повышен</c:v>
                </c:pt>
                <c:pt idx="2">
                  <c:v>Ожирение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9471488"/>
        <c:axId val="29479680"/>
        <c:axId val="0"/>
      </c:bar3DChart>
      <c:catAx>
        <c:axId val="29471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79680"/>
        <c:crosses val="autoZero"/>
        <c:auto val="1"/>
        <c:lblAlgn val="ctr"/>
        <c:lblOffset val="100"/>
        <c:noMultiLvlLbl val="0"/>
      </c:catAx>
      <c:valAx>
        <c:axId val="29479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47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hPercent val="92"/>
      <c:rotY val="20"/>
      <c:depthPercent val="100"/>
      <c:rAngAx val="1"/>
    </c:view3D>
    <c:floor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2222219791970765E-2"/>
                  <c:y val="-3.937805412467029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Повышенная масса тела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3611108528968885E-2"/>
                  <c:y val="-3.2815045103891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Ожирение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2.3611108528968885E-2"/>
                  <c:y val="-4.1565723798263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36736"/>
        <c:axId val="22838272"/>
        <c:axId val="0"/>
      </c:bar3DChart>
      <c:catAx>
        <c:axId val="22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283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38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8367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B90D-F591-46A6-ABE0-979364C4A6C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E665-99E4-4312-B104-1D353958E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99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02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03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802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95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4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Заболеваемость ожирением в цивилизованном обществе резко растёт. Согласно данным ООН в США сейчас насчитывается 32% полных людей, а в Мексике 33%. ВОЗ называет ожирение «глобальной эпидемией», борьба с которым должна проводиться уже на уровне государства. Так в США ежегодно на борьбу с ожирением тратиться 200 млрд долларов. С 2005 по 2011 г. число россиян, страдающих ожирением, возросло с 13% до 16%. Не обошла эта проблема и людей младших возрастных групп, к которым относятся студенты медицинских колледжей.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Частота невозможности контролировать объем принимаемой пищи возрастает с ростом</a:t>
            </a:r>
            <a:r>
              <a:rPr lang="ru-RU" baseline="0" dirty="0" smtClean="0"/>
              <a:t> массы тела, с 13 до 40 %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5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ростом ИМТ возрастает количество</a:t>
            </a:r>
            <a:r>
              <a:rPr lang="ru-RU" baseline="0" dirty="0" smtClean="0"/>
              <a:t> студентов, ежедневно употребляющих пищу, богатую простыми углеводами (сладости, картофель, макароны, рис)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0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Большинство</a:t>
            </a:r>
            <a:r>
              <a:rPr lang="ru-RU" baseline="0" dirty="0" smtClean="0"/>
              <a:t> студентов с ожирением не задумываются о калорийности покупаемой пищи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0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повышении веса более половины студентов не задумываются о диете и разгрузочных днях.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переедани</a:t>
            </a:r>
            <a:r>
              <a:rPr lang="ru-RU" baseline="0" dirty="0" smtClean="0"/>
              <a:t>и накануне студенты с нормальной массой тела стараются уменьшить кол-во потребляемой в последующие дни пищи, чего не скажешь о студентах с ожирением.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8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увеличением ИМТ возрастает число студентов,</a:t>
            </a:r>
            <a:r>
              <a:rPr lang="ru-RU" baseline="0" dirty="0" smtClean="0"/>
              <a:t> которые едят от «нечего делать»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6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Большая</a:t>
            </a:r>
            <a:r>
              <a:rPr lang="ru-RU" baseline="0" dirty="0" smtClean="0"/>
              <a:t> часть студентов рассчитывает калорийность своего рациона: при нормальной массе тела таких 87 %, при повышенном ИМТ – процент несколько снижается, до 67%. А н</a:t>
            </a:r>
            <a:r>
              <a:rPr lang="ru-RU" dirty="0" smtClean="0"/>
              <a:t>аличие</a:t>
            </a:r>
            <a:r>
              <a:rPr lang="ru-RU" baseline="0" dirty="0" smtClean="0"/>
              <a:t> ожирения вынуждает студентов все-таки задумываться о калорийности своего рациона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74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Хронические стрессы ведут к попытке снять</a:t>
            </a:r>
            <a:r>
              <a:rPr lang="ru-RU" baseline="0" dirty="0" smtClean="0"/>
              <a:t> напряжение с помощью еды. К стрессам ведет несоблюдение режима дня ( таких студентов у нас примерно 30-40 процентов)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8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хроническое недосыпание,</a:t>
            </a:r>
            <a:r>
              <a:rPr lang="ru-RU" baseline="0" dirty="0" smtClean="0"/>
              <a:t> частота которого нарастает в группе риска и при ожирении. Некоторые студенты засиживаются за компьютером и спят всего 5 часов в сутки.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60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Отмечена</a:t>
            </a:r>
            <a:r>
              <a:rPr lang="ru-RU" baseline="0" dirty="0" smtClean="0"/>
              <a:t> четкая зависимость заедания раздражения и стрессов от ИМТ: при нормальном, таких студентов всего 5%, а при ожирении уже 60%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часто</a:t>
            </a:r>
            <a:r>
              <a:rPr lang="ru-RU" baseline="0" dirty="0" smtClean="0"/>
              <a:t> начинается уже в детском возрасте.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40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Гиподинамия как фактор ожирения.</a:t>
            </a:r>
            <a:r>
              <a:rPr lang="ru-RU" baseline="0" dirty="0" smtClean="0"/>
              <a:t> Повышение ИМТ и ожирения вынуждает студентов заниматься физкультурой, но эти нагрузки не соответствуют калорийности их рациона. Чаще всего это либо утренняя или вечерняя гимнастика либо легкие </a:t>
            </a:r>
            <a:r>
              <a:rPr lang="ru-RU" baseline="0" dirty="0" err="1" smtClean="0"/>
              <a:t>кардионагрузки</a:t>
            </a:r>
            <a:r>
              <a:rPr lang="ru-RU" baseline="0" dirty="0" smtClean="0"/>
              <a:t> в зале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53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97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Излишняя масса тела ведет к нарушению функционирования органов и систем, в частности, мы проанализировали частоту артериальной гипертензии в исследуемой группе.</a:t>
            </a:r>
            <a:endParaRPr lang="ru-RU" dirty="0" smtClean="0"/>
          </a:p>
          <a:p>
            <a:r>
              <a:rPr lang="ru-RU" dirty="0" smtClean="0"/>
              <a:t>У студентов с нормальным</a:t>
            </a:r>
            <a:r>
              <a:rPr lang="ru-RU" baseline="0" dirty="0" smtClean="0"/>
              <a:t> ИМТ частота артериальной гипертензии составляет  15%, а при ожирении – 100%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9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dirty="0" smtClean="0">
                <a:solidFill>
                  <a:srgbClr val="000000"/>
                </a:solidFill>
              </a:rPr>
              <a:t>ИМТ</a:t>
            </a:r>
            <a:r>
              <a:rPr lang="ru-RU" sz="1200" b="1" i="1" dirty="0" smtClean="0">
                <a:solidFill>
                  <a:srgbClr val="000000"/>
                </a:solidFill>
              </a:rPr>
              <a:t> рассчитывается</a:t>
            </a:r>
            <a:r>
              <a:rPr lang="ru-RU" sz="1200" b="1" i="1" baseline="0" dirty="0" smtClean="0">
                <a:solidFill>
                  <a:srgbClr val="000000"/>
                </a:solidFill>
              </a:rPr>
              <a:t> по формуле</a:t>
            </a:r>
            <a:r>
              <a:rPr lang="de-DE" sz="1200" b="1" i="1" dirty="0" smtClean="0">
                <a:solidFill>
                  <a:srgbClr val="000000"/>
                </a:solidFill>
              </a:rPr>
              <a:t> </a:t>
            </a:r>
            <a:r>
              <a:rPr lang="ru-RU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de-DE" sz="1200" b="1" i="1" dirty="0" err="1" smtClean="0">
                <a:solidFill>
                  <a:srgbClr val="000000"/>
                </a:solidFill>
              </a:rPr>
              <a:t>масса</a:t>
            </a:r>
            <a:r>
              <a:rPr lang="de-DE" sz="1200" b="1" i="1" dirty="0" smtClean="0">
                <a:solidFill>
                  <a:srgbClr val="000000"/>
                </a:solidFill>
              </a:rPr>
              <a:t> </a:t>
            </a:r>
            <a:r>
              <a:rPr lang="de-DE" sz="1200" b="1" i="1" dirty="0" err="1" smtClean="0">
                <a:solidFill>
                  <a:srgbClr val="000000"/>
                </a:solidFill>
              </a:rPr>
              <a:t>тела</a:t>
            </a:r>
            <a:r>
              <a:rPr lang="ru-RU" sz="1200" b="1" i="1" dirty="0" smtClean="0">
                <a:solidFill>
                  <a:srgbClr val="000000"/>
                </a:solidFill>
              </a:rPr>
              <a:t> в кг </a:t>
            </a:r>
            <a:r>
              <a:rPr lang="de-DE" sz="1200" b="1" i="1" dirty="0" smtClean="0">
                <a:solidFill>
                  <a:srgbClr val="000000"/>
                </a:solidFill>
              </a:rPr>
              <a:t>/</a:t>
            </a:r>
            <a:r>
              <a:rPr lang="ru-RU" sz="1200" b="1" i="1" dirty="0" smtClean="0">
                <a:solidFill>
                  <a:srgbClr val="000000"/>
                </a:solidFill>
              </a:rPr>
              <a:t> </a:t>
            </a:r>
            <a:r>
              <a:rPr lang="de-DE" sz="1200" b="1" i="1" dirty="0" err="1" smtClean="0">
                <a:solidFill>
                  <a:srgbClr val="000000"/>
                </a:solidFill>
              </a:rPr>
              <a:t>рост</a:t>
            </a:r>
            <a:r>
              <a:rPr lang="ru-RU" sz="1200" b="1" i="1" baseline="0" dirty="0" smtClean="0">
                <a:solidFill>
                  <a:srgbClr val="000000"/>
                </a:solidFill>
              </a:rPr>
              <a:t> в  метрах в квадрате </a:t>
            </a:r>
            <a:r>
              <a:rPr lang="de-DE" sz="1200" b="1" i="1" dirty="0" smtClean="0">
                <a:solidFill>
                  <a:srgbClr val="000000"/>
                </a:solidFill>
              </a:rPr>
              <a:t>(</a:t>
            </a:r>
            <a:r>
              <a:rPr lang="de-DE" sz="1200" b="1" i="1" dirty="0" err="1" smtClean="0">
                <a:solidFill>
                  <a:srgbClr val="000000"/>
                </a:solidFill>
              </a:rPr>
              <a:t>кг</a:t>
            </a:r>
            <a:r>
              <a:rPr lang="de-DE" sz="1200" b="1" i="1" dirty="0" smtClean="0">
                <a:solidFill>
                  <a:srgbClr val="000000"/>
                </a:solidFill>
              </a:rPr>
              <a:t>/м2)</a:t>
            </a:r>
            <a:endParaRPr lang="de-DE" sz="1200" b="1" i="1" u="sng" dirty="0" smtClean="0">
              <a:solidFill>
                <a:srgbClr val="000000"/>
              </a:solidFill>
            </a:endParaRPr>
          </a:p>
          <a:p>
            <a:r>
              <a:rPr lang="ru-RU" dirty="0" smtClean="0"/>
              <a:t>Норма ИМТ от 18, 5 до 25, ИМТ до 30-</a:t>
            </a:r>
            <a:r>
              <a:rPr lang="ru-RU" baseline="0" dirty="0" smtClean="0"/>
              <a:t> избыточная масса, а свыше 30 – ожирение различной степени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</a:t>
            </a:r>
            <a:r>
              <a:rPr lang="ru-RU" baseline="0" dirty="0" smtClean="0"/>
              <a:t> представлена </a:t>
            </a:r>
            <a:r>
              <a:rPr lang="ru-RU" baseline="0" dirty="0" err="1" smtClean="0"/>
              <a:t>томограмма</a:t>
            </a:r>
            <a:r>
              <a:rPr lang="ru-RU" baseline="0" dirty="0" smtClean="0"/>
              <a:t>, показывающая распределение жировой ткани в организме пациента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9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Последствия</a:t>
            </a:r>
            <a:r>
              <a:rPr lang="ru-RU" baseline="0" dirty="0" smtClean="0"/>
              <a:t> ожирения м б  тяжелыми – это СС заболевания, диабет, нарушение дыхания (апноэ, одышка), нарушения опорно-двигательного аппарата, тромбозы, психологические проблемы. Все это обозначается как метаболический синдром и уменьшает продолжительность жизни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1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обследованной группе студентов превышение</a:t>
            </a:r>
            <a:r>
              <a:rPr lang="ru-RU" baseline="0" dirty="0" smtClean="0"/>
              <a:t> ИМТ было выявлено в 25%. Из них 15% составила повышенная масса тела, 10% - ожирение (2%-первой степени, 8%-второй степени).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</a:t>
            </a:r>
            <a:r>
              <a:rPr lang="ru-RU" baseline="0" dirty="0" smtClean="0"/>
              <a:t> у больных с повышенной массой телом основным  приемом пищи является ужин. Кроме того, высока частота длительных перерывов между приемами пищи. Прием пищи 1-2 раза в день наблюдается у 40% студентов с повышенной массой тела.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E665-99E4-4312-B104-1D353958E7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2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2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BD9B-D1A9-4E74-8183-CA1427D3F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3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B265-A002-4F9C-AB86-4DE3752CA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6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4DBB-594B-45F3-8D9B-C36E7B2E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2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754F-E98D-42D4-A754-2261ACB4F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2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FEC1-6E81-4375-A68E-FB67B64AA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8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8440-9AD8-4736-99B5-C97735EE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9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448B-B430-40B0-9802-EFCF8845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CC47-6043-4472-8E7A-89ED79525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9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77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F953-4AB3-4DBF-93E5-794C02750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2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9706-E6F5-450C-9DD6-C9648E54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1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6.5.13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F18F-29EB-43EB-9833-C0A9E2BFD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1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4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9" indent="0">
              <a:buNone/>
              <a:defRPr sz="2000" b="1"/>
            </a:lvl2pPr>
            <a:lvl3pPr marL="912601" indent="0">
              <a:buNone/>
              <a:defRPr sz="1800" b="1"/>
            </a:lvl3pPr>
            <a:lvl4pPr marL="1368902" indent="0">
              <a:buNone/>
              <a:defRPr sz="1600" b="1"/>
            </a:lvl4pPr>
            <a:lvl5pPr marL="1825201" indent="0">
              <a:buNone/>
              <a:defRPr sz="1600" b="1"/>
            </a:lvl5pPr>
            <a:lvl6pPr marL="2281503" indent="0">
              <a:buNone/>
              <a:defRPr sz="1600" b="1"/>
            </a:lvl6pPr>
            <a:lvl7pPr marL="2737802" indent="0">
              <a:buNone/>
              <a:defRPr sz="1600" b="1"/>
            </a:lvl7pPr>
            <a:lvl8pPr marL="3194095" indent="0">
              <a:buNone/>
              <a:defRPr sz="1600" b="1"/>
            </a:lvl8pPr>
            <a:lvl9pPr marL="36504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9" indent="0">
              <a:buNone/>
              <a:defRPr sz="2000" b="1"/>
            </a:lvl2pPr>
            <a:lvl3pPr marL="912601" indent="0">
              <a:buNone/>
              <a:defRPr sz="1800" b="1"/>
            </a:lvl3pPr>
            <a:lvl4pPr marL="1368902" indent="0">
              <a:buNone/>
              <a:defRPr sz="1600" b="1"/>
            </a:lvl4pPr>
            <a:lvl5pPr marL="1825201" indent="0">
              <a:buNone/>
              <a:defRPr sz="1600" b="1"/>
            </a:lvl5pPr>
            <a:lvl6pPr marL="2281503" indent="0">
              <a:buNone/>
              <a:defRPr sz="1600" b="1"/>
            </a:lvl6pPr>
            <a:lvl7pPr marL="2737802" indent="0">
              <a:buNone/>
              <a:defRPr sz="1600" b="1"/>
            </a:lvl7pPr>
            <a:lvl8pPr marL="3194095" indent="0">
              <a:buNone/>
              <a:defRPr sz="1600" b="1"/>
            </a:lvl8pPr>
            <a:lvl9pPr marL="36504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2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99" indent="0">
              <a:buNone/>
              <a:defRPr sz="1200"/>
            </a:lvl2pPr>
            <a:lvl3pPr marL="912601" indent="0">
              <a:buNone/>
              <a:defRPr sz="1000"/>
            </a:lvl3pPr>
            <a:lvl4pPr marL="1368902" indent="0">
              <a:buNone/>
              <a:defRPr sz="900"/>
            </a:lvl4pPr>
            <a:lvl5pPr marL="1825201" indent="0">
              <a:buNone/>
              <a:defRPr sz="900"/>
            </a:lvl5pPr>
            <a:lvl6pPr marL="2281503" indent="0">
              <a:buNone/>
              <a:defRPr sz="900"/>
            </a:lvl6pPr>
            <a:lvl7pPr marL="2737802" indent="0">
              <a:buNone/>
              <a:defRPr sz="900"/>
            </a:lvl7pPr>
            <a:lvl8pPr marL="3194095" indent="0">
              <a:buNone/>
              <a:defRPr sz="900"/>
            </a:lvl8pPr>
            <a:lvl9pPr marL="36504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9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99" indent="0">
              <a:buNone/>
              <a:defRPr sz="2800"/>
            </a:lvl2pPr>
            <a:lvl3pPr marL="912601" indent="0">
              <a:buNone/>
              <a:defRPr sz="2400"/>
            </a:lvl3pPr>
            <a:lvl4pPr marL="1368902" indent="0">
              <a:buNone/>
              <a:defRPr sz="2000"/>
            </a:lvl4pPr>
            <a:lvl5pPr marL="1825201" indent="0">
              <a:buNone/>
              <a:defRPr sz="2000"/>
            </a:lvl5pPr>
            <a:lvl6pPr marL="2281503" indent="0">
              <a:buNone/>
              <a:defRPr sz="2000"/>
            </a:lvl6pPr>
            <a:lvl7pPr marL="2737802" indent="0">
              <a:buNone/>
              <a:defRPr sz="2000"/>
            </a:lvl7pPr>
            <a:lvl8pPr marL="3194095" indent="0">
              <a:buNone/>
              <a:defRPr sz="2000"/>
            </a:lvl8pPr>
            <a:lvl9pPr marL="365040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99" indent="0">
              <a:buNone/>
              <a:defRPr sz="1200"/>
            </a:lvl2pPr>
            <a:lvl3pPr marL="912601" indent="0">
              <a:buNone/>
              <a:defRPr sz="1000"/>
            </a:lvl3pPr>
            <a:lvl4pPr marL="1368902" indent="0">
              <a:buNone/>
              <a:defRPr sz="900"/>
            </a:lvl4pPr>
            <a:lvl5pPr marL="1825201" indent="0">
              <a:buNone/>
              <a:defRPr sz="900"/>
            </a:lvl5pPr>
            <a:lvl6pPr marL="2281503" indent="0">
              <a:buNone/>
              <a:defRPr sz="900"/>
            </a:lvl6pPr>
            <a:lvl7pPr marL="2737802" indent="0">
              <a:buNone/>
              <a:defRPr sz="900"/>
            </a:lvl7pPr>
            <a:lvl8pPr marL="3194095" indent="0">
              <a:buNone/>
              <a:defRPr sz="900"/>
            </a:lvl8pPr>
            <a:lvl9pPr marL="36504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6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52" tIns="45628" rIns="91252" bIns="456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252" tIns="45628" rIns="91252" bIns="456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52" tIns="45628" rIns="91252" bIns="4562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DCBB-4069-43DC-860A-CF03A3602D9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52" tIns="45628" rIns="91252" bIns="4562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52" tIns="45628" rIns="91252" bIns="4562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09B5-FCFC-457F-9352-47EBA2F3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0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6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24" indent="-342224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88" indent="-285190" algn="l" defTabSz="91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53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48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352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652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54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253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553" indent="-228150" algn="l" defTabSz="91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01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02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01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03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02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95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01" algn="l" defTabSz="9126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3175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6663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>
                <a:latin typeface="Arial" charset="0"/>
              </a:rPr>
              <a:t>6.5.13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4063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59FD5A8-7679-4DF0-9E85-FC125413EEAF}" type="slidenum">
              <a:rPr lang="ru-RU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070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icrosoft YaHei" pitchFamily="34" charset="-122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Book" charset="0"/>
          <a:ea typeface="Microsoft YaHei" pitchFamily="34" charset="-122"/>
          <a:cs typeface="Microsoft YaHei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Book" charset="0"/>
          <a:ea typeface="Microsoft YaHei" pitchFamily="34" charset="-122"/>
          <a:cs typeface="Microsoft YaHei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Book" charset="0"/>
          <a:ea typeface="Microsoft YaHei" pitchFamily="34" charset="-122"/>
          <a:cs typeface="Microsoft YaHei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Book" charset="0"/>
          <a:ea typeface="Microsoft YaHei" pitchFamily="34" charset="-122"/>
          <a:cs typeface="Microsoft YaHei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Franklin Gothic Book" charset="0"/>
          <a:cs typeface="Microsoft YaHei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Franklin Gothic Book" charset="0"/>
          <a:cs typeface="Microsoft YaHei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Franklin Gothic Book" charset="0"/>
          <a:cs typeface="Microsoft YaHei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Franklin Gothic Book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4E3B30"/>
          </a:solidFill>
          <a:latin typeface="+mn-lt"/>
          <a:ea typeface="Microsoft YaHei" pitchFamily="34" charset="-122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4E3B30"/>
          </a:solidFill>
          <a:latin typeface="+mn-lt"/>
          <a:ea typeface="Microsoft YaHei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4E3B30"/>
          </a:solidFill>
          <a:latin typeface="+mn-lt"/>
          <a:ea typeface="Microsoft YaHei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4E3B30"/>
          </a:solidFill>
          <a:latin typeface="+mn-lt"/>
          <a:ea typeface="Microsoft YaHei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4E3B30"/>
          </a:solidFill>
          <a:latin typeface="+mn-lt"/>
          <a:ea typeface="Microsoft YaHei" pitchFamily="34" charset="-122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pravpit.liferus.ru/index.htm" TargetMode="External"/><Relationship Id="rId3" Type="http://schemas.openxmlformats.org/officeDocument/2006/relationships/hyperlink" Target="http://forum.calorizator.ru/viewtopic.php?f=49&amp;t=1719" TargetMode="External"/><Relationship Id="rId7" Type="http://schemas.openxmlformats.org/officeDocument/2006/relationships/hyperlink" Target="http://www.bibliotekar.ru/lechebnoe-pitanie/15.htm" TargetMode="External"/><Relationship Id="rId2" Type="http://schemas.openxmlformats.org/officeDocument/2006/relationships/hyperlink" Target="http://ru.wikipedia.org/wiki/%C4%E8%E5%F2%EE%F2%E5%F0%E0%EF%E8%F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upercook.ru/lech-pit/lech-pit-35.html" TargetMode="External"/><Relationship Id="rId5" Type="http://schemas.openxmlformats.org/officeDocument/2006/relationships/hyperlink" Target="http://www.35detsad.ru/library/normi-vitamini.png" TargetMode="External"/><Relationship Id="rId4" Type="http://schemas.openxmlformats.org/officeDocument/2006/relationships/hyperlink" Target="http://tanner.narod.ru/spas/prod/xim/min/min.htm" TargetMode="External"/><Relationship Id="rId9" Type="http://schemas.openxmlformats.org/officeDocument/2006/relationships/hyperlink" Target="http://ru.wikipedia.org/wiki/%C4%E8%E5%F2%E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4928" y="2561325"/>
            <a:ext cx="8424936" cy="1367537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nstantia"/>
              </a:rPr>
              <a:t>«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nstantia"/>
              </a:rPr>
              <a:t>Распространенность ожирения среди студентов медицинских колледжей»</a:t>
            </a:r>
            <a:endParaRPr lang="ru-RU" b="1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nstanti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9144000" cy="980728"/>
          </a:xfrm>
          <a:prstGeom prst="rect">
            <a:avLst/>
          </a:prstGeom>
        </p:spPr>
        <p:txBody>
          <a:bodyPr vert="horz" lIns="91252" tIns="45628" rIns="91252" bIns="45628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601"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  <a:t>среднего профессионального образования города Москвы</a:t>
            </a:r>
            <a:b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  <a:t>«МЕДИЦИНСКИЙ КОЛЛЕДЖ № 5</a:t>
            </a:r>
            <a:b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</a:rPr>
              <a:t>Департамента здравоохранения города Москвы»</a:t>
            </a:r>
            <a:endParaRPr lang="ru-RU" dirty="0"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6708" y="3866597"/>
            <a:ext cx="54487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сделали студенты :</a:t>
            </a:r>
          </a:p>
          <a:p>
            <a:pPr algn="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Аксёнова Анастасия,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Оганджанян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Давид,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Панфилова Дарья,  Цветкова Светлана,  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Покидкина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Деметьева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Лидия,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Донская Анна, Борисова Марина,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Валерия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>
              <a:spcBef>
                <a:spcPct val="20000"/>
              </a:spcBef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Журкина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Аркадьевна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610"/>
            <a:ext cx="2859980" cy="27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0090" y="499580"/>
            <a:ext cx="9144001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340768"/>
            <a:ext cx="5904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Проводилось анонимное анкетирование с целью: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Выявление количества студентов с повышенной массой тела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Расчет ИМТ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Выявление факторов, способствующих ожирению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Общее количество студентов –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(из них 6 юношей, 48 девушек)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возрасте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18 до 22 лет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ружок\кружок-фото\кружок\DSC04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30624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6954"/>
              </p:ext>
            </p:extLst>
          </p:nvPr>
        </p:nvGraphicFramePr>
        <p:xfrm>
          <a:off x="107504" y="1089257"/>
          <a:ext cx="8712968" cy="575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27784" y="417810"/>
            <a:ext cx="357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ИМТ</a:t>
            </a:r>
          </a:p>
        </p:txBody>
      </p:sp>
    </p:spTree>
    <p:extLst>
      <p:ext uri="{BB962C8B-B14F-4D97-AF65-F5344CB8AC3E}">
        <p14:creationId xmlns:p14="http://schemas.microsoft.com/office/powerpoint/2010/main" val="40004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7381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4536" y="454923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пищи 1-2 раза в день (часто это ужин)</a:t>
            </a:r>
          </a:p>
        </p:txBody>
      </p:sp>
    </p:spTree>
    <p:extLst>
      <p:ext uri="{BB962C8B-B14F-4D97-AF65-F5344CB8AC3E}">
        <p14:creationId xmlns:p14="http://schemas.microsoft.com/office/powerpoint/2010/main" val="2779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61515"/>
              </p:ext>
            </p:extLst>
          </p:nvPr>
        </p:nvGraphicFramePr>
        <p:xfrm>
          <a:off x="-1" y="1052736"/>
          <a:ext cx="9185351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648" y="11663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Часто не могут контролировать объем принимаемой пищи</a:t>
            </a:r>
          </a:p>
        </p:txBody>
      </p:sp>
    </p:spTree>
    <p:extLst>
      <p:ext uri="{BB962C8B-B14F-4D97-AF65-F5344CB8AC3E}">
        <p14:creationId xmlns:p14="http://schemas.microsoft.com/office/powerpoint/2010/main" val="2222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39454"/>
              </p:ext>
            </p:extLst>
          </p:nvPr>
        </p:nvGraphicFramePr>
        <p:xfrm>
          <a:off x="18380" y="1052736"/>
          <a:ext cx="912562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440" y="43428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 потребляют продукты, содержащие простые углеводы</a:t>
            </a:r>
            <a:endParaRPr lang="ru-RU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5967820"/>
              </p:ext>
            </p:extLst>
          </p:nvPr>
        </p:nvGraphicFramePr>
        <p:xfrm>
          <a:off x="26268" y="1073572"/>
          <a:ext cx="9144000" cy="578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780" y="57448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интересуются калорийностью покупаемой пищи</a:t>
            </a:r>
          </a:p>
        </p:txBody>
      </p:sp>
    </p:spTree>
    <p:extLst>
      <p:ext uri="{BB962C8B-B14F-4D97-AF65-F5344CB8AC3E}">
        <p14:creationId xmlns:p14="http://schemas.microsoft.com/office/powerpoint/2010/main" val="12717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06430"/>
              </p:ext>
            </p:extLst>
          </p:nvPr>
        </p:nvGraphicFramePr>
        <p:xfrm>
          <a:off x="-1" y="1052736"/>
          <a:ext cx="9144001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2252" y="11663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снижают потребление пищи при увеличении веса</a:t>
            </a:r>
            <a:endParaRPr lang="ru-RU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921264"/>
              </p:ext>
            </p:extLst>
          </p:nvPr>
        </p:nvGraphicFramePr>
        <p:xfrm>
          <a:off x="0" y="1052736"/>
          <a:ext cx="9144000" cy="580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6" y="44748"/>
            <a:ext cx="8998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уменьшают количество пищи при предшествующем переедании</a:t>
            </a:r>
            <a:endParaRPr lang="ru-RU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62793431"/>
              </p:ext>
            </p:extLst>
          </p:nvPr>
        </p:nvGraphicFramePr>
        <p:xfrm>
          <a:off x="0" y="1052736"/>
          <a:ext cx="9144000" cy="578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33848" y="188640"/>
            <a:ext cx="5856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Едят когда нечего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1286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181587"/>
              </p:ext>
            </p:extLst>
          </p:nvPr>
        </p:nvGraphicFramePr>
        <p:xfrm>
          <a:off x="-15353" y="1052736"/>
          <a:ext cx="9132563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76672"/>
            <a:ext cx="7423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рассчитывают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калорийность рациона</a:t>
            </a:r>
            <a:endParaRPr lang="ru-RU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 — отложение 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жира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увеличение массы тела за счёт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</a:rPr>
              <a:t> 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жировой </a:t>
            </a: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ткани</a:t>
            </a: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 настоящее время ожирение рассматривается как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хроническое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заболевание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сопровождающееся нарушением обмена веществ 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</a:rPr>
              <a:t>(метаболический </a:t>
            </a: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</a:rPr>
              <a:t>синдром)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User\Desktop\ожирение\КАРТИНКИ\ozhyrin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837159"/>
            <a:ext cx="4680520" cy="3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730" y="332656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Ожирение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41875"/>
              </p:ext>
            </p:extLst>
          </p:nvPr>
        </p:nvGraphicFramePr>
        <p:xfrm>
          <a:off x="9945" y="1196752"/>
          <a:ext cx="9144000" cy="525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7744" y="461223"/>
            <a:ext cx="497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Несоблюдение режима дня</a:t>
            </a:r>
          </a:p>
        </p:txBody>
      </p:sp>
    </p:spTree>
    <p:extLst>
      <p:ext uri="{BB962C8B-B14F-4D97-AF65-F5344CB8AC3E}">
        <p14:creationId xmlns:p14="http://schemas.microsoft.com/office/powerpoint/2010/main" val="631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1057571"/>
              </p:ext>
            </p:extLst>
          </p:nvPr>
        </p:nvGraphicFramePr>
        <p:xfrm>
          <a:off x="251520" y="1052736"/>
          <a:ext cx="871296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3688" y="404664"/>
            <a:ext cx="5161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Часто не высыпаются</a:t>
            </a:r>
          </a:p>
        </p:txBody>
      </p:sp>
    </p:spTree>
    <p:extLst>
      <p:ext uri="{BB962C8B-B14F-4D97-AF65-F5344CB8AC3E}">
        <p14:creationId xmlns:p14="http://schemas.microsoft.com/office/powerpoint/2010/main" val="8087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2965978"/>
              </p:ext>
            </p:extLst>
          </p:nvPr>
        </p:nvGraphicFramePr>
        <p:xfrm>
          <a:off x="395536" y="1206104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360512"/>
            <a:ext cx="6276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Заедают раздражение </a:t>
            </a:r>
            <a:r>
              <a:rPr lang="ru-RU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стрессы</a:t>
            </a:r>
          </a:p>
        </p:txBody>
      </p:sp>
    </p:spTree>
    <p:extLst>
      <p:ext uri="{BB962C8B-B14F-4D97-AF65-F5344CB8AC3E}">
        <p14:creationId xmlns:p14="http://schemas.microsoft.com/office/powerpoint/2010/main" val="15231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47414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67632" y="267678"/>
            <a:ext cx="6118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Постоянные занятия спортом</a:t>
            </a:r>
            <a:endParaRPr lang="ru-RU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57452"/>
              </p:ext>
            </p:extLst>
          </p:nvPr>
        </p:nvGraphicFramePr>
        <p:xfrm>
          <a:off x="-1" y="1052736"/>
          <a:ext cx="9144001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04664"/>
            <a:ext cx="8592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958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или вечерняя гимнастика</a:t>
            </a:r>
            <a:endParaRPr lang="ru-RU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115857"/>
              </p:ext>
            </p:extLst>
          </p:nvPr>
        </p:nvGraphicFramePr>
        <p:xfrm>
          <a:off x="620" y="1052736"/>
          <a:ext cx="914338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26064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Отмечалось повышенное АД</a:t>
            </a:r>
          </a:p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Чаще до 140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одном случае до 180/110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1663" cy="113665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39311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/>
              <a:t>Согласно проведенным исследованиям, частота повышения ИМТ и ожирения среди студентов медицинских колледжей очень высока. Это связано с нездоровым образом жизни. В связи с этим, необходимо строго контролировать калорийность потребляемой пищи, постепенно снижая ее примерно на 200-300 ккал в месяц, и при этом подбирать адекватную физическую нагрузку. </a:t>
            </a:r>
            <a:endParaRPr lang="ru-RU" sz="2600" dirty="0"/>
          </a:p>
        </p:txBody>
      </p:sp>
      <p:pic>
        <p:nvPicPr>
          <p:cNvPr id="5" name="Содержимое 3" descr="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949745" cy="298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599"/>
          </a:xfrm>
          <a:solidFill>
            <a:srgbClr val="0070C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2"/>
              </a:rPr>
              <a:t>http://ru.wikipedia.org/wiki/%C4%E8%E5%F2%EE%F2%E5%F0%E0%EF%E8%FF</a:t>
            </a:r>
            <a:endParaRPr lang="ru-RU" sz="1400" u="sng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3"/>
              </a:rPr>
              <a:t>http://forum.calorizator.ru/viewtopic.php?f=49&amp;t=1719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4"/>
              </a:rPr>
              <a:t>http://tanner.narod.ru/spas/prod/xim/min/min.htm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5"/>
              </a:rPr>
              <a:t>http://www.35detsad.ru/library/normi-vitamini.png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6"/>
              </a:rPr>
              <a:t>http://supercook.ru/lech-pit/lech-pit-35.html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7"/>
              </a:rPr>
              <a:t>http://www.bibliotekar.ru/lechebnoe-pitanie/15.htm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8"/>
              </a:rPr>
              <a:t>http://spravpit.liferus.ru/index.htm</a:t>
            </a:r>
            <a:endParaRPr lang="ru-RU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hlinkClick r:id="rId9"/>
              </a:rPr>
              <a:t>http://ru.wikipedia.org/wiki/%C4%E8%E5%F2%E0</a:t>
            </a:r>
            <a:endParaRPr lang="ru-RU" sz="1400" u="sng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Покровский А. А.</a:t>
            </a:r>
            <a:r>
              <a:rPr lang="ru-RU" sz="1400" dirty="0">
                <a:solidFill>
                  <a:schemeClr val="bg1"/>
                </a:solidFill>
              </a:rPr>
              <a:t> 1986. Беседы о питании. 3-е изд. М.: Экономика. 367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Лечебное питание.</a:t>
            </a:r>
            <a:r>
              <a:rPr lang="ru-RU" sz="1400" dirty="0">
                <a:solidFill>
                  <a:schemeClr val="bg1"/>
                </a:solidFill>
              </a:rPr>
              <a:t> 1971. Под редакцией проф. И. С. </a:t>
            </a:r>
            <a:r>
              <a:rPr lang="ru-RU" sz="1400" dirty="0" err="1">
                <a:solidFill>
                  <a:schemeClr val="bg1"/>
                </a:solidFill>
              </a:rPr>
              <a:t>Савощенко</a:t>
            </a:r>
            <a:r>
              <a:rPr lang="ru-RU" sz="1400" dirty="0">
                <a:solidFill>
                  <a:schemeClr val="bg1"/>
                </a:solidFill>
              </a:rPr>
              <a:t> М.: Медицина. 408с.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Гурвич М.</a:t>
            </a:r>
            <a:r>
              <a:rPr lang="ru-RU" sz="1400" dirty="0">
                <a:solidFill>
                  <a:schemeClr val="bg1"/>
                </a:solidFill>
              </a:rPr>
              <a:t> 2008. Большая энциклопедия диетотерапии (Медицинская энциклопедия) М.:"</a:t>
            </a:r>
            <a:r>
              <a:rPr lang="ru-RU" sz="1400" dirty="0" err="1">
                <a:solidFill>
                  <a:schemeClr val="bg1"/>
                </a:solidFill>
              </a:rPr>
              <a:t>Эксмо</a:t>
            </a:r>
            <a:r>
              <a:rPr lang="ru-RU" sz="1400" dirty="0">
                <a:solidFill>
                  <a:schemeClr val="bg1"/>
                </a:solidFill>
              </a:rPr>
              <a:t>",, 768 c.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Самсонов М. А.</a:t>
            </a:r>
            <a:r>
              <a:rPr lang="ru-RU" sz="1400" dirty="0">
                <a:solidFill>
                  <a:schemeClr val="bg1"/>
                </a:solidFill>
              </a:rPr>
              <a:t> 1969—1978. Лечебное питание.// Большая Советская Энциклопедия (БСЭ). 3-е изд. 30 томов.</a:t>
            </a: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671827"/>
              </p:ext>
            </p:extLst>
          </p:nvPr>
        </p:nvGraphicFramePr>
        <p:xfrm>
          <a:off x="251520" y="1844824"/>
          <a:ext cx="33149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54096820"/>
              </p:ext>
            </p:extLst>
          </p:nvPr>
        </p:nvGraphicFramePr>
        <p:xfrm>
          <a:off x="119212" y="4077072"/>
          <a:ext cx="3302825" cy="217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20613998"/>
              </p:ext>
            </p:extLst>
          </p:nvPr>
        </p:nvGraphicFramePr>
        <p:xfrm>
          <a:off x="3347864" y="2492896"/>
          <a:ext cx="5711657" cy="346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052736"/>
            <a:ext cx="90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Ожирение – глобальная проблема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15477"/>
            <a:ext cx="8927976" cy="953922"/>
          </a:xfrm>
          <a:prstGeom prst="rect">
            <a:avLst/>
          </a:prstGeom>
        </p:spPr>
        <p:txBody>
          <a:bodyPr wrap="square" lIns="91252" tIns="45628" rIns="91252" bIns="45628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результат нарушения баланса между принятой пищей и потраченной энергией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292" y="234536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Виды ожирения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2421" y="392614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Алиментарное (первичное)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93009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Эндокринное (вторичное)</a:t>
            </a:r>
            <a:endParaRPr lang="ru-RU" sz="3600" dirty="0"/>
          </a:p>
        </p:txBody>
      </p:sp>
      <p:sp>
        <p:nvSpPr>
          <p:cNvPr id="8" name="Стрелка вниз 7"/>
          <p:cNvSpPr/>
          <p:nvPr/>
        </p:nvSpPr>
        <p:spPr bwMode="auto">
          <a:xfrm rot="2362484">
            <a:off x="2702250" y="3016677"/>
            <a:ext cx="576064" cy="894913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Microsoft YaHei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9581130">
            <a:off x="5825738" y="3055618"/>
            <a:ext cx="576064" cy="894913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Microsoft YaHei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8066" y="395000"/>
            <a:ext cx="2133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Ожирение</a:t>
            </a:r>
            <a:endParaRPr lang="ru-RU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2" y="4725144"/>
            <a:ext cx="261775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ожирение\КАРТИНКИ\tipy-ozhireni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50000"/>
          <a:stretch/>
        </p:blipFill>
        <p:spPr bwMode="auto">
          <a:xfrm>
            <a:off x="467544" y="1113387"/>
            <a:ext cx="2592288" cy="36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807"/>
          <a:stretch/>
        </p:blipFill>
        <p:spPr bwMode="auto">
          <a:xfrm>
            <a:off x="6012160" y="1113387"/>
            <a:ext cx="2664296" cy="361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0610" y="105273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28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ожирения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440" y="4812248"/>
            <a:ext cx="4652202" cy="1785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Ожирение по мужскому типу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«ЯБЛОКО»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тип чаще приводит к метаболическим нарушениям( например, повышению уровня липидов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сахара в крови) и к артериальной гипертонии.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797152"/>
            <a:ext cx="4427984" cy="150810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Ожирение по женскому типу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«ГРУША»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мышц слабое. Типичные осложнения – дегенеративные изменения в области опорно- двигательного аппарата.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532440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"/>
              </a:spcAft>
            </a:pPr>
            <a:endParaRPr lang="ru-RU" sz="2800" dirty="0" smtClean="0">
              <a:solidFill>
                <a:srgbClr val="002060"/>
              </a:solidFill>
              <a:latin typeface="Arial"/>
              <a:ea typeface="Times New Roman"/>
              <a:cs typeface="Times New Roman"/>
            </a:endParaRPr>
          </a:p>
          <a:p>
            <a:pPr marL="342900" indent="-342900" algn="ctr">
              <a:spcAft>
                <a:spcPts val="3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Малоподвижный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образ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жизни</a:t>
            </a:r>
          </a:p>
          <a:p>
            <a:pPr marL="342900" indent="-342900" algn="ctr">
              <a:spcAft>
                <a:spcPts val="3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Переедание, в том числе и психогенное (стрессы, недосыпание)</a:t>
            </a:r>
          </a:p>
          <a:p>
            <a:pPr marL="342900" indent="-342900" algn="ctr">
              <a:spcAft>
                <a:spcPts val="3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Употребление некоторых ЛС</a:t>
            </a:r>
          </a:p>
          <a:p>
            <a:pPr algn="ctr">
              <a:spcAft>
                <a:spcPts val="360"/>
              </a:spcAft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" name="Содержимое 4" descr="gipodinami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854" y="3493946"/>
            <a:ext cx="4721803" cy="32200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064" y="41300"/>
            <a:ext cx="8265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6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Предрасполагающие факторы алиментарного ожирения </a:t>
            </a:r>
          </a:p>
        </p:txBody>
      </p:sp>
    </p:spTree>
    <p:extLst>
      <p:ext uri="{BB962C8B-B14F-4D97-AF65-F5344CB8AC3E}">
        <p14:creationId xmlns:p14="http://schemas.microsoft.com/office/powerpoint/2010/main" val="14887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09960" y="1124744"/>
            <a:ext cx="8712968" cy="3024336"/>
          </a:xfrm>
          <a:prstGeom prst="rect">
            <a:avLst/>
          </a:prstGeom>
        </p:spPr>
        <p:txBody>
          <a:bodyPr tIns="22932" anchor="t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4E3B30"/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4E3B30"/>
                </a:solidFill>
                <a:latin typeface="+mn-lt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4E3B30"/>
                </a:solidFill>
                <a:latin typeface="+mn-lt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4E3B30"/>
                </a:solidFill>
                <a:latin typeface="+mn-lt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4E3B30"/>
                </a:solidFill>
                <a:latin typeface="+mn-lt"/>
                <a:ea typeface="Microsoft YaHei" pitchFamily="34" charset="-122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4E3B3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4E3B3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4E3B3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4E3B3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de-DE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18,5—25 -</a:t>
            </a:r>
            <a:r>
              <a:rPr lang="de-DE" sz="1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de-DE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de-DE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25—30 - </a:t>
            </a:r>
            <a:r>
              <a:rPr lang="de-DE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избыточная</a:t>
            </a:r>
            <a:r>
              <a:rPr lang="de-DE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de-DE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de-DE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предожирение</a:t>
            </a:r>
            <a:r>
              <a:rPr lang="de-DE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30—35 -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ожирение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35—40 -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ожирение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и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ожирение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третьей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морбидное</a:t>
            </a:r>
            <a:r>
              <a:rPr lang="de-DE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de-DE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Users\User\Desktop\ожирение\КАРТИНКИ\oa6f1KNE119AQf08gkOnE8qMYD5m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54" y="3284984"/>
            <a:ext cx="6586780" cy="329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2208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ожирения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0680" y="1340768"/>
            <a:ext cx="174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ИМТ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9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-24408" y="1340768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88" rIns="0" bIns="0" numCol="1" anchor="t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430950" indent="-323212" defTabSz="448380">
              <a:buClr>
                <a:srgbClr val="0E594D"/>
              </a:buClr>
              <a:buSzPct val="45000"/>
              <a:tabLst>
                <a:tab pos="722476" algn="l"/>
                <a:tab pos="1444950" algn="l"/>
                <a:tab pos="2167427" algn="l"/>
                <a:tab pos="2889903" algn="l"/>
                <a:tab pos="3612376" algn="l"/>
                <a:tab pos="4334859" algn="l"/>
                <a:tab pos="5057328" algn="l"/>
                <a:tab pos="5779804" algn="l"/>
                <a:tab pos="6502280" algn="l"/>
                <a:tab pos="7224755" algn="l"/>
                <a:tab pos="7947228" algn="l"/>
                <a:tab pos="8669708" algn="l"/>
              </a:tabLst>
            </a:pPr>
            <a:r>
              <a:rPr lang="de-DE" altLang="ru-RU" sz="2800" kern="0" dirty="0" smtClean="0">
                <a:solidFill>
                  <a:srgbClr val="0070C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МРТ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- </a:t>
            </a:r>
            <a:endParaRPr lang="de-DE" altLang="ru-RU" sz="2800" kern="0" dirty="0">
              <a:solidFill>
                <a:srgbClr val="0070C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marL="430950" indent="-323212" defTabSz="448380">
              <a:buClr>
                <a:srgbClr val="0E594D"/>
              </a:buClr>
              <a:buSzPct val="45000"/>
              <a:tabLst>
                <a:tab pos="722476" algn="l"/>
                <a:tab pos="1444950" algn="l"/>
                <a:tab pos="2167427" algn="l"/>
                <a:tab pos="2889903" algn="l"/>
                <a:tab pos="3612376" algn="l"/>
                <a:tab pos="4334859" algn="l"/>
                <a:tab pos="5057328" algn="l"/>
                <a:tab pos="5779804" algn="l"/>
                <a:tab pos="6502280" algn="l"/>
                <a:tab pos="7224755" algn="l"/>
                <a:tab pos="7947228" algn="l"/>
                <a:tab pos="8669708" algn="l"/>
              </a:tabLst>
            </a:pPr>
            <a:r>
              <a:rPr lang="ru-RU" altLang="ru-RU" sz="2800" kern="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н</a:t>
            </a:r>
            <a:r>
              <a:rPr lang="de-DE" altLang="ru-RU" sz="28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аиболее</a:t>
            </a:r>
            <a:r>
              <a:rPr lang="de-DE" alt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точны</a:t>
            </a:r>
            <a:r>
              <a:rPr lang="ru-RU" alt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й</a:t>
            </a:r>
            <a:r>
              <a:rPr lang="de-DE" alt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метод</a:t>
            </a:r>
            <a:r>
              <a:rPr lang="de-DE" alt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определения</a:t>
            </a:r>
            <a:r>
              <a:rPr lang="de-DE" altLang="ru-RU" sz="2800" kern="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количества</a:t>
            </a:r>
            <a:r>
              <a:rPr lang="de-DE" altLang="ru-RU" sz="2800" kern="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жировой</a:t>
            </a:r>
            <a:r>
              <a:rPr lang="de-DE" altLang="ru-RU" sz="2800" kern="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de-DE" altLang="ru-RU" sz="2800" kern="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ткани</a:t>
            </a:r>
            <a:r>
              <a:rPr lang="de-DE" altLang="ru-RU" sz="2800" kern="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в </a:t>
            </a:r>
            <a:r>
              <a:rPr lang="de-DE" altLang="ru-RU" sz="28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организм</a:t>
            </a:r>
            <a:r>
              <a:rPr lang="ru-RU" alt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е</a:t>
            </a:r>
            <a:endParaRPr lang="de-DE" altLang="ru-RU" sz="2800" kern="0" dirty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265543" cy="332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ожирение\КАРТИНКИ\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35624" cy="33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097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ожирения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ожирение\КАРТИНКИ\posledstv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 r="1307" b="1731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Book"/>
        <a:ea typeface=""/>
        <a:cs typeface="Microsoft YaHei"/>
      </a:majorFont>
      <a:minorFont>
        <a:latin typeface="Franklin Gothic Book"/>
        <a:ea typeface="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Microsoft YaHei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1128</Words>
  <Application>Microsoft Office PowerPoint</Application>
  <PresentationFormat>Экран (4:3)</PresentationFormat>
  <Paragraphs>178</Paragraphs>
  <Slides>27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</cp:lastModifiedBy>
  <cp:revision>48</cp:revision>
  <dcterms:created xsi:type="dcterms:W3CDTF">2014-01-22T20:23:10Z</dcterms:created>
  <dcterms:modified xsi:type="dcterms:W3CDTF">2014-01-23T15:20:25Z</dcterms:modified>
</cp:coreProperties>
</file>