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3" r:id="rId8"/>
    <p:sldId id="261" r:id="rId9"/>
    <p:sldId id="273" r:id="rId10"/>
    <p:sldId id="262" r:id="rId11"/>
    <p:sldId id="265" r:id="rId12"/>
    <p:sldId id="271" r:id="rId13"/>
    <p:sldId id="266" r:id="rId14"/>
    <p:sldId id="274" r:id="rId15"/>
    <p:sldId id="272" r:id="rId16"/>
    <p:sldId id="275" r:id="rId17"/>
    <p:sldId id="276" r:id="rId18"/>
    <p:sldId id="277" r:id="rId19"/>
    <p:sldId id="282" r:id="rId20"/>
    <p:sldId id="283" r:id="rId21"/>
    <p:sldId id="267" r:id="rId22"/>
    <p:sldId id="279" r:id="rId23"/>
    <p:sldId id="278" r:id="rId24"/>
    <p:sldId id="281" r:id="rId25"/>
    <p:sldId id="280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3789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37892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 sz="2400">
                <a:latin typeface="Times New Roman" pitchFamily="18" charset="0"/>
              </a:endParaRPr>
            </a:p>
          </p:txBody>
        </p:sp>
      </p:grpSp>
      <p:grpSp>
        <p:nvGrpSpPr>
          <p:cNvPr id="37893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37894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7895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789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7897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CED8D55-2945-4BB4-A1EC-3809DC15905D}" type="datetimeFigureOut">
              <a:rPr lang="ru-RU"/>
              <a:pPr/>
              <a:t>10.01.2013</a:t>
            </a:fld>
            <a:endParaRPr lang="ru-RU"/>
          </a:p>
        </p:txBody>
      </p:sp>
      <p:sp>
        <p:nvSpPr>
          <p:cNvPr id="3789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37899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09FDE294-C2BD-47AB-9E47-1114E0900DB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37900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640AA5-4376-48EE-8874-EA3DBD0E5B7F}" type="datetimeFigureOut">
              <a:rPr lang="ru-RU"/>
              <a:pPr/>
              <a:t>10.01.2013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239C67-9FEC-4D68-AA7B-327942AAB54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5BBB49-6A6F-4A1E-87A1-308DCBBA2166}" type="datetimeFigureOut">
              <a:rPr lang="ru-RU"/>
              <a:pPr/>
              <a:t>10.01.2013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7149F-2A56-463D-B9E1-116B5FB26DE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fld id="{141F3D93-9347-4F1C-85B4-6EC4EED6DDA9}" type="datetimeFigureOut">
              <a:rPr lang="ru-RU"/>
              <a:pPr/>
              <a:t>10.01.2013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C7B5E6C5-6FD3-4344-B711-02B7B5E17D6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A0DCBE-37CF-47C1-A624-869163B3BDA6}" type="datetimeFigureOut">
              <a:rPr lang="ru-RU"/>
              <a:pPr/>
              <a:t>10.01.2013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245FB1-6D95-4A74-98F0-232C1FA6F2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F8B49-A852-4F2E-8087-7A466917877D}" type="datetimeFigureOut">
              <a:rPr lang="ru-RU"/>
              <a:pPr/>
              <a:t>10.01.2013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C52F2A-F687-43E3-BC6D-694141F4EBF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2A96BD-6E16-4ECC-A54F-AC0765D8C977}" type="datetimeFigureOut">
              <a:rPr lang="ru-RU"/>
              <a:pPr/>
              <a:t>10.01.2013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CCF31-A6C5-4076-945C-8058F8337D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C91F64-C6AF-4B1D-B64B-28A9B709E091}" type="datetimeFigureOut">
              <a:rPr lang="ru-RU"/>
              <a:pPr/>
              <a:t>10.01.2013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400D9F-A9BC-4959-ADA5-339AE72815C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92575F-6E4C-493F-933A-A72CBD73CF8A}" type="datetimeFigureOut">
              <a:rPr lang="ru-RU"/>
              <a:pPr/>
              <a:t>10.01.2013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CB425-D75D-4AA6-B473-A0A94684501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A71566-8B3D-4470-832C-BC5E25C2CFE2}" type="datetimeFigureOut">
              <a:rPr lang="ru-RU"/>
              <a:pPr/>
              <a:t>10.01.2013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5BFC4B-EBC8-41FE-80BC-967B37DCAB0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8C8313-855A-4B6E-A790-801F15FF7432}" type="datetimeFigureOut">
              <a:rPr lang="ru-RU"/>
              <a:pPr/>
              <a:t>10.01.2013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B61FB-DF74-4E6C-89A6-25D7DB9402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DE461D-C145-4BDF-8AE7-FA528DF01A8E}" type="datetimeFigureOut">
              <a:rPr lang="ru-RU"/>
              <a:pPr/>
              <a:t>10.01.2013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0DD46-F035-4C6F-BF74-AB61592949C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36867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36868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69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36870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36871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6872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36873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68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C7BA664-929C-480E-9C09-E91A3EF480A0}" type="datetimeFigureOut">
              <a:rPr lang="ru-RU"/>
              <a:pPr/>
              <a:t>10.01.2013</a:t>
            </a:fld>
            <a:endParaRPr lang="ru-RU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57D194FD-BDC8-4DA7-B0C0-41DDFB346A44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9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9.wmf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6.wmf"/><Relationship Id="rId23" Type="http://schemas.openxmlformats.org/officeDocument/2006/relationships/image" Target="../media/image10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8.wmf"/><Relationship Id="rId4" Type="http://schemas.openxmlformats.org/officeDocument/2006/relationships/image" Target="../media/image1.wmf"/><Relationship Id="rId9" Type="http://schemas.openxmlformats.org/officeDocument/2006/relationships/image" Target="../media/image3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1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55650" y="2349500"/>
            <a:ext cx="7924800" cy="3455764"/>
          </a:xfrm>
        </p:spPr>
        <p:txBody>
          <a:bodyPr anchor="ctr"/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Тема  урока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3200" dirty="0" smtClean="0"/>
              <a:t>« Решение  уравнений и неравенств »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400" dirty="0" smtClean="0"/>
              <a:t>        учитель математики МАОУ</a:t>
            </a:r>
            <a:br>
              <a:rPr lang="ru-RU" sz="2400" dirty="0" smtClean="0"/>
            </a:br>
            <a:r>
              <a:rPr lang="ru-RU" sz="2400" dirty="0" smtClean="0"/>
              <a:t>Московской СОШ Тюменского района Тюменской области </a:t>
            </a:r>
            <a:r>
              <a:rPr lang="ru-RU" sz="2400" dirty="0" err="1" smtClean="0"/>
              <a:t>Чернышова</a:t>
            </a:r>
            <a:r>
              <a:rPr lang="ru-RU" sz="2400" dirty="0" smtClean="0"/>
              <a:t> С.Л.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042988" y="981075"/>
            <a:ext cx="7483475" cy="785813"/>
          </a:xfrm>
        </p:spPr>
        <p:txBody>
          <a:bodyPr anchor="ctr"/>
          <a:lstStyle/>
          <a:p>
            <a:pPr algn="ctr"/>
            <a:r>
              <a:rPr lang="ru-RU" sz="2400">
                <a:solidFill>
                  <a:schemeClr val="tx1"/>
                </a:solidFill>
              </a:rPr>
              <a:t>Развивающий канон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900113" y="2420938"/>
            <a:ext cx="7129462" cy="4138612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</a:pPr>
            <a:r>
              <a:rPr lang="ru-RU"/>
              <a:t>1. </a:t>
            </a:r>
            <a:r>
              <a:rPr lang="en-US"/>
              <a:t> D &gt; 0      2   </a:t>
            </a:r>
            <a:r>
              <a:rPr lang="ru-RU"/>
              <a:t>        </a:t>
            </a:r>
          </a:p>
          <a:p>
            <a:pPr marL="0" indent="0">
              <a:buFont typeface="Wingdings" pitchFamily="2" charset="2"/>
              <a:buNone/>
            </a:pPr>
            <a:r>
              <a:rPr lang="en-US"/>
              <a:t>     D=0        ?</a:t>
            </a:r>
          </a:p>
          <a:p>
            <a:pPr marL="0" indent="0">
              <a:buFont typeface="Wingdings" pitchFamily="2" charset="2"/>
              <a:buNone/>
            </a:pPr>
            <a:r>
              <a:rPr lang="en-US"/>
              <a:t>     D &lt; 0      ?</a:t>
            </a:r>
            <a:endParaRPr lang="ru-RU"/>
          </a:p>
          <a:p>
            <a:pPr marL="0" lvl="1" indent="0">
              <a:buFontTx/>
              <a:buNone/>
            </a:pPr>
            <a:r>
              <a:rPr lang="ru-RU" sz="1600"/>
              <a:t>Найти закономерность  и сказать по какому  признаку   уравнения  находятся в одной  группе?</a:t>
            </a:r>
          </a:p>
          <a:p>
            <a:pPr marL="0" indent="0">
              <a:buFont typeface="Wingdings" pitchFamily="2" charset="2"/>
              <a:buNone/>
            </a:pPr>
            <a:r>
              <a:rPr lang="ru-RU" sz="1600"/>
              <a:t>А) х² -7х+6 =0         Б) 20х² +100=0</a:t>
            </a:r>
          </a:p>
          <a:p>
            <a:pPr marL="0" indent="0">
              <a:buFont typeface="Wingdings" pitchFamily="2" charset="2"/>
              <a:buNone/>
            </a:pPr>
            <a:r>
              <a:rPr lang="ru-RU" sz="1600"/>
              <a:t>    х² - 5х +4=0              4х²+16=0</a:t>
            </a:r>
          </a:p>
          <a:p>
            <a:pPr marL="0" indent="0">
              <a:buFont typeface="Wingdings" pitchFamily="2" charset="2"/>
              <a:buNone/>
            </a:pPr>
            <a:r>
              <a:rPr lang="ru-RU" sz="1600"/>
              <a:t>     х²-9х+8=0                   х²+7=0</a:t>
            </a:r>
          </a:p>
          <a:p>
            <a:pPr marL="0" indent="0">
              <a:buFont typeface="Wingdings" pitchFamily="2" charset="2"/>
              <a:buNone/>
            </a:pPr>
            <a:endParaRPr lang="ru-RU" sz="160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>
            <a:off x="1727994" y="3177382"/>
            <a:ext cx="15128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ru-RU"/>
              <a:t>ответ</a:t>
            </a:r>
          </a:p>
        </p:txBody>
      </p:sp>
      <p:sp>
        <p:nvSpPr>
          <p:cNvPr id="31746" name="Содержимое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ru-RU"/>
              <a:t>А) у всех уравнений общий  корень  1</a:t>
            </a:r>
          </a:p>
          <a:p>
            <a:r>
              <a:rPr lang="ru-RU"/>
              <a:t>Б) у всех уравнений нет решений.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609600" y="4419600"/>
            <a:ext cx="7924800" cy="137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ru-RU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Тогда спокойно посмотрите на следующие рисунки</a:t>
            </a:r>
            <a:r>
              <a:rPr lang="de-DE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...</a:t>
            </a: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468313" y="115888"/>
            <a:ext cx="7772400" cy="2819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</a:pPr>
            <a:r>
              <a:rPr lang="ru-RU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Ну что, есть желание обмануть свои глаза</a:t>
            </a:r>
            <a:r>
              <a:rPr lang="de-DE" sz="3600">
                <a:effectLst>
                  <a:outerShdw blurRad="38100" dist="38100" dir="2700000" algn="tl">
                    <a:srgbClr val="C0C0C0"/>
                  </a:outerShdw>
                </a:effectLst>
              </a:rPr>
              <a:t>???</a:t>
            </a: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8013700" y="6616700"/>
            <a:ext cx="11303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ru-RU" sz="10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Щелкни дальше</a:t>
            </a:r>
            <a:endParaRPr lang="de-DE" sz="1000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32783" name="Picture 15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228600"/>
            <a:ext cx="4073525" cy="5175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32784" name="Rectangle 16"/>
          <p:cNvSpPr>
            <a:spLocks noChangeArrowheads="1"/>
          </p:cNvSpPr>
          <p:nvPr/>
        </p:nvSpPr>
        <p:spPr bwMode="auto">
          <a:xfrm>
            <a:off x="2211388" y="5411788"/>
            <a:ext cx="4873625" cy="942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Сколько человек можно найти на этой картине</a:t>
            </a:r>
            <a:r>
              <a:rPr lang="de-DE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?</a:t>
            </a:r>
            <a:r>
              <a:rPr lang="de-DE" sz="2400">
                <a:latin typeface="Times New Roman" pitchFamily="18" charset="0"/>
              </a:rPr>
              <a:t>	</a:t>
            </a:r>
          </a:p>
        </p:txBody>
      </p:sp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8013700" y="6616700"/>
            <a:ext cx="11303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ru-RU" sz="10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Щелкни дальше</a:t>
            </a:r>
            <a:endParaRPr lang="de-DE" sz="1000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  Ответ 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endParaRPr lang="de-DE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ru-RU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3276600" y="1628775"/>
            <a:ext cx="4943475" cy="4660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de-DE" sz="30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9</a:t>
            </a:r>
            <a:r>
              <a:rPr lang="ru-RU" sz="30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...</a:t>
            </a:r>
            <a:endParaRPr lang="de-DE" sz="300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838200" y="4038600"/>
            <a:ext cx="2147888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Их было</a:t>
            </a:r>
            <a:endParaRPr lang="de-DE" sz="40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8013700" y="6616700"/>
            <a:ext cx="11303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ru-RU" sz="10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Щелкни дальше</a:t>
            </a:r>
            <a:endParaRPr lang="de-DE" sz="1000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39942" name="Picture 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115888"/>
            <a:ext cx="5256213" cy="4945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915988" y="5259388"/>
            <a:ext cx="7540625" cy="942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Что ты видишь</a:t>
            </a:r>
            <a:r>
              <a:rPr lang="de-DE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? </a:t>
            </a:r>
            <a:r>
              <a:rPr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Спираль</a:t>
            </a:r>
            <a:r>
              <a:rPr lang="de-DE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 </a:t>
            </a:r>
            <a:r>
              <a:rPr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или это все же скорее круги</a:t>
            </a:r>
            <a:r>
              <a:rPr lang="de-DE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?</a:t>
            </a: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8013700" y="6616700"/>
            <a:ext cx="11303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ru-RU" sz="10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Щелкни дальше</a:t>
            </a:r>
            <a:endParaRPr lang="de-DE" sz="1000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</a:t>
            </a: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762000" y="2438400"/>
            <a:ext cx="7304088" cy="1552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de-DE" sz="9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...</a:t>
            </a:r>
            <a:r>
              <a:rPr lang="ru-RU" sz="9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все круги</a:t>
            </a:r>
            <a:r>
              <a:rPr lang="de-DE" sz="9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...</a:t>
            </a: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8013700" y="6616700"/>
            <a:ext cx="11303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ru-RU" sz="10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Щелкни дальше</a:t>
            </a:r>
            <a:endParaRPr lang="de-DE" sz="1000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45062" name="Picture 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04800"/>
            <a:ext cx="6342063" cy="4762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1754188" y="5487988"/>
            <a:ext cx="578802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de-DE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...</a:t>
            </a:r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красные</a:t>
            </a:r>
            <a:r>
              <a:rPr lang="de-DE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 </a:t>
            </a:r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горизонтальные линии </a:t>
            </a:r>
            <a:r>
              <a:rPr lang="de-DE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– </a:t>
            </a:r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они параллельны или нет</a:t>
            </a:r>
            <a:r>
              <a:rPr lang="de-DE" sz="24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?</a:t>
            </a:r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8013700" y="6616700"/>
            <a:ext cx="11303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ru-RU" sz="10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Щелкни дальше</a:t>
            </a:r>
            <a:endParaRPr lang="de-DE" sz="1000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ответ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971550" y="2197100"/>
            <a:ext cx="4706938" cy="4660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ru-RU" sz="30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д</a:t>
            </a:r>
            <a:r>
              <a:rPr lang="ru-RU" sz="30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а</a:t>
            </a:r>
            <a:endParaRPr lang="de-DE" sz="300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5292725" y="5300663"/>
            <a:ext cx="3455988" cy="191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de-D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они параллельны</a:t>
            </a:r>
            <a:r>
              <a:rPr lang="de-D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...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8013700" y="6616700"/>
            <a:ext cx="11303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ru-RU" sz="10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Щелкни дальше</a:t>
            </a:r>
            <a:endParaRPr lang="de-DE" sz="1000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53254" name="Picture 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28600"/>
            <a:ext cx="6108700" cy="4695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1068388" y="5487988"/>
            <a:ext cx="7140575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Черные</a:t>
            </a:r>
            <a:r>
              <a:rPr lang="de-DE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 </a:t>
            </a:r>
            <a:r>
              <a:rPr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или белые точки</a:t>
            </a:r>
            <a:r>
              <a:rPr lang="de-DE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 </a:t>
            </a:r>
            <a:r>
              <a:rPr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что ты видишь</a:t>
            </a:r>
            <a:r>
              <a:rPr lang="de-DE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?</a:t>
            </a:r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8013700" y="6616700"/>
            <a:ext cx="11303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ru-RU" sz="10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Щелкни дальше</a:t>
            </a:r>
            <a:endParaRPr lang="de-DE" sz="1000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571500"/>
            <a:ext cx="7772400" cy="1071563"/>
          </a:xfrm>
        </p:spPr>
        <p:txBody>
          <a:bodyPr anchor="ctr"/>
          <a:lstStyle/>
          <a:p>
            <a:pPr algn="ctr"/>
            <a:r>
              <a:rPr lang="ru-RU">
                <a:solidFill>
                  <a:schemeClr val="tx1"/>
                </a:solidFill>
              </a:rPr>
              <a:t>Цели урока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877888" y="2514600"/>
            <a:ext cx="7413625" cy="31702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Arial" charset="0"/>
              <a:buAutoNum type="arabicParenR"/>
            </a:pPr>
            <a:r>
              <a:rPr lang="ru-RU" sz="2200"/>
              <a:t>Обобщить  и систематизировать материал по теме</a:t>
            </a:r>
          </a:p>
          <a:p>
            <a:pPr marL="514350" indent="-514350">
              <a:lnSpc>
                <a:spcPct val="90000"/>
              </a:lnSpc>
              <a:buFont typeface="Wingdings" pitchFamily="2" charset="2"/>
              <a:buNone/>
            </a:pPr>
            <a:r>
              <a:rPr lang="ru-RU" sz="2200"/>
              <a:t>«Уравнения и неравенства »;</a:t>
            </a:r>
            <a:r>
              <a:rPr lang="ru-RU" sz="2200" b="1"/>
              <a:t> </a:t>
            </a:r>
          </a:p>
          <a:p>
            <a:pPr marL="514350" indent="-514350">
              <a:lnSpc>
                <a:spcPct val="90000"/>
              </a:lnSpc>
              <a:buFont typeface="Wingdings" pitchFamily="2" charset="2"/>
              <a:buNone/>
            </a:pPr>
            <a:r>
              <a:rPr lang="ru-RU" sz="2200"/>
              <a:t>2)развивать математическую культуру в чтении и оформлении записи решения уравнения;</a:t>
            </a:r>
          </a:p>
          <a:p>
            <a:pPr marL="514350" indent="-514350">
              <a:lnSpc>
                <a:spcPct val="90000"/>
              </a:lnSpc>
              <a:buFont typeface="Wingdings" pitchFamily="2" charset="2"/>
              <a:buNone/>
            </a:pPr>
            <a:r>
              <a:rPr lang="ru-RU" sz="2200"/>
              <a:t>развивать интерес к решению уравнений различными способами;</a:t>
            </a:r>
          </a:p>
          <a:p>
            <a:pPr marL="514350" indent="-514350">
              <a:lnSpc>
                <a:spcPct val="90000"/>
              </a:lnSpc>
              <a:buFont typeface="Wingdings" pitchFamily="2" charset="2"/>
              <a:buNone/>
            </a:pPr>
            <a:r>
              <a:rPr lang="ru-RU" sz="2200"/>
              <a:t>3) воспитывать чувство товарищества, деликатности и дисциплинированности, умение работать в группах.</a:t>
            </a:r>
          </a:p>
          <a:p>
            <a:pPr marL="514350" indent="-514350">
              <a:lnSpc>
                <a:spcPct val="90000"/>
              </a:lnSpc>
              <a:buFont typeface="Wingdings" pitchFamily="2" charset="2"/>
              <a:buNone/>
            </a:pPr>
            <a:endParaRPr lang="ru-RU" sz="2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306388" y="2592388"/>
            <a:ext cx="8378825" cy="1338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Ты можешь видеть черные</a:t>
            </a:r>
            <a:r>
              <a:rPr lang="de-D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4200" b="1" u="sng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</a:t>
            </a:r>
            <a:r>
              <a:rPr lang="de-D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белые</a:t>
            </a:r>
            <a:r>
              <a:rPr lang="de-D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точки</a:t>
            </a:r>
            <a:r>
              <a:rPr lang="de-D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, </a:t>
            </a:r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но там только белые</a:t>
            </a:r>
            <a:r>
              <a:rPr lang="de-DE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.</a:t>
            </a:r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8013700" y="6616700"/>
            <a:ext cx="11303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ru-RU" sz="10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Щелкни дальше</a:t>
            </a:r>
            <a:endParaRPr lang="de-DE" sz="1000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4213" y="2349500"/>
            <a:ext cx="7772400" cy="1470025"/>
          </a:xfrm>
        </p:spPr>
        <p:txBody>
          <a:bodyPr anchor="ctr"/>
          <a:lstStyle/>
          <a:p>
            <a:pPr algn="ctr"/>
            <a:r>
              <a:rPr lang="ru-RU">
                <a:solidFill>
                  <a:schemeClr val="tx1"/>
                </a:solidFill>
              </a:rPr>
              <a:t>Индивидуально-дифференцированная работа в группах с консультантами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692275" y="4243388"/>
            <a:ext cx="5984875" cy="14414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>
                <a:solidFill>
                  <a:srgbClr val="898989"/>
                </a:solidFill>
              </a:rPr>
              <a:t>«Силовое  многоборье»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Тест </a:t>
            </a:r>
          </a:p>
        </p:txBody>
      </p:sp>
      <p:pic>
        <p:nvPicPr>
          <p:cNvPr id="50180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03350" y="1916113"/>
            <a:ext cx="7129463" cy="45370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Домашнее задание 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1.составить тест по теме «Уравнения и неравенства»,используя Открытый банк заданий.</a:t>
            </a:r>
          </a:p>
          <a:p>
            <a:r>
              <a:rPr lang="ru-RU"/>
              <a:t>2.Написать  сочинение на тему «Уравнения в моей жизни»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Продолжи  фразу 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Я хорошо  понял…</a:t>
            </a:r>
          </a:p>
          <a:p>
            <a:pPr>
              <a:lnSpc>
                <a:spcPct val="90000"/>
              </a:lnSpc>
            </a:pPr>
            <a:r>
              <a:rPr lang="ru-RU"/>
              <a:t>Мне очень  трудно  разобраться…</a:t>
            </a:r>
          </a:p>
          <a:p>
            <a:pPr>
              <a:lnSpc>
                <a:spcPct val="90000"/>
              </a:lnSpc>
            </a:pPr>
            <a:r>
              <a:rPr lang="ru-RU"/>
              <a:t>Мне  нужна  помощь…</a:t>
            </a:r>
          </a:p>
          <a:p>
            <a:pPr>
              <a:lnSpc>
                <a:spcPct val="90000"/>
              </a:lnSpc>
            </a:pPr>
            <a:r>
              <a:rPr lang="ru-RU"/>
              <a:t>У меня хорошо получается  решать  способом…</a:t>
            </a:r>
          </a:p>
          <a:p>
            <a:pPr>
              <a:lnSpc>
                <a:spcPct val="90000"/>
              </a:lnSpc>
            </a:pPr>
            <a:r>
              <a:rPr lang="ru-RU"/>
              <a:t>Мне  нужно ещё поработать  над…</a:t>
            </a:r>
          </a:p>
          <a:p>
            <a:pPr>
              <a:lnSpc>
                <a:spcPct val="90000"/>
              </a:lnSpc>
            </a:pPr>
            <a:r>
              <a:rPr lang="ru-RU"/>
              <a:t>Мне  понравилось  на уроке…</a:t>
            </a:r>
          </a:p>
          <a:p>
            <a:pPr>
              <a:lnSpc>
                <a:spcPct val="90000"/>
              </a:lnSpc>
            </a:pPr>
            <a:r>
              <a:rPr lang="ru-RU"/>
              <a:t>На следующих уроках мне бы хотелось…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ru-RU" sz="3200" i="1" dirty="0"/>
              <a:t>Через математические знания, полученные в школе, лежит широкая дорога к огромным, почти необозримым областям труда и открытий.</a:t>
            </a:r>
            <a:r>
              <a:rPr lang="en-US" sz="3200" i="1" dirty="0"/>
              <a:t/>
            </a:r>
            <a:br>
              <a:rPr lang="en-US" sz="3200" i="1" dirty="0"/>
            </a:br>
            <a:r>
              <a:rPr lang="en-US" sz="3200" i="1" dirty="0"/>
              <a:t>                          </a:t>
            </a:r>
            <a:r>
              <a:rPr lang="ru-RU" sz="3200" i="1" dirty="0"/>
              <a:t>А. </a:t>
            </a:r>
            <a:r>
              <a:rPr lang="ru-RU" sz="3200" i="1" dirty="0" err="1"/>
              <a:t>Маркушевич</a:t>
            </a:r>
            <a:endParaRPr lang="ru-RU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428625"/>
            <a:ext cx="7772400" cy="1071563"/>
          </a:xfrm>
        </p:spPr>
        <p:txBody>
          <a:bodyPr anchor="ctr"/>
          <a:lstStyle/>
          <a:p>
            <a:pPr algn="ctr"/>
            <a:r>
              <a:rPr lang="ru-RU">
                <a:solidFill>
                  <a:schemeClr val="tx1"/>
                </a:solidFill>
              </a:rPr>
              <a:t>Девиз урока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571500" y="2565400"/>
            <a:ext cx="8143875" cy="364966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 sz="3600"/>
              <a:t>«Сегодня  мы учимся вместе – я ваш учитель  , и вы мои ученики ,но в будущем  ученик должен превзойти учителя ,иначе   в науке не будет прогресса» </a:t>
            </a:r>
          </a:p>
          <a:p>
            <a:pPr marL="0" indent="0">
              <a:buFont typeface="Wingdings" pitchFamily="2" charset="2"/>
              <a:buNone/>
            </a:pPr>
            <a:r>
              <a:rPr lang="ru-RU" sz="3600"/>
              <a:t>                              / Сухомлинский/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188" y="3644900"/>
            <a:ext cx="7772400" cy="998538"/>
          </a:xfrm>
        </p:spPr>
        <p:txBody>
          <a:bodyPr anchor="ctr"/>
          <a:lstStyle/>
          <a:p>
            <a:pPr algn="ctr"/>
            <a:r>
              <a:rPr lang="ru-RU" sz="3200">
                <a:solidFill>
                  <a:schemeClr val="tx1"/>
                </a:solidFill>
              </a:rPr>
              <a:t>«Найди ошибку» ( </a:t>
            </a:r>
            <a:r>
              <a:rPr lang="en-US" sz="3200">
                <a:solidFill>
                  <a:schemeClr val="tx1"/>
                </a:solidFill>
              </a:rPr>
              <a:t>III,IV</a:t>
            </a:r>
            <a:r>
              <a:rPr lang="ru-RU" sz="3200">
                <a:solidFill>
                  <a:schemeClr val="tx1"/>
                </a:solidFill>
              </a:rPr>
              <a:t> группы)</a:t>
            </a:r>
            <a:r>
              <a:rPr lang="en-US" sz="3200">
                <a:solidFill>
                  <a:schemeClr val="tx1"/>
                </a:solidFill>
              </a:rPr>
              <a:t> </a:t>
            </a:r>
            <a:r>
              <a:rPr lang="ru-RU" sz="3200">
                <a:solidFill>
                  <a:schemeClr val="tx1"/>
                </a:solidFill>
              </a:rPr>
              <a:t/>
            </a:r>
            <a:br>
              <a:rPr lang="ru-RU" sz="3200">
                <a:solidFill>
                  <a:schemeClr val="tx1"/>
                </a:solidFill>
              </a:rPr>
            </a:br>
            <a:endParaRPr lang="ru-RU" sz="3200">
              <a:solidFill>
                <a:schemeClr val="tx1"/>
              </a:solidFill>
            </a:endParaRPr>
          </a:p>
        </p:txBody>
      </p:sp>
      <p:graphicFrame>
        <p:nvGraphicFramePr>
          <p:cNvPr id="18510" name="Group 78"/>
          <p:cNvGraphicFramePr>
            <a:graphicFrameLocks noGrp="1"/>
          </p:cNvGraphicFramePr>
          <p:nvPr/>
        </p:nvGraphicFramePr>
        <p:xfrm>
          <a:off x="827088" y="4652963"/>
          <a:ext cx="7786687" cy="1704975"/>
        </p:xfrm>
        <a:graphic>
          <a:graphicData uri="http://schemas.openxmlformats.org/drawingml/2006/table">
            <a:tbl>
              <a:tblPr/>
              <a:tblGrid>
                <a:gridCol w="1800225"/>
                <a:gridCol w="1314450"/>
                <a:gridCol w="1566862"/>
                <a:gridCol w="1511300"/>
                <a:gridCol w="1593850"/>
              </a:tblGrid>
              <a:tr h="170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А)Х – 5(х-4) = 6х+5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 – 5х - 4= 6х +5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-4х -4 = 6х +5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- 10х =9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Х = - 0,9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б)2х² +32=0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2х²= - 32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х² = - 16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 = ± 4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в)2х² -3х -5 =0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 49 &gt;0 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 корня.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 =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                  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.д)( х-8)(х+9) =0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Х -8 =0 или х+9 =0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Х=8    или х = 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513" name="Group 81"/>
          <p:cNvGraphicFramePr>
            <a:graphicFrameLocks noGrp="1"/>
          </p:cNvGraphicFramePr>
          <p:nvPr/>
        </p:nvGraphicFramePr>
        <p:xfrm>
          <a:off x="827088" y="1557338"/>
          <a:ext cx="7715250" cy="1940560"/>
        </p:xfrm>
        <a:graphic>
          <a:graphicData uri="http://schemas.openxmlformats.org/drawingml/2006/table">
            <a:tbl>
              <a:tblPr/>
              <a:tblGrid>
                <a:gridCol w="1657350"/>
                <a:gridCol w="1119187"/>
                <a:gridCol w="1689100"/>
                <a:gridCol w="1706563"/>
                <a:gridCol w="1543050"/>
              </a:tblGrid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А)Формула дискрими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нанта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Б)4х²+4х=0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В)49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m²-m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Д)</a:t>
                      </a:r>
                    </a:p>
                    <a:p>
                      <a:pPr marL="4572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963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1)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в²+4ас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2) 4ас -в²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3) в²-4ас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1) -1 и 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2) 0 и -1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3) -2 и 2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1)(7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-m²)(7+m²)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2)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(49m- m² )(49+m²)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3) 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1)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 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2)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3)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1) – 6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и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2)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6 и 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3)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– 6 и -1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18471" name="Заголовок 1"/>
          <p:cNvSpPr>
            <a:spLocks/>
          </p:cNvSpPr>
          <p:nvPr/>
        </p:nvSpPr>
        <p:spPr bwMode="auto">
          <a:xfrm>
            <a:off x="685800" y="357188"/>
            <a:ext cx="7772400" cy="1071562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ru-RU" sz="3600" b="1"/>
              <a:t>Тест ( </a:t>
            </a:r>
            <a:r>
              <a:rPr lang="en-US" sz="3600" b="1"/>
              <a:t>I,II</a:t>
            </a:r>
            <a:r>
              <a:rPr lang="ru-RU" sz="3600" b="1"/>
              <a:t> группы)</a:t>
            </a:r>
            <a:r>
              <a:rPr lang="en-US" sz="3600" b="1"/>
              <a:t> </a:t>
            </a:r>
            <a:endParaRPr lang="ru-RU" sz="3600" b="1"/>
          </a:p>
        </p:txBody>
      </p:sp>
      <p:sp>
        <p:nvSpPr>
          <p:cNvPr id="18473" name="Rectangle 41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72" name="Object 40"/>
          <p:cNvGraphicFramePr>
            <a:graphicFrameLocks noChangeAspect="1"/>
          </p:cNvGraphicFramePr>
          <p:nvPr/>
        </p:nvGraphicFramePr>
        <p:xfrm>
          <a:off x="5724525" y="4797425"/>
          <a:ext cx="863600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5" name="Формула" r:id="rId3" imgW="685800" imgH="393700" progId="Equation.3">
                  <p:embed/>
                </p:oleObj>
              </mc:Choice>
              <mc:Fallback>
                <p:oleObj name="Формула" r:id="rId3" imgW="685800" imgH="39370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4797425"/>
                        <a:ext cx="863600" cy="582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75" name="Rectangle 43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74" name="Object 42"/>
          <p:cNvGraphicFramePr>
            <a:graphicFrameLocks noChangeAspect="1"/>
          </p:cNvGraphicFramePr>
          <p:nvPr/>
        </p:nvGraphicFramePr>
        <p:xfrm>
          <a:off x="0" y="3333750"/>
          <a:ext cx="104775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6" name="Формула" r:id="rId5" imgW="101556" imgH="190417" progId="Equation.3">
                  <p:embed/>
                </p:oleObj>
              </mc:Choice>
              <mc:Fallback>
                <p:oleObj name="Формула" r:id="rId5" imgW="101556" imgH="190417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333750"/>
                        <a:ext cx="104775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77" name="Rectangle 45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76" name="Object 44"/>
          <p:cNvGraphicFramePr>
            <a:graphicFrameLocks noChangeAspect="1"/>
          </p:cNvGraphicFramePr>
          <p:nvPr/>
        </p:nvGraphicFramePr>
        <p:xfrm>
          <a:off x="4500563" y="1773238"/>
          <a:ext cx="238125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7" name="Формула" r:id="rId7" imgW="101556" imgH="190417" progId="Equation.3">
                  <p:embed/>
                </p:oleObj>
              </mc:Choice>
              <mc:Fallback>
                <p:oleObj name="Формула" r:id="rId7" imgW="101556" imgH="190417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1773238"/>
                        <a:ext cx="238125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79" name="Rectangle 4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78" name="Object 46"/>
          <p:cNvGraphicFramePr>
            <a:graphicFrameLocks noChangeAspect="1"/>
          </p:cNvGraphicFramePr>
          <p:nvPr/>
        </p:nvGraphicFramePr>
        <p:xfrm>
          <a:off x="3995738" y="2924175"/>
          <a:ext cx="1223962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8" name="Формула" r:id="rId8" imgW="990600" imgH="228600" progId="Equation.3">
                  <p:embed/>
                </p:oleObj>
              </mc:Choice>
              <mc:Fallback>
                <p:oleObj name="Формула" r:id="rId8" imgW="990600" imgH="228600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2924175"/>
                        <a:ext cx="1223962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81" name="Rectangle 4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80" name="Object 48"/>
          <p:cNvGraphicFramePr>
            <a:graphicFrameLocks noChangeAspect="1"/>
          </p:cNvGraphicFramePr>
          <p:nvPr/>
        </p:nvGraphicFramePr>
        <p:xfrm>
          <a:off x="5724525" y="1773238"/>
          <a:ext cx="935038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19" name="Формула" r:id="rId10" imgW="596900" imgH="228600" progId="Equation.3">
                  <p:embed/>
                </p:oleObj>
              </mc:Choice>
              <mc:Fallback>
                <p:oleObj name="Формула" r:id="rId10" imgW="596900" imgH="228600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773238"/>
                        <a:ext cx="935038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83" name="Rectangle 51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82" name="Object 50"/>
          <p:cNvGraphicFramePr>
            <a:graphicFrameLocks noChangeAspect="1"/>
          </p:cNvGraphicFramePr>
          <p:nvPr/>
        </p:nvGraphicFramePr>
        <p:xfrm>
          <a:off x="5724525" y="2565400"/>
          <a:ext cx="36036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0" name="Формула" r:id="rId12" imgW="215900" imgH="203200" progId="Equation.3">
                  <p:embed/>
                </p:oleObj>
              </mc:Choice>
              <mc:Fallback>
                <p:oleObj name="Формула" r:id="rId12" imgW="215900" imgH="203200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2565400"/>
                        <a:ext cx="360363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85" name="Rectangle 53"/>
          <p:cNvSpPr>
            <a:spLocks noChangeArrowheads="1"/>
          </p:cNvSpPr>
          <p:nvPr/>
        </p:nvSpPr>
        <p:spPr bwMode="auto">
          <a:xfrm>
            <a:off x="0" y="3633788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ru-RU"/>
          </a:p>
        </p:txBody>
      </p:sp>
      <p:graphicFrame>
        <p:nvGraphicFramePr>
          <p:cNvPr id="18484" name="Object 52"/>
          <p:cNvGraphicFramePr>
            <a:graphicFrameLocks noChangeAspect="1"/>
          </p:cNvGraphicFramePr>
          <p:nvPr/>
        </p:nvGraphicFramePr>
        <p:xfrm>
          <a:off x="5724525" y="2997200"/>
          <a:ext cx="287338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1" name="Формула" r:id="rId14" imgW="215900" imgH="203200" progId="Equation.3">
                  <p:embed/>
                </p:oleObj>
              </mc:Choice>
              <mc:Fallback>
                <p:oleObj name="Формула" r:id="rId14" imgW="215900" imgH="20320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2997200"/>
                        <a:ext cx="287338" cy="261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87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86" name="Object 54"/>
          <p:cNvGraphicFramePr>
            <a:graphicFrameLocks noChangeAspect="1"/>
          </p:cNvGraphicFramePr>
          <p:nvPr/>
        </p:nvGraphicFramePr>
        <p:xfrm>
          <a:off x="5724525" y="3168650"/>
          <a:ext cx="360363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2" name="Формула" r:id="rId16" imgW="228501" imgH="203112" progId="Equation.3">
                  <p:embed/>
                </p:oleObj>
              </mc:Choice>
              <mc:Fallback>
                <p:oleObj name="Формула" r:id="rId16" imgW="228501" imgH="203112" progId="Equation.3">
                  <p:embed/>
                  <p:pic>
                    <p:nvPicPr>
                      <p:cNvPr id="0" name="Picture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3168650"/>
                        <a:ext cx="360363" cy="31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93" name="Rectangle 6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92" name="Object 60"/>
          <p:cNvGraphicFramePr>
            <a:graphicFrameLocks noChangeAspect="1"/>
          </p:cNvGraphicFramePr>
          <p:nvPr/>
        </p:nvGraphicFramePr>
        <p:xfrm>
          <a:off x="4356100" y="5326063"/>
          <a:ext cx="86360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3" name="Формула" r:id="rId18" imgW="673100" imgH="431800" progId="Equation.3">
                  <p:embed/>
                </p:oleObj>
              </mc:Choice>
              <mc:Fallback>
                <p:oleObj name="Формула" r:id="rId18" imgW="673100" imgH="431800" progId="Equation.3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5326063"/>
                        <a:ext cx="863600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95" name="Rectangle 63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494" name="Object 62"/>
          <p:cNvGraphicFramePr>
            <a:graphicFrameLocks noChangeAspect="1"/>
          </p:cNvGraphicFramePr>
          <p:nvPr/>
        </p:nvGraphicFramePr>
        <p:xfrm>
          <a:off x="4140200" y="5899150"/>
          <a:ext cx="1584325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4" name="Формула" r:id="rId20" imgW="1016000" imgH="215900" progId="Equation.3">
                  <p:embed/>
                </p:oleObj>
              </mc:Choice>
              <mc:Fallback>
                <p:oleObj name="Формула" r:id="rId20" imgW="1016000" imgH="215900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5899150"/>
                        <a:ext cx="1584325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501" name="Rectangle 6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503" name="Rectangle 7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515" name="Rectangle 83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8514" name="Object 82"/>
          <p:cNvGraphicFramePr>
            <a:graphicFrameLocks noChangeAspect="1"/>
          </p:cNvGraphicFramePr>
          <p:nvPr/>
        </p:nvGraphicFramePr>
        <p:xfrm>
          <a:off x="7092950" y="1773238"/>
          <a:ext cx="1296988" cy="27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25" name="Формула" r:id="rId22" imgW="965200" imgH="203200" progId="Equation.3">
                  <p:embed/>
                </p:oleObj>
              </mc:Choice>
              <mc:Fallback>
                <p:oleObj name="Формула" r:id="rId22" imgW="965200" imgH="203200" progId="Equation.3">
                  <p:embed/>
                  <p:pic>
                    <p:nvPicPr>
                      <p:cNvPr id="0" name="Picture 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1773238"/>
                        <a:ext cx="1296988" cy="274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258888" y="2349500"/>
            <a:ext cx="7200900" cy="3228975"/>
          </a:xfrm>
        </p:spPr>
        <p:txBody>
          <a:bodyPr>
            <a:normAutofit/>
          </a:bodyPr>
          <a:lstStyle/>
          <a:p>
            <a:pPr marL="0" indent="0">
              <a:buClrTx/>
              <a:buFont typeface="Wingdings" pitchFamily="2" charset="2"/>
              <a:buNone/>
            </a:pPr>
            <a:r>
              <a:rPr lang="ru-RU" sz="1600">
                <a:solidFill>
                  <a:schemeClr val="tx2"/>
                </a:solidFill>
              </a:rPr>
              <a:t>Тест ( </a:t>
            </a:r>
            <a:r>
              <a:rPr lang="en-US" sz="1600">
                <a:solidFill>
                  <a:schemeClr val="tx2"/>
                </a:solidFill>
              </a:rPr>
              <a:t>I,II</a:t>
            </a:r>
            <a:r>
              <a:rPr lang="ru-RU" sz="1600">
                <a:solidFill>
                  <a:schemeClr val="tx2"/>
                </a:solidFill>
              </a:rPr>
              <a:t> группа)</a:t>
            </a:r>
          </a:p>
          <a:p>
            <a:pPr marL="0" indent="0">
              <a:buClrTx/>
              <a:buFont typeface="Wingdings" pitchFamily="2" charset="2"/>
              <a:buNone/>
            </a:pPr>
            <a:endParaRPr lang="ru-RU" sz="1600">
              <a:solidFill>
                <a:schemeClr val="tx2"/>
              </a:solidFill>
            </a:endParaRPr>
          </a:p>
          <a:p>
            <a:pPr marL="0" indent="0">
              <a:buClrTx/>
              <a:buFont typeface="Wingdings" pitchFamily="2" charset="2"/>
              <a:buNone/>
            </a:pPr>
            <a:r>
              <a:rPr lang="ru-RU" sz="1600">
                <a:solidFill>
                  <a:schemeClr val="tx2"/>
                </a:solidFill>
              </a:rPr>
              <a:t>А)  3          Б) 2        В)   3       Г )  2        Д ) 3</a:t>
            </a:r>
          </a:p>
          <a:p>
            <a:pPr marL="0" indent="0">
              <a:buClrTx/>
              <a:buFont typeface="Wingdings" pitchFamily="2" charset="2"/>
              <a:buNone/>
            </a:pPr>
            <a:endParaRPr lang="ru-RU" sz="1600">
              <a:solidFill>
                <a:schemeClr val="tx2"/>
              </a:solidFill>
            </a:endParaRPr>
          </a:p>
          <a:p>
            <a:pPr marL="0" indent="0">
              <a:buClrTx/>
              <a:buFont typeface="Wingdings" pitchFamily="2" charset="2"/>
              <a:buNone/>
            </a:pPr>
            <a:r>
              <a:rPr lang="ru-RU" sz="1600">
                <a:solidFill>
                  <a:schemeClr val="tx2"/>
                </a:solidFill>
              </a:rPr>
              <a:t>«Найди ошибку» ( </a:t>
            </a:r>
            <a:r>
              <a:rPr lang="en-US" sz="1600">
                <a:solidFill>
                  <a:schemeClr val="tx2"/>
                </a:solidFill>
              </a:rPr>
              <a:t>III,IV</a:t>
            </a:r>
            <a:r>
              <a:rPr lang="ru-RU" sz="1600">
                <a:solidFill>
                  <a:schemeClr val="tx2"/>
                </a:solidFill>
              </a:rPr>
              <a:t> группа)</a:t>
            </a:r>
          </a:p>
          <a:p>
            <a:pPr marL="0" indent="0">
              <a:buClrTx/>
              <a:buFont typeface="Wingdings" pitchFamily="2" charset="2"/>
              <a:buNone/>
            </a:pPr>
            <a:endParaRPr lang="ru-RU" sz="1600">
              <a:solidFill>
                <a:schemeClr val="tx2"/>
              </a:solidFill>
            </a:endParaRPr>
          </a:p>
          <a:p>
            <a:pPr marL="0" indent="0">
              <a:buClrTx/>
              <a:buFont typeface="Wingdings" pitchFamily="2" charset="2"/>
              <a:buNone/>
            </a:pPr>
            <a:r>
              <a:rPr lang="ru-RU" sz="1600">
                <a:solidFill>
                  <a:schemeClr val="tx2"/>
                </a:solidFill>
              </a:rPr>
              <a:t>А)   -       Б) -          В) -          Г )+        Д )+</a:t>
            </a:r>
          </a:p>
          <a:p>
            <a:pPr marL="0" indent="0">
              <a:buClrTx/>
              <a:buFont typeface="Wingdings" pitchFamily="2" charset="2"/>
              <a:buNone/>
            </a:pPr>
            <a:endParaRPr lang="ru-RU" sz="1600">
              <a:solidFill>
                <a:schemeClr val="tx2"/>
              </a:solidFill>
            </a:endParaRPr>
          </a:p>
          <a:p>
            <a:pPr marL="0" indent="0">
              <a:buClrTx/>
              <a:buFont typeface="Wingdings" pitchFamily="2" charset="2"/>
              <a:buNone/>
            </a:pPr>
            <a:endParaRPr lang="ru-RU" sz="1600">
              <a:solidFill>
                <a:schemeClr val="tx2"/>
              </a:solidFill>
            </a:endParaRPr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496" name="Rectangle 40"/>
          <p:cNvSpPr>
            <a:spLocks noChangeArrowheads="1"/>
          </p:cNvSpPr>
          <p:nvPr/>
        </p:nvSpPr>
        <p:spPr bwMode="auto">
          <a:xfrm>
            <a:off x="2124075" y="1344613"/>
            <a:ext cx="4752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400"/>
              <a:t>Ответы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7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982663" y="1058863"/>
            <a:ext cx="7483475" cy="785812"/>
          </a:xfrm>
        </p:spPr>
        <p:txBody>
          <a:bodyPr anchor="ctr"/>
          <a:lstStyle/>
          <a:p>
            <a:pPr algn="ctr"/>
            <a:r>
              <a:rPr lang="ru-RU" sz="1000">
                <a:solidFill>
                  <a:schemeClr val="tx1"/>
                </a:solidFill>
              </a:rPr>
              <a:t>Повторим теорию</a:t>
            </a:r>
          </a:p>
        </p:txBody>
      </p:sp>
      <p:sp>
        <p:nvSpPr>
          <p:cNvPr id="17418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150938" y="2468563"/>
            <a:ext cx="7135812" cy="36147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 sz="4000">
                <a:solidFill>
                  <a:srgbClr val="5D08A4"/>
                </a:solidFill>
                <a:latin typeface="Times New Roman" pitchFamily="18" charset="0"/>
              </a:rPr>
              <a:t>Какое из   выражений является 			квадратным 						уравнением ?</a:t>
            </a:r>
            <a:endParaRPr lang="en-US" sz="4000">
              <a:solidFill>
                <a:srgbClr val="5D08A4"/>
              </a:solidFill>
              <a:latin typeface="Times New Roman" pitchFamily="18" charset="0"/>
            </a:endParaRPr>
          </a:p>
          <a:p>
            <a:pPr marL="0" indent="0">
              <a:buFont typeface="Wingdings" pitchFamily="2" charset="2"/>
              <a:buNone/>
            </a:pPr>
            <a:endParaRPr lang="ru-RU" sz="1600">
              <a:solidFill>
                <a:srgbClr val="5D08A4"/>
              </a:solidFill>
              <a:latin typeface="Times New Roman" pitchFamily="18" charset="0"/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228600" y="3733800"/>
          <a:ext cx="304800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Формула" r:id="rId3" imgW="609480" imgH="177480" progId="Equation.3">
                  <p:embed/>
                </p:oleObj>
              </mc:Choice>
              <mc:Fallback>
                <p:oleObj name="Формула" r:id="rId3" imgW="60948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733800"/>
                        <a:ext cx="3048000" cy="781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2286000" y="4495800"/>
          <a:ext cx="3276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Формула" r:id="rId5" imgW="748975" imgH="203112" progId="Equation.3">
                  <p:embed/>
                </p:oleObj>
              </mc:Choice>
              <mc:Fallback>
                <p:oleObj name="Формула" r:id="rId5" imgW="748975" imgH="203112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495800"/>
                        <a:ext cx="3276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5029200" y="5486400"/>
          <a:ext cx="3657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Формула" r:id="rId7" imgW="914400" imgH="203040" progId="Equation.3">
                  <p:embed/>
                </p:oleObj>
              </mc:Choice>
              <mc:Fallback>
                <p:oleObj name="Формула" r:id="rId7" imgW="914400" imgH="203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486400"/>
                        <a:ext cx="36576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5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35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ru-RU"/>
              <a:t>Повторим теорию 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2400"/>
              <a:t>1) Какой вид  имеет  квадратное уравнение?</a:t>
            </a:r>
          </a:p>
          <a:p>
            <a:r>
              <a:rPr lang="ru-RU" sz="2400"/>
              <a:t>2) От  чего зависит  число корней квадратного  уравнения ?</a:t>
            </a:r>
          </a:p>
          <a:p>
            <a:r>
              <a:rPr lang="ru-RU" sz="2400"/>
              <a:t>3) Определение приведённого  квадратного уравнения.</a:t>
            </a:r>
          </a:p>
          <a:p>
            <a:r>
              <a:rPr lang="ru-RU" sz="2400"/>
              <a:t>4) Какие типы  уравнений  вы знаете? </a:t>
            </a:r>
            <a:endParaRPr lang="en-US" sz="2400"/>
          </a:p>
          <a:p>
            <a:r>
              <a:rPr lang="ru-RU" sz="2400"/>
              <a:t>5) Какие   методы решения уравнений вам известны?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428625"/>
            <a:ext cx="7772400" cy="1000125"/>
          </a:xfrm>
        </p:spPr>
        <p:txBody>
          <a:bodyPr anchor="ctr"/>
          <a:lstStyle/>
          <a:p>
            <a:pPr algn="ctr"/>
            <a:r>
              <a:rPr lang="ru-RU">
                <a:solidFill>
                  <a:schemeClr val="tx1"/>
                </a:solidFill>
              </a:rPr>
              <a:t>классификация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714375" y="1428750"/>
            <a:ext cx="7715250" cy="485775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</a:pPr>
            <a:endParaRPr lang="ru-RU">
              <a:solidFill>
                <a:srgbClr val="898989"/>
              </a:solidFill>
            </a:endParaRPr>
          </a:p>
        </p:txBody>
      </p:sp>
      <p:graphicFrame>
        <p:nvGraphicFramePr>
          <p:cNvPr id="29786" name="Group 90"/>
          <p:cNvGraphicFramePr>
            <a:graphicFrameLocks noGrp="1"/>
          </p:cNvGraphicFramePr>
          <p:nvPr/>
        </p:nvGraphicFramePr>
        <p:xfrm>
          <a:off x="642938" y="1397000"/>
          <a:ext cx="7786687" cy="5288725"/>
        </p:xfrm>
        <a:graphic>
          <a:graphicData uri="http://schemas.openxmlformats.org/drawingml/2006/table">
            <a:tbl>
              <a:tblPr/>
              <a:tblGrid>
                <a:gridCol w="790575"/>
                <a:gridCol w="2738437"/>
                <a:gridCol w="820738"/>
                <a:gridCol w="3436937"/>
              </a:tblGrid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   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 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-30 ≤ 3-11у ≤ - 8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х² -7х +13)² - (х-3)(х-4) =1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2х² -9х-5=0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(х² -5х)( х² -5х +10 ) +24 =0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3х²(2х-1) +х(2х-1) +2(1-2х)=0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х²+4х -21=0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 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х+4)²=7-2х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(х-2)(х-1)(х+2)(х+3) =60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  решая  уравнения  3х² +3х -1 =0 найдите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Найдите  все значения параметра   р ,при которых разность корней уравнения  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х² +рх+12 =0  равна 1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х²+5х=0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 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Х-5(х-4)=6х+5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29757" name="Rectangle 61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9756" name="Object 60"/>
          <p:cNvGraphicFramePr>
            <a:graphicFrameLocks noChangeAspect="1"/>
          </p:cNvGraphicFramePr>
          <p:nvPr/>
        </p:nvGraphicFramePr>
        <p:xfrm>
          <a:off x="1692275" y="4941888"/>
          <a:ext cx="158432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4" name="Формула" r:id="rId3" imgW="1091726" imgH="203112" progId="Equation.3">
                  <p:embed/>
                </p:oleObj>
              </mc:Choice>
              <mc:Fallback>
                <p:oleObj name="Формула" r:id="rId3" imgW="1091726" imgH="203112" progId="Equation.3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4941888"/>
                        <a:ext cx="158432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59" name="Rectangle 63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9758" name="Object 62"/>
          <p:cNvGraphicFramePr>
            <a:graphicFrameLocks noChangeAspect="1"/>
          </p:cNvGraphicFramePr>
          <p:nvPr/>
        </p:nvGraphicFramePr>
        <p:xfrm>
          <a:off x="5148263" y="3500438"/>
          <a:ext cx="1511300" cy="27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5" name="Формула" r:id="rId5" imgW="1028700" imgH="203200" progId="Equation.3">
                  <p:embed/>
                </p:oleObj>
              </mc:Choice>
              <mc:Fallback>
                <p:oleObj name="Формула" r:id="rId5" imgW="1028700" imgH="203200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3500438"/>
                        <a:ext cx="1511300" cy="277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62" name="Rectangle 6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9761" name="Object 65"/>
          <p:cNvGraphicFramePr>
            <a:graphicFrameLocks noChangeAspect="1"/>
          </p:cNvGraphicFramePr>
          <p:nvPr/>
        </p:nvGraphicFramePr>
        <p:xfrm>
          <a:off x="5076825" y="1916113"/>
          <a:ext cx="158273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6" name="Формула" r:id="rId7" imgW="863225" imgH="393529" progId="Equation.3">
                  <p:embed/>
                </p:oleObj>
              </mc:Choice>
              <mc:Fallback>
                <p:oleObj name="Формула" r:id="rId7" imgW="863225" imgH="393529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1916113"/>
                        <a:ext cx="1582738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64" name="Rectangle 6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9763" name="Object 67"/>
          <p:cNvGraphicFramePr>
            <a:graphicFrameLocks noChangeAspect="1"/>
          </p:cNvGraphicFramePr>
          <p:nvPr/>
        </p:nvGraphicFramePr>
        <p:xfrm>
          <a:off x="1835150" y="1484313"/>
          <a:ext cx="1441450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7" name="Формула" r:id="rId9" imgW="1168907" imgH="254110" progId="Equation.3">
                  <p:embed/>
                </p:oleObj>
              </mc:Choice>
              <mc:Fallback>
                <p:oleObj name="Формула" r:id="rId9" imgW="1168907" imgH="254110" progId="Equation.3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1484313"/>
                        <a:ext cx="1441450" cy="315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66" name="Rectangle 7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9765" name="Object 69"/>
          <p:cNvGraphicFramePr>
            <a:graphicFrameLocks noChangeAspect="1"/>
          </p:cNvGraphicFramePr>
          <p:nvPr/>
        </p:nvGraphicFramePr>
        <p:xfrm>
          <a:off x="5148263" y="1468438"/>
          <a:ext cx="1871662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8" name="Формула" r:id="rId11" imgW="1308100" imgH="203200" progId="Equation.3">
                  <p:embed/>
                </p:oleObj>
              </mc:Choice>
              <mc:Fallback>
                <p:oleObj name="Формула" r:id="rId11" imgW="1308100" imgH="203200" progId="Equation.3">
                  <p:embed/>
                  <p:pic>
                    <p:nvPicPr>
                      <p:cNvPr id="0" name="Picture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1468438"/>
                        <a:ext cx="1871662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71" name="Rectangle 7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9770" name="Object 74"/>
          <p:cNvGraphicFramePr>
            <a:graphicFrameLocks noChangeAspect="1"/>
          </p:cNvGraphicFramePr>
          <p:nvPr/>
        </p:nvGraphicFramePr>
        <p:xfrm>
          <a:off x="1763713" y="3429000"/>
          <a:ext cx="215900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89" name="Формула" r:id="rId13" imgW="1244600" imgH="203200" progId="Equation.3">
                  <p:embed/>
                </p:oleObj>
              </mc:Choice>
              <mc:Fallback>
                <p:oleObj name="Формула" r:id="rId13" imgW="1244600" imgH="203200" progId="Equation.3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3429000"/>
                        <a:ext cx="2159000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80" name="Rectangle 8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9779" name="Object 83"/>
          <p:cNvGraphicFramePr>
            <a:graphicFrameLocks noChangeAspect="1"/>
          </p:cNvGraphicFramePr>
          <p:nvPr/>
        </p:nvGraphicFramePr>
        <p:xfrm>
          <a:off x="2268538" y="5661025"/>
          <a:ext cx="17272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0" name="Формула" r:id="rId15" imgW="698500" imgH="228600" progId="Equation.3">
                  <p:embed/>
                </p:oleObj>
              </mc:Choice>
              <mc:Fallback>
                <p:oleObj name="Формула" r:id="rId15" imgW="698500" imgH="228600" progId="Equation.3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5661025"/>
                        <a:ext cx="1727200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82" name="Rectangle 8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9781" name="Object 85"/>
          <p:cNvGraphicFramePr>
            <a:graphicFrameLocks noChangeAspect="1"/>
          </p:cNvGraphicFramePr>
          <p:nvPr/>
        </p:nvGraphicFramePr>
        <p:xfrm>
          <a:off x="1547813" y="4365625"/>
          <a:ext cx="12954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1" name="Формула" r:id="rId17" imgW="812800" imgH="393700" progId="Equation.3">
                  <p:embed/>
                </p:oleObj>
              </mc:Choice>
              <mc:Fallback>
                <p:oleObj name="Формула" r:id="rId17" imgW="812800" imgH="393700" progId="Equation.3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4365625"/>
                        <a:ext cx="1295400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84" name="Rectangle 8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9783" name="Object 87"/>
          <p:cNvGraphicFramePr>
            <a:graphicFrameLocks noChangeAspect="1"/>
          </p:cNvGraphicFramePr>
          <p:nvPr/>
        </p:nvGraphicFramePr>
        <p:xfrm>
          <a:off x="5219700" y="3933825"/>
          <a:ext cx="1223963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92" name="Формула" r:id="rId19" imgW="927100" imgH="254000" progId="Equation.3">
                  <p:embed/>
                </p:oleObj>
              </mc:Choice>
              <mc:Fallback>
                <p:oleObj name="Формула" r:id="rId19" imgW="927100" imgH="254000" progId="Equation.3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3933825"/>
                        <a:ext cx="1223963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007" name="Group 47"/>
          <p:cNvGraphicFramePr>
            <a:graphicFrameLocks noGrp="1"/>
          </p:cNvGraphicFramePr>
          <p:nvPr>
            <p:ph idx="1"/>
          </p:nvPr>
        </p:nvGraphicFramePr>
        <p:xfrm>
          <a:off x="838200" y="980728"/>
          <a:ext cx="7693025" cy="5544614"/>
        </p:xfrm>
        <a:graphic>
          <a:graphicData uri="http://schemas.openxmlformats.org/drawingml/2006/table">
            <a:tbl>
              <a:tblPr/>
              <a:tblGrid>
                <a:gridCol w="3846513"/>
                <a:gridCol w="3846512"/>
              </a:tblGrid>
              <a:tr h="513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Тип уравнения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№ правильного ответа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3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Целые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3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Дробно-рациональнальные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3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Неполные квадратные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87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Квадратные уравнения и неравенства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6,13,17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3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Биквадратные уравнения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3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Уравнения высших степеней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5,11,14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3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Уравнения  и неравенства с модулем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3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Уравнения с параметром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87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Нестандартные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методы решения уравнений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3,4,9,18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520</TotalTime>
  <Words>815</Words>
  <Application>Microsoft Office PowerPoint</Application>
  <PresentationFormat>Экран (4:3)</PresentationFormat>
  <Paragraphs>175</Paragraphs>
  <Slides>25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Капсулы</vt:lpstr>
      <vt:lpstr>Формула</vt:lpstr>
      <vt:lpstr> Тема  урока   « Решение  уравнений и неравенств »          учитель математики МАОУ Московской СОШ Тюменского района Тюменской области Чернышова С.Л.</vt:lpstr>
      <vt:lpstr>Цели урока</vt:lpstr>
      <vt:lpstr>Девиз урока</vt:lpstr>
      <vt:lpstr>«Найди ошибку» ( III,IV группы)  </vt:lpstr>
      <vt:lpstr>Презентация PowerPoint</vt:lpstr>
      <vt:lpstr>Повторим теорию</vt:lpstr>
      <vt:lpstr>Повторим теорию </vt:lpstr>
      <vt:lpstr>классификация</vt:lpstr>
      <vt:lpstr>Презентация PowerPoint</vt:lpstr>
      <vt:lpstr>Развивающий канон</vt:lpstr>
      <vt:lpstr>ответ</vt:lpstr>
      <vt:lpstr>Презентация PowerPoint</vt:lpstr>
      <vt:lpstr>Презентация PowerPoint</vt:lpstr>
      <vt:lpstr>  Ответ </vt:lpstr>
      <vt:lpstr>Презентация PowerPoint</vt:lpstr>
      <vt:lpstr>ответ</vt:lpstr>
      <vt:lpstr>Презентация PowerPoint</vt:lpstr>
      <vt:lpstr>ответ</vt:lpstr>
      <vt:lpstr>Презентация PowerPoint</vt:lpstr>
      <vt:lpstr>Презентация PowerPoint</vt:lpstr>
      <vt:lpstr>Индивидуально-дифференцированная работа в группах с консультантами</vt:lpstr>
      <vt:lpstr>Тест </vt:lpstr>
      <vt:lpstr>Домашнее задание </vt:lpstr>
      <vt:lpstr>Продолжи  фразу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уравнения </dc:title>
  <cp:lastModifiedBy>1111</cp:lastModifiedBy>
  <cp:revision>23</cp:revision>
  <dcterms:modified xsi:type="dcterms:W3CDTF">2013-01-10T13:56:29Z</dcterms:modified>
</cp:coreProperties>
</file>