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78" r:id="rId3"/>
    <p:sldId id="258" r:id="rId4"/>
    <p:sldId id="259" r:id="rId5"/>
    <p:sldId id="260" r:id="rId6"/>
    <p:sldId id="261" r:id="rId7"/>
    <p:sldId id="262" r:id="rId8"/>
    <p:sldId id="271" r:id="rId9"/>
    <p:sldId id="272" r:id="rId10"/>
    <p:sldId id="273" r:id="rId11"/>
    <p:sldId id="264" r:id="rId12"/>
    <p:sldId id="274" r:id="rId13"/>
    <p:sldId id="276" r:id="rId14"/>
    <p:sldId id="265" r:id="rId15"/>
    <p:sldId id="266" r:id="rId16"/>
    <p:sldId id="280" r:id="rId17"/>
    <p:sldId id="281" r:id="rId18"/>
    <p:sldId id="282" r:id="rId19"/>
    <p:sldId id="275" r:id="rId20"/>
    <p:sldId id="283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576" autoAdjust="0"/>
  </p:normalViewPr>
  <p:slideViewPr>
    <p:cSldViewPr>
      <p:cViewPr varScale="1">
        <p:scale>
          <a:sx n="69" d="100"/>
          <a:sy n="69" d="100"/>
        </p:scale>
        <p:origin x="-5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9E3FB-A593-42B4-8B6B-224BE854FF08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5772A-C04E-4393-9989-2DD93F69C3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B3C11B-AA8E-49DD-844E-9E1A790AFA86}" type="slidenum">
              <a:rPr lang="ru-RU"/>
              <a:pPr/>
              <a:t>8</a:t>
            </a:fld>
            <a:endParaRPr lang="ru-RU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5E1380-FCA0-4233-9E10-EBD2A2E4D6A7}" type="slidenum">
              <a:rPr lang="ru-RU"/>
              <a:pPr/>
              <a:t>9</a:t>
            </a:fld>
            <a:endParaRPr lang="ru-RU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E86FCB-AC0D-4925-A71E-344002995A72}" type="slidenum">
              <a:rPr lang="ru-RU"/>
              <a:pPr/>
              <a:t>10</a:t>
            </a:fld>
            <a:endParaRPr lang="ru-RU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D1A85-F214-4F74-B878-4EF95ABC2246}" type="slidenum">
              <a:rPr lang="ru-RU"/>
              <a:pPr/>
              <a:t>12</a:t>
            </a:fld>
            <a:endParaRPr lang="ru-RU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66738" y="1752600"/>
            <a:ext cx="39243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66738" y="3962400"/>
            <a:ext cx="39243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D487362F-2138-49EA-9D55-7364B1BF12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1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43049"/>
            <a:ext cx="7772400" cy="278608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«Взаимно обратные числа»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6 класс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Л.Н.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Кезикова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2014/2015 учебный год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3042" y="500042"/>
            <a:ext cx="5715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Тирянская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Кардымовского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района Смоленской области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3088" y="550863"/>
            <a:ext cx="8142316" cy="600075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Сформулируем правила: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133600"/>
            <a:ext cx="8208962" cy="1582738"/>
          </a:xfrm>
        </p:spPr>
        <p:txBody>
          <a:bodyPr>
            <a:normAutofit/>
          </a:bodyPr>
          <a:lstStyle/>
          <a:p>
            <a:pPr marL="609600" indent="-609600">
              <a:buFontTx/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чтобы найти число, обратное обыкновенной дроби, нужно числитель и знаменатель дроби поменять местами;</a:t>
            </a:r>
          </a:p>
          <a:p>
            <a:pPr marL="609600" indent="-609600">
              <a:buFontTx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11188" y="4194175"/>
            <a:ext cx="80645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33400" indent="-5334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3000" dirty="0">
                <a:latin typeface="Arial" charset="0"/>
              </a:rPr>
              <a:t>2)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число, обратное натуральному, - это    дробь, числитель которой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равен 1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а знаменатель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само натуральное число.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  <p:bldP spid="266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1142984"/>
            <a:ext cx="64294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А, как найти число обратное десятичной дроби, например, 2,5 или 2,51 ? Может быть мы 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  вами сформулировали ещё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не все правила?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4429132"/>
            <a:ext cx="71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Любую десятичную дробь можно представить  в виде обыкновенной!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Верно ли, что: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8001000" cy="720725"/>
          </a:xfrm>
        </p:spPr>
        <p:txBody>
          <a:bodyPr>
            <a:noAutofit/>
          </a:bodyPr>
          <a:lstStyle/>
          <a:p>
            <a:pPr marL="630238" indent="-630238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каждому числу найдется обратное;</a:t>
            </a:r>
          </a:p>
          <a:p>
            <a:pPr marL="630238" indent="-630238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существуют числа, у которых нет обратного;</a:t>
            </a:r>
          </a:p>
          <a:p>
            <a:pPr marL="630238" indent="-630238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существуют числа, которые являются обратными сами себе.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548680"/>
            <a:ext cx="4498347" cy="923330"/>
          </a:xfrm>
          <a:prstGeom prst="rect">
            <a:avLst/>
          </a:prstGeom>
          <a:noFill/>
          <a:ln>
            <a:solidFill>
              <a:schemeClr val="accent5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ФИЗМИНУТКА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6630" name="Picture 6" descr="Урок русского языка на тему &quot;Какие бывают языки. 1-й кла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060848"/>
            <a:ext cx="5688632" cy="42664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643042" y="1785926"/>
          <a:ext cx="2030412" cy="1285884"/>
        </p:xfrm>
        <a:graphic>
          <a:graphicData uri="http://schemas.openxmlformats.org/presentationml/2006/ole">
            <p:oleObj spid="_x0000_s25602" name="Формула" r:id="rId3" imgW="583920" imgH="39348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214942" y="1785926"/>
          <a:ext cx="2251075" cy="1285875"/>
        </p:xfrm>
        <a:graphic>
          <a:graphicData uri="http://schemas.openxmlformats.org/presentationml/2006/ole">
            <p:oleObj spid="_x0000_s25603" name="Формула" r:id="rId4" imgW="647640" imgH="39348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14348" y="642918"/>
            <a:ext cx="7786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Найдите значение произведения: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389063" y="4286250"/>
          <a:ext cx="2825750" cy="1285875"/>
        </p:xfrm>
        <a:graphic>
          <a:graphicData uri="http://schemas.openxmlformats.org/presentationml/2006/ole">
            <p:oleObj spid="_x0000_s25604" name="Формула" r:id="rId5" imgW="812520" imgH="393480" progId="Equation.3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4873625" y="4286250"/>
          <a:ext cx="3001963" cy="1285875"/>
        </p:xfrm>
        <a:graphic>
          <a:graphicData uri="http://schemas.openxmlformats.org/presentationml/2006/ole">
            <p:oleObj spid="_x0000_s25605" name="Формула" r:id="rId6" imgW="863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642918"/>
            <a:ext cx="5572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Решите уравнение: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709738" y="1785938"/>
          <a:ext cx="1897062" cy="1285875"/>
        </p:xfrm>
        <a:graphic>
          <a:graphicData uri="http://schemas.openxmlformats.org/presentationml/2006/ole">
            <p:oleObj spid="_x0000_s32770" name="Формула" r:id="rId3" imgW="545760" imgH="393480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5121275" y="1857375"/>
          <a:ext cx="2074863" cy="1285875"/>
        </p:xfrm>
        <a:graphic>
          <a:graphicData uri="http://schemas.openxmlformats.org/presentationml/2006/ole">
            <p:oleObj spid="_x0000_s32771" name="Формула" r:id="rId4" imgW="596880" imgH="393480" progId="Equation.3">
              <p:embed/>
            </p:oleObj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598613" y="4214813"/>
          <a:ext cx="2119312" cy="1285875"/>
        </p:xfrm>
        <a:graphic>
          <a:graphicData uri="http://schemas.openxmlformats.org/presentationml/2006/ole">
            <p:oleObj spid="_x0000_s32772" name="Формула" r:id="rId5" imgW="609480" imgH="393480" progId="Equation.3">
              <p:embed/>
            </p:oleObj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5143500" y="4525963"/>
          <a:ext cx="2030413" cy="663575"/>
        </p:xfrm>
        <a:graphic>
          <a:graphicData uri="http://schemas.openxmlformats.org/presentationml/2006/ole">
            <p:oleObj spid="_x0000_s32773" name="Формула" r:id="rId6" imgW="5839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Оценивание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самостоятельной работы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28" y="2214554"/>
          <a:ext cx="6500858" cy="319517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50429"/>
                <a:gridCol w="3250429"/>
              </a:tblGrid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Номер задания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баллов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Верные ответы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397000"/>
          <a:ext cx="6191271" cy="3889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757"/>
                <a:gridCol w="2063757"/>
                <a:gridCol w="2063757"/>
              </a:tblGrid>
              <a:tr h="102145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Задание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1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2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55978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55978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2; 1,5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3; 2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55978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714744" y="2500306"/>
          <a:ext cx="1857873" cy="785818"/>
        </p:xfrm>
        <a:graphic>
          <a:graphicData uri="http://schemas.openxmlformats.org/presentationml/2006/ole">
            <p:oleObj spid="_x0000_s37890" name="Формула" r:id="rId3" imgW="939600" imgH="39348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858016" y="3429000"/>
          <a:ext cx="139700" cy="393700"/>
        </p:xfrm>
        <a:graphic>
          <a:graphicData uri="http://schemas.openxmlformats.org/presentationml/2006/ole">
            <p:oleObj spid="_x0000_s37891" name="Формула" r:id="rId4" imgW="139680" imgH="39348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857884" y="2522107"/>
          <a:ext cx="1643074" cy="749049"/>
        </p:xfrm>
        <a:graphic>
          <a:graphicData uri="http://schemas.openxmlformats.org/presentationml/2006/ole">
            <p:oleObj spid="_x0000_s37892" name="Формула" r:id="rId5" imgW="863280" imgH="39348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357686" y="4357694"/>
          <a:ext cx="626810" cy="809630"/>
        </p:xfrm>
        <a:graphic>
          <a:graphicData uri="http://schemas.openxmlformats.org/presentationml/2006/ole">
            <p:oleObj spid="_x0000_s37893" name="Формула" r:id="rId6" imgW="304560" imgH="39348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307865" y="4412063"/>
          <a:ext cx="621589" cy="802887"/>
        </p:xfrm>
        <a:graphic>
          <a:graphicData uri="http://schemas.openxmlformats.org/presentationml/2006/ole">
            <p:oleObj spid="_x0000_s37894" name="Формула" r:id="rId7" imgW="30456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14480" y="1785926"/>
          <a:ext cx="6096000" cy="2804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</a:p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баллов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Оценка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4 - 5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785794"/>
            <a:ext cx="4425023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Рефлексия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7" name="Рисунок 6" descr="iCAF7II4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357430"/>
            <a:ext cx="2831321" cy="292895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71934" y="2214554"/>
            <a:ext cx="3578993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сегодня узнал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Было интересно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Было трудно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выполнял задания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понял, что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теперь могу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научился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меня получилось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попробую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Меня удивило …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Мне захотелось…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Оргмомент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Прозвенел уже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звонок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Начинается урок.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Но, вначале мы проверим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готовы ли  к нему?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есть  на вашей парте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учебник, и тетрадь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Есть пенал и есть дневник –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 прилежный ученик.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Ну, а, ели что забыли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 достать на этот раз –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Доставайте не ленитесь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И, притом, поторопитесь!</a:t>
            </a:r>
          </a:p>
          <a:p>
            <a:pPr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Глаза Анимация, анимашки для вконтакте, одноклассников, с кодами для вставки в гостевую, скачать бесплатно на рабочий стол, теле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16224" cy="2016224"/>
          </a:xfrm>
          <a:prstGeom prst="rect">
            <a:avLst/>
          </a:prstGeom>
          <a:noFill/>
        </p:spPr>
      </p:pic>
      <p:pic>
        <p:nvPicPr>
          <p:cNvPr id="8" name="Picture 2" descr="Глаза Анимация, анимашки для вконтакте, одноклассников, с кодами для вставки в гостевую, скачать бесплатно на рабочий стол, теле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7776" y="4841776"/>
            <a:ext cx="2016224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3181708"/>
            <a:ext cx="838842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тех, кто: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выполнил все задания верно или допустил только одну ошибку – п. 16, №585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допустил несколько ошибок – п. 16, №№578; 579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0" y="3643314"/>
            <a:ext cx="607112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rgbClr val="7030A0"/>
                </a:solidFill>
                <a:effectLst/>
              </a:rPr>
              <a:t>До новых встреч!</a:t>
            </a:r>
            <a:endParaRPr lang="ru-RU" sz="5400" b="1" cap="none" spc="0" dirty="0">
              <a:ln/>
              <a:solidFill>
                <a:srgbClr val="7030A0"/>
              </a:solidFill>
              <a:effectLst/>
            </a:endParaRPr>
          </a:p>
        </p:txBody>
      </p:sp>
      <p:pic>
        <p:nvPicPr>
          <p:cNvPr id="3" name="Рисунок 2" descr="iCAF7II4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831321" cy="2928953"/>
          </a:xfrm>
          <a:prstGeom prst="rect">
            <a:avLst/>
          </a:prstGeom>
        </p:spPr>
      </p:pic>
      <p:pic>
        <p:nvPicPr>
          <p:cNvPr id="4" name="Picture 2" descr="Глаза Анимация, анимашки для вконтакте, одноклассников, с кодами для вставки в гостевую, скачать бесплатно на рабочий стол, теле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0"/>
            <a:ext cx="2843808" cy="2843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Актуализация знаний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1785926"/>
            <a:ext cx="74295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Как умножить дробь на натуральное число?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Как выполнить умножение обыкновенных дробей?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представить смешанное число в виде неправильной дроби?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выполнить умножение смешанных чисел? </a:t>
            </a:r>
          </a:p>
          <a:p>
            <a:pPr marL="514350" indent="-5143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Представьте смешанное число в виде неправильной дроби: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11188" y="2420938"/>
          <a:ext cx="936625" cy="1295400"/>
        </p:xfrm>
        <a:graphic>
          <a:graphicData uri="http://schemas.openxmlformats.org/presentationml/2006/ole">
            <p:oleObj spid="_x0000_s1026" name="Формула" r:id="rId3" imgW="33012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692275" y="2419350"/>
          <a:ext cx="669925" cy="1296988"/>
        </p:xfrm>
        <a:graphic>
          <a:graphicData uri="http://schemas.openxmlformats.org/presentationml/2006/ole">
            <p:oleObj spid="_x0000_s1027" name="Формула" r:id="rId4" imgW="203040" imgH="3934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516313" y="2422525"/>
          <a:ext cx="1054100" cy="1293813"/>
        </p:xfrm>
        <a:graphic>
          <a:graphicData uri="http://schemas.openxmlformats.org/presentationml/2006/ole">
            <p:oleObj spid="_x0000_s1028" name="Формула" r:id="rId5" imgW="380880" imgH="3934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500563" y="2420938"/>
          <a:ext cx="877887" cy="1295400"/>
        </p:xfrm>
        <a:graphic>
          <a:graphicData uri="http://schemas.openxmlformats.org/presentationml/2006/ole">
            <p:oleObj spid="_x0000_s1029" name="Формула" r:id="rId6" imgW="26640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6300788" y="2420938"/>
          <a:ext cx="1022350" cy="1295400"/>
        </p:xfrm>
        <a:graphic>
          <a:graphicData uri="http://schemas.openxmlformats.org/presentationml/2006/ole">
            <p:oleObj spid="_x0000_s1030" name="Формула" r:id="rId7" imgW="355320" imgH="3934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7369175" y="2420938"/>
          <a:ext cx="731838" cy="1296987"/>
        </p:xfrm>
        <a:graphic>
          <a:graphicData uri="http://schemas.openxmlformats.org/presentationml/2006/ole">
            <p:oleObj spid="_x0000_s1031" name="Формула" r:id="rId8" imgW="266400" imgH="393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11188" y="4437063"/>
          <a:ext cx="1008062" cy="1296987"/>
        </p:xfrm>
        <a:graphic>
          <a:graphicData uri="http://schemas.openxmlformats.org/presentationml/2006/ole">
            <p:oleObj spid="_x0000_s1032" name="Формула" r:id="rId9" imgW="406080" imgH="3934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708150" y="4437063"/>
          <a:ext cx="682625" cy="1295400"/>
        </p:xfrm>
        <a:graphic>
          <a:graphicData uri="http://schemas.openxmlformats.org/presentationml/2006/ole">
            <p:oleObj spid="_x0000_s1033" name="Формула" r:id="rId10" imgW="266400" imgH="39348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571868" y="4643446"/>
          <a:ext cx="912812" cy="720725"/>
        </p:xfrm>
        <a:graphic>
          <a:graphicData uri="http://schemas.openxmlformats.org/presentationml/2006/ole">
            <p:oleObj spid="_x0000_s1034" name="Формула" r:id="rId11" imgW="241200" imgH="17748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481513" y="4357688"/>
          <a:ext cx="590550" cy="1296987"/>
        </p:xfrm>
        <a:graphic>
          <a:graphicData uri="http://schemas.openxmlformats.org/presentationml/2006/ole">
            <p:oleObj spid="_x0000_s1035" name="Формула" r:id="rId12" imgW="190440" imgH="393480" progId="Equation.3">
              <p:embed/>
            </p:oleObj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6357950" y="4643446"/>
          <a:ext cx="912813" cy="720725"/>
        </p:xfrm>
        <a:graphic>
          <a:graphicData uri="http://schemas.openxmlformats.org/presentationml/2006/ole">
            <p:oleObj spid="_x0000_s1036" name="Формула" r:id="rId13" imgW="241200" imgH="177480" progId="Equation.3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7267575" y="4429125"/>
          <a:ext cx="592138" cy="1296988"/>
        </p:xfrm>
        <a:graphic>
          <a:graphicData uri="http://schemas.openxmlformats.org/presentationml/2006/ole">
            <p:oleObj spid="_x0000_s1037" name="Формула" r:id="rId14" imgW="1904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Выполните умножение: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214414" y="1785926"/>
          <a:ext cx="1223962" cy="1368425"/>
        </p:xfrm>
        <a:graphic>
          <a:graphicData uri="http://schemas.openxmlformats.org/presentationml/2006/ole">
            <p:oleObj spid="_x0000_s2051" name="Формула" r:id="rId3" imgW="393480" imgH="39348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500298" y="2143116"/>
          <a:ext cx="1152525" cy="647700"/>
        </p:xfrm>
        <a:graphic>
          <a:graphicData uri="http://schemas.openxmlformats.org/presentationml/2006/ole">
            <p:oleObj spid="_x0000_s2052" name="Формула" r:id="rId4" imgW="317160" imgH="17748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662488" y="1857375"/>
          <a:ext cx="1184275" cy="1368425"/>
        </p:xfrm>
        <a:graphic>
          <a:graphicData uri="http://schemas.openxmlformats.org/presentationml/2006/ole">
            <p:oleObj spid="_x0000_s2053" name="Формула" r:id="rId5" imgW="380880" imgH="39348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929322" y="2214554"/>
          <a:ext cx="1152525" cy="647700"/>
        </p:xfrm>
        <a:graphic>
          <a:graphicData uri="http://schemas.openxmlformats.org/presentationml/2006/ole">
            <p:oleObj spid="_x0000_s2054" name="Формула" r:id="rId6" imgW="317160" imgH="17748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214414" y="3929066"/>
          <a:ext cx="1184275" cy="1512888"/>
        </p:xfrm>
        <a:graphic>
          <a:graphicData uri="http://schemas.openxmlformats.org/presentationml/2006/ole">
            <p:oleObj spid="_x0000_s2055" name="Формула" r:id="rId7" imgW="380880" imgH="39348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95825" y="4000500"/>
          <a:ext cx="1223963" cy="1512888"/>
        </p:xfrm>
        <a:graphic>
          <a:graphicData uri="http://schemas.openxmlformats.org/presentationml/2006/ole">
            <p:oleObj spid="_x0000_s2056" name="Формула" r:id="rId8" imgW="393480" imgH="393480" progId="Equation.3">
              <p:embed/>
            </p:oleObj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500298" y="4357694"/>
          <a:ext cx="1081088" cy="631825"/>
        </p:xfrm>
        <a:graphic>
          <a:graphicData uri="http://schemas.openxmlformats.org/presentationml/2006/ole">
            <p:oleObj spid="_x0000_s2057" name="Формула" r:id="rId9" imgW="304560" imgH="177480" progId="Equation.3">
              <p:embed/>
            </p:oleObj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978525" y="4429125"/>
          <a:ext cx="1125538" cy="631825"/>
        </p:xfrm>
        <a:graphic>
          <a:graphicData uri="http://schemas.openxmlformats.org/presentationml/2006/ole">
            <p:oleObj spid="_x0000_s2058" name="Формула" r:id="rId10" imgW="31716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Найдите произведения: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12813" y="2414588"/>
          <a:ext cx="836612" cy="1014412"/>
        </p:xfrm>
        <a:graphic>
          <a:graphicData uri="http://schemas.openxmlformats.org/presentationml/2006/ole">
            <p:oleObj spid="_x0000_s3074" name="Формула" r:id="rId3" imgW="406080" imgH="393480" progId="Equation.3">
              <p:embed/>
            </p:oleObj>
          </a:graphicData>
        </a:graphic>
      </p:graphicFrame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1857356" y="2714620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dirty="0">
                <a:latin typeface="Arial" charset="0"/>
              </a:rPr>
              <a:t>1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643306" y="2428868"/>
          <a:ext cx="1038225" cy="1020762"/>
        </p:xfrm>
        <a:graphic>
          <a:graphicData uri="http://schemas.openxmlformats.org/presentationml/2006/ole">
            <p:oleObj spid="_x0000_s3075" name="Формула" r:id="rId4" imgW="533160" imgH="39348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300788" y="2420938"/>
          <a:ext cx="1295400" cy="1008062"/>
        </p:xfrm>
        <a:graphic>
          <a:graphicData uri="http://schemas.openxmlformats.org/presentationml/2006/ole">
            <p:oleObj spid="_x0000_s3077" name="Формула" r:id="rId5" imgW="583920" imgH="39348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86314" y="2714620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43834" y="264318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57224" y="4143380"/>
            <a:ext cx="15921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Arial" charset="0"/>
              </a:rPr>
              <a:t>0,2 ∙ 5 = </a:t>
            </a:r>
            <a:endParaRPr lang="ru-RU" sz="2800" dirty="0"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86380" y="4071942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Arial" charset="0"/>
              </a:rPr>
              <a:t>2,5 </a:t>
            </a:r>
            <a:r>
              <a:rPr lang="ru-RU" sz="2800" dirty="0" smtClean="0">
                <a:latin typeface="Arial" charset="0"/>
                <a:cs typeface="Arial" charset="0"/>
              </a:rPr>
              <a:t>∙ 0,4 =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428860" y="4143380"/>
            <a:ext cx="214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15206" y="407194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8662" y="5143512"/>
            <a:ext cx="70009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 можно сказать о результатах данных вычислений?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Как можно назвать такие числа?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959100" y="3619500"/>
          <a:ext cx="3221038" cy="1630363"/>
        </p:xfrm>
        <a:graphic>
          <a:graphicData uri="http://schemas.openxmlformats.org/presentationml/2006/ole">
            <p:oleObj spid="_x0000_s19458" name="Формула" r:id="rId3" imgW="927000" imgH="393480" progId="Equation.3">
              <p:embed/>
            </p:oleObj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57488" y="5572140"/>
            <a:ext cx="34499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а ≠ 0, в ≠ 0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500042"/>
            <a:ext cx="70723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Запомните:</a:t>
            </a:r>
          </a:p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два числа, произведение которых равно единице, называются</a:t>
            </a:r>
          </a:p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взаимно обратными числами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539750" y="333375"/>
            <a:ext cx="8001000" cy="1216025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Укажите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пары чисел, в которых числа взаимно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обратны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1069975" y="2205038"/>
          <a:ext cx="1050925" cy="1017587"/>
        </p:xfrm>
        <a:graphic>
          <a:graphicData uri="http://schemas.openxmlformats.org/presentationml/2006/ole">
            <p:oleObj spid="_x0000_s20482" name="Формула" r:id="rId4" imgW="406080" imgH="393480" progId="Equation.3">
              <p:embed/>
            </p:oleObj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3236913" y="2205038"/>
          <a:ext cx="1036637" cy="1017587"/>
        </p:xfrm>
        <a:graphic>
          <a:graphicData uri="http://schemas.openxmlformats.org/presentationml/2006/ole">
            <p:oleObj spid="_x0000_s20483" name="Формула" r:id="rId5" imgW="419040" imgH="393480" progId="Equation.3">
              <p:embed/>
            </p:oleObj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5103813" y="2205038"/>
          <a:ext cx="1052512" cy="1017587"/>
        </p:xfrm>
        <a:graphic>
          <a:graphicData uri="http://schemas.openxmlformats.org/presentationml/2006/ole">
            <p:oleObj spid="_x0000_s20484" name="Формула" r:id="rId6" imgW="406080" imgH="393480" progId="Equation.3">
              <p:embed/>
            </p:oleObj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>
            <p:ph sz="quarter" idx="4"/>
          </p:nvPr>
        </p:nvGraphicFramePr>
        <p:xfrm>
          <a:off x="7397750" y="2276475"/>
          <a:ext cx="1227138" cy="950913"/>
        </p:xfrm>
        <a:graphic>
          <a:graphicData uri="http://schemas.openxmlformats.org/presentationml/2006/ole">
            <p:oleObj spid="_x0000_s20485" name="Формула" r:id="rId7" imgW="507960" imgH="393480" progId="Equation.3">
              <p:embed/>
            </p:oleObj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1763713" y="4076700"/>
          <a:ext cx="1296987" cy="1081088"/>
        </p:xfrm>
        <a:graphic>
          <a:graphicData uri="http://schemas.openxmlformats.org/presentationml/2006/ole">
            <p:oleObj spid="_x0000_s20486" name="Формула" r:id="rId8" imgW="355320" imgH="393480" progId="Equation.3">
              <p:embed/>
            </p:oleObj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4067175" y="4076700"/>
          <a:ext cx="1512888" cy="1008063"/>
        </p:xfrm>
        <a:graphic>
          <a:graphicData uri="http://schemas.openxmlformats.org/presentationml/2006/ole">
            <p:oleObj spid="_x0000_s20487" name="Формула" r:id="rId9" imgW="533160" imgH="393480" progId="Equation.3">
              <p:embed/>
            </p:oleObj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6443663" y="4078288"/>
          <a:ext cx="1441450" cy="1028700"/>
        </p:xfrm>
        <a:graphic>
          <a:graphicData uri="http://schemas.openxmlformats.org/presentationml/2006/ole">
            <p:oleObj spid="_x0000_s20488" name="Формула" r:id="rId10" imgW="495000" imgH="393480" progId="Equation.3">
              <p:embed/>
            </p:oleObj>
          </a:graphicData>
        </a:graphic>
      </p:graphicFrame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468313" y="2565400"/>
            <a:ext cx="455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1)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2843213" y="2565400"/>
            <a:ext cx="519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2)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4716463" y="2540000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>
                <a:latin typeface="Arial" charset="0"/>
              </a:rPr>
              <a:t>3)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6804025" y="2565400"/>
            <a:ext cx="519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4)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1258888" y="4340225"/>
            <a:ext cx="519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5)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3563938" y="4292600"/>
            <a:ext cx="519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6)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5940425" y="4340225"/>
            <a:ext cx="519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7)</a:t>
            </a:r>
            <a:r>
              <a:rPr lang="ru-RU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0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99" grpId="0"/>
      <p:bldP spid="16400" grpId="0"/>
      <p:bldP spid="16401" grpId="0"/>
      <p:bldP spid="16401" grpId="1"/>
      <p:bldP spid="16402" grpId="0"/>
      <p:bldP spid="16402" grpId="1"/>
      <p:bldP spid="16403" grpId="0"/>
      <p:bldP spid="16404" grpId="0"/>
      <p:bldP spid="164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sz="2800" b="1" dirty="0" smtClean="0">
                <a:latin typeface="Arial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Найди число, обратное данному: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755650" y="2060575"/>
          <a:ext cx="469900" cy="1008063"/>
        </p:xfrm>
        <a:graphic>
          <a:graphicData uri="http://schemas.openxmlformats.org/presentationml/2006/ole">
            <p:oleObj spid="_x0000_s21506" name="Формула" r:id="rId4" imgW="139680" imgH="393480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3995738" y="1979613"/>
          <a:ext cx="525462" cy="1017587"/>
        </p:xfrm>
        <a:graphic>
          <a:graphicData uri="http://schemas.openxmlformats.org/presentationml/2006/ole">
            <p:oleObj spid="_x0000_s21507" name="Формула" r:id="rId5" imgW="203040" imgH="393480" progId="Equation.3">
              <p:embed/>
            </p:oleObj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6948488" y="1989138"/>
          <a:ext cx="525462" cy="1017587"/>
        </p:xfrm>
        <a:graphic>
          <a:graphicData uri="http://schemas.openxmlformats.org/presentationml/2006/ole">
            <p:oleObj spid="_x0000_s21508" name="Формула" r:id="rId6" imgW="203040" imgH="393480" progId="Equation.3">
              <p:embed/>
            </p:oleObj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>
            <p:ph sz="quarter" idx="4"/>
          </p:nvPr>
        </p:nvGraphicFramePr>
        <p:xfrm>
          <a:off x="1116013" y="4005263"/>
          <a:ext cx="382587" cy="1079500"/>
        </p:xfrm>
        <a:graphic>
          <a:graphicData uri="http://schemas.openxmlformats.org/presentationml/2006/ole">
            <p:oleObj spid="_x0000_s21509" name="Формула" r:id="rId7" imgW="139680" imgH="393480" progId="Equation.3">
              <p:embed/>
            </p:oleObj>
          </a:graphicData>
        </a:graphic>
      </p:graphicFrame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250825" y="2276475"/>
            <a:ext cx="519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dirty="0">
                <a:latin typeface="Arial" charset="0"/>
              </a:rPr>
              <a:t>1)</a:t>
            </a:r>
            <a:r>
              <a:rPr lang="ru-RU" dirty="0">
                <a:latin typeface="Arial" charset="0"/>
              </a:rPr>
              <a:t> 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3548063" y="2276475"/>
            <a:ext cx="519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2)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6429375" y="2276475"/>
            <a:ext cx="519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3)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539750" y="4292600"/>
            <a:ext cx="519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4)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3492500" y="4149725"/>
            <a:ext cx="1384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>
                <a:latin typeface="Arial" charset="0"/>
              </a:rPr>
              <a:t>5)   </a:t>
            </a:r>
            <a:r>
              <a:rPr lang="ru-RU" sz="3200">
                <a:latin typeface="Arial" charset="0"/>
              </a:rPr>
              <a:t>10 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6443663" y="4144963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latin typeface="Arial" charset="0"/>
              </a:rPr>
              <a:t>6)   </a:t>
            </a:r>
            <a:r>
              <a:rPr lang="ru-RU" sz="3200">
                <a:latin typeface="Arial" charset="0"/>
              </a:rPr>
              <a:t>9</a:t>
            </a:r>
            <a:r>
              <a:rPr lang="ru-RU">
                <a:latin typeface="Arial" charset="0"/>
              </a:rPr>
              <a:t> </a:t>
            </a:r>
          </a:p>
        </p:txBody>
      </p:sp>
      <p:graphicFrame>
        <p:nvGraphicFramePr>
          <p:cNvPr id="21524" name="Object 20"/>
          <p:cNvGraphicFramePr>
            <a:graphicFrameLocks noChangeAspect="1"/>
          </p:cNvGraphicFramePr>
          <p:nvPr/>
        </p:nvGraphicFramePr>
        <p:xfrm>
          <a:off x="2000232" y="2071678"/>
          <a:ext cx="331787" cy="936625"/>
        </p:xfrm>
        <a:graphic>
          <a:graphicData uri="http://schemas.openxmlformats.org/presentationml/2006/ole">
            <p:oleObj spid="_x0000_s21510" name="Формула" r:id="rId8" imgW="139680" imgH="393480" progId="Equation.3">
              <p:embed/>
            </p:oleObj>
          </a:graphicData>
        </a:graphic>
      </p:graphicFrame>
      <p:graphicFrame>
        <p:nvGraphicFramePr>
          <p:cNvPr id="21525" name="Object 21"/>
          <p:cNvGraphicFramePr>
            <a:graphicFrameLocks noChangeAspect="1"/>
          </p:cNvGraphicFramePr>
          <p:nvPr/>
        </p:nvGraphicFramePr>
        <p:xfrm>
          <a:off x="5143504" y="2071678"/>
          <a:ext cx="482600" cy="936625"/>
        </p:xfrm>
        <a:graphic>
          <a:graphicData uri="http://schemas.openxmlformats.org/presentationml/2006/ole">
            <p:oleObj spid="_x0000_s21511" name="Формула" r:id="rId9" imgW="203040" imgH="393480" progId="Equation.3">
              <p:embed/>
            </p:oleObj>
          </a:graphicData>
        </a:graphic>
      </p:graphicFrame>
      <p:graphicFrame>
        <p:nvGraphicFramePr>
          <p:cNvPr id="21526" name="Object 22"/>
          <p:cNvGraphicFramePr>
            <a:graphicFrameLocks noChangeAspect="1"/>
          </p:cNvGraphicFramePr>
          <p:nvPr/>
        </p:nvGraphicFramePr>
        <p:xfrm>
          <a:off x="7929586" y="2000240"/>
          <a:ext cx="484187" cy="936625"/>
        </p:xfrm>
        <a:graphic>
          <a:graphicData uri="http://schemas.openxmlformats.org/presentationml/2006/ole">
            <p:oleObj spid="_x0000_s21512" name="Формула" r:id="rId10" imgW="203040" imgH="393480" progId="Equation.3">
              <p:embed/>
            </p:oleObj>
          </a:graphicData>
        </a:graphic>
      </p:graphicFrame>
      <p:graphicFrame>
        <p:nvGraphicFramePr>
          <p:cNvPr id="21527" name="Object 23"/>
          <p:cNvGraphicFramePr>
            <a:graphicFrameLocks noChangeAspect="1"/>
          </p:cNvGraphicFramePr>
          <p:nvPr/>
        </p:nvGraphicFramePr>
        <p:xfrm>
          <a:off x="1857356" y="4286256"/>
          <a:ext cx="369888" cy="504825"/>
        </p:xfrm>
        <a:graphic>
          <a:graphicData uri="http://schemas.openxmlformats.org/presentationml/2006/ole">
            <p:oleObj spid="_x0000_s21513" name="Формула" r:id="rId11" imgW="114120" imgH="177480" progId="Equation.3">
              <p:embed/>
            </p:oleObj>
          </a:graphicData>
        </a:graphic>
      </p:graphicFrame>
      <p:graphicFrame>
        <p:nvGraphicFramePr>
          <p:cNvPr id="21528" name="Object 24"/>
          <p:cNvGraphicFramePr>
            <a:graphicFrameLocks noChangeAspect="1"/>
          </p:cNvGraphicFramePr>
          <p:nvPr/>
        </p:nvGraphicFramePr>
        <p:xfrm>
          <a:off x="5072066" y="4071942"/>
          <a:ext cx="482600" cy="936625"/>
        </p:xfrm>
        <a:graphic>
          <a:graphicData uri="http://schemas.openxmlformats.org/presentationml/2006/ole">
            <p:oleObj spid="_x0000_s21514" name="Формула" r:id="rId12" imgW="203040" imgH="393480" progId="Equation.3">
              <p:embed/>
            </p:oleObj>
          </a:graphicData>
        </a:graphic>
      </p:graphicFrame>
      <p:graphicFrame>
        <p:nvGraphicFramePr>
          <p:cNvPr id="21529" name="Object 25"/>
          <p:cNvGraphicFramePr>
            <a:graphicFrameLocks noChangeAspect="1"/>
          </p:cNvGraphicFramePr>
          <p:nvPr/>
        </p:nvGraphicFramePr>
        <p:xfrm>
          <a:off x="7786710" y="4000504"/>
          <a:ext cx="509587" cy="936625"/>
        </p:xfrm>
        <a:graphic>
          <a:graphicData uri="http://schemas.openxmlformats.org/presentationml/2006/ole">
            <p:oleObj spid="_x0000_s21515" name="Формула" r:id="rId13" imgW="139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468</Words>
  <Application>Microsoft Office PowerPoint</Application>
  <PresentationFormat>Экран (4:3)</PresentationFormat>
  <Paragraphs>120</Paragraphs>
  <Slides>21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Формула</vt:lpstr>
      <vt:lpstr>«Взаимно обратные числа» 6 класс</vt:lpstr>
      <vt:lpstr>Оргмомент </vt:lpstr>
      <vt:lpstr>Актуализация знаний</vt:lpstr>
      <vt:lpstr>Представьте смешанное число в виде неправильной дроби:</vt:lpstr>
      <vt:lpstr>Выполните умножение:</vt:lpstr>
      <vt:lpstr>Самостоятельная работа Найдите произведения:</vt:lpstr>
      <vt:lpstr>Слайд 7</vt:lpstr>
      <vt:lpstr>Укажите пары чисел, в которых числа взаимно обратны:</vt:lpstr>
      <vt:lpstr> Найди число, обратное данному:</vt:lpstr>
      <vt:lpstr>Сформулируем правила:</vt:lpstr>
      <vt:lpstr>Слайд 11</vt:lpstr>
      <vt:lpstr>Верно ли, что:</vt:lpstr>
      <vt:lpstr>Слайд 13</vt:lpstr>
      <vt:lpstr>Слайд 14</vt:lpstr>
      <vt:lpstr>Слайд 15</vt:lpstr>
      <vt:lpstr>Оценивание  самостоятельной работы</vt:lpstr>
      <vt:lpstr>Верные ответы</vt:lpstr>
      <vt:lpstr>Слайд 18</vt:lpstr>
      <vt:lpstr>Слайд 19</vt:lpstr>
      <vt:lpstr>Домашнее задание:  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</dc:creator>
  <cp:lastModifiedBy>User</cp:lastModifiedBy>
  <cp:revision>39</cp:revision>
  <dcterms:created xsi:type="dcterms:W3CDTF">2014-12-06T16:13:19Z</dcterms:created>
  <dcterms:modified xsi:type="dcterms:W3CDTF">2015-01-13T10:49:11Z</dcterms:modified>
</cp:coreProperties>
</file>