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FF"/>
    <a:srgbClr val="1A6BE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D659E-3D5D-4A45-8B87-5CEF35E0642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7DC3-A049-40CC-BE96-71E6CEB38D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D659E-3D5D-4A45-8B87-5CEF35E0642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7DC3-A049-40CC-BE96-71E6CEB38D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D659E-3D5D-4A45-8B87-5CEF35E0642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7DC3-A049-40CC-BE96-71E6CEB38D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D659E-3D5D-4A45-8B87-5CEF35E0642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7DC3-A049-40CC-BE96-71E6CEB38D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D659E-3D5D-4A45-8B87-5CEF35E0642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7DC3-A049-40CC-BE96-71E6CEB38D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D659E-3D5D-4A45-8B87-5CEF35E0642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7DC3-A049-40CC-BE96-71E6CEB38D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D659E-3D5D-4A45-8B87-5CEF35E0642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7DC3-A049-40CC-BE96-71E6CEB38D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D659E-3D5D-4A45-8B87-5CEF35E0642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7DC3-A049-40CC-BE96-71E6CEB38D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D659E-3D5D-4A45-8B87-5CEF35E0642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7DC3-A049-40CC-BE96-71E6CEB38D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D659E-3D5D-4A45-8B87-5CEF35E0642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7DC3-A049-40CC-BE96-71E6CEB38D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D659E-3D5D-4A45-8B87-5CEF35E0642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7DC3-A049-40CC-BE96-71E6CEB38D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D659E-3D5D-4A45-8B87-5CEF35E0642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07DC3-A049-40CC-BE96-71E6CEB38D1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24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1500166" y="2000240"/>
            <a:ext cx="747512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Особенности написания</a:t>
            </a:r>
          </a:p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 приставок на –З, -С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00298" y="285728"/>
            <a:ext cx="546912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Русский язык. 5 класс</a:t>
            </a:r>
            <a:endParaRPr lang="ru-RU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29158" y="5643578"/>
            <a:ext cx="42148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Учитель русского языка и литературы МОБУ СОШ с.Засечное </a:t>
            </a:r>
          </a:p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Антонова И.Н.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24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2143108" y="642918"/>
            <a:ext cx="62960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Домашнее задание: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71670" y="2000240"/>
            <a:ext cx="634872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Упр. </a:t>
            </a:r>
            <a:r>
              <a:rPr lang="ru-RU" sz="4000" b="1" cap="none" spc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248, </a:t>
            </a:r>
            <a:r>
              <a:rPr lang="ru-RU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249 (по выбору)</a:t>
            </a:r>
            <a:endParaRPr lang="ru-RU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3108" y="2857496"/>
            <a:ext cx="750099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ru-RU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2. Упр.250 (обратиться </a:t>
            </a:r>
          </a:p>
          <a:p>
            <a:pPr algn="ctr"/>
            <a:r>
              <a:rPr lang="ru-RU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к словарю синонимов) </a:t>
            </a:r>
            <a:endParaRPr lang="ru-RU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24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 descr="shutterstock_7162666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5008" y="4357694"/>
            <a:ext cx="3048000" cy="202692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214414" y="428604"/>
            <a:ext cx="7929586" cy="338554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Еще нужно успеть 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_дать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кормушку. Но вьюга всё пуще сердилась. «Как же я пойду?» – беспокоился Саша. Вдруг через несколько минут ветер утих, вьюга будто  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_жалилась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над мальчиком. Он 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_махнул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снег с шубки и побежал в школу.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7500958" y="3500438"/>
            <a:ext cx="1643042" cy="928694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643834" y="3571876"/>
            <a:ext cx="13573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</a:t>
            </a:r>
            <a:r>
              <a:rPr lang="ru-RU" sz="4800" b="1" dirty="0" smtClean="0">
                <a:solidFill>
                  <a:srgbClr val="FF00FF"/>
                </a:solidFill>
              </a:rPr>
              <a:t>С</a:t>
            </a:r>
            <a:endParaRPr lang="ru-RU" sz="4400" b="1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24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3643306" y="142852"/>
            <a:ext cx="30844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Запомни!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00166" y="1357298"/>
            <a:ext cx="734047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Пиши букву </a:t>
            </a:r>
            <a:r>
              <a:rPr lang="ru-RU" sz="4400" b="1" cap="none" spc="50" dirty="0" smtClean="0">
                <a:ln w="11430"/>
                <a:solidFill>
                  <a:srgbClr val="FF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</a:t>
            </a:r>
            <a:r>
              <a:rPr lang="ru-RU" sz="4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в начале слов:</a:t>
            </a:r>
            <a:endParaRPr lang="ru-RU" sz="4400" b="1" cap="none" spc="50" dirty="0">
              <a:ln w="11430"/>
              <a:solidFill>
                <a:schemeClr val="accent5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71934" y="2357430"/>
            <a:ext cx="20574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FF"/>
                </a:solidFill>
                <a:effectLst/>
              </a:rPr>
              <a:t>З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ДЕСЬ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86182" y="3571876"/>
            <a:ext cx="26324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FF"/>
                </a:solidFill>
                <a:effectLst/>
              </a:rPr>
              <a:t>З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ДАНИЕ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868" y="4643446"/>
            <a:ext cx="33845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FF"/>
                </a:solidFill>
                <a:effectLst/>
              </a:rPr>
              <a:t>З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ДОРОВЬЕ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9" name="Арка 8"/>
          <p:cNvSpPr/>
          <p:nvPr/>
        </p:nvSpPr>
        <p:spPr>
          <a:xfrm>
            <a:off x="3857620" y="3500438"/>
            <a:ext cx="2214578" cy="571504"/>
          </a:xfrm>
          <a:prstGeom prst="blockArc">
            <a:avLst>
              <a:gd name="adj1" fmla="val 10877534"/>
              <a:gd name="adj2" fmla="val 0"/>
              <a:gd name="adj3" fmla="val 25000"/>
            </a:avLst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Арка 9"/>
          <p:cNvSpPr/>
          <p:nvPr/>
        </p:nvSpPr>
        <p:spPr>
          <a:xfrm>
            <a:off x="4000496" y="2357430"/>
            <a:ext cx="2000264" cy="571504"/>
          </a:xfrm>
          <a:prstGeom prst="blockArc">
            <a:avLst>
              <a:gd name="adj1" fmla="val 10877534"/>
              <a:gd name="adj2" fmla="val 0"/>
              <a:gd name="adj3" fmla="val 25000"/>
            </a:avLst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Арка 10"/>
          <p:cNvSpPr/>
          <p:nvPr/>
        </p:nvSpPr>
        <p:spPr>
          <a:xfrm>
            <a:off x="3500430" y="4500570"/>
            <a:ext cx="3000396" cy="571504"/>
          </a:xfrm>
          <a:prstGeom prst="blockArc">
            <a:avLst>
              <a:gd name="adj1" fmla="val 10877534"/>
              <a:gd name="adj2" fmla="val 0"/>
              <a:gd name="adj3" fmla="val 25000"/>
            </a:avLst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24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 descr="shutterstock_57060829_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22848" y="4572008"/>
            <a:ext cx="3121152" cy="2081784"/>
          </a:xfrm>
          <a:prstGeom prst="rect">
            <a:avLst/>
          </a:prstGeom>
        </p:spPr>
      </p:pic>
      <p:sp>
        <p:nvSpPr>
          <p:cNvPr id="4" name="Скругленная прямоугольная выноска 3"/>
          <p:cNvSpPr/>
          <p:nvPr/>
        </p:nvSpPr>
        <p:spPr>
          <a:xfrm>
            <a:off x="6786578" y="3357562"/>
            <a:ext cx="2214578" cy="1214446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7072330" y="3500438"/>
            <a:ext cx="16430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FF"/>
                </a:solidFill>
              </a:rPr>
              <a:t>З? С?</a:t>
            </a:r>
            <a:endParaRPr lang="ru-RU" sz="4800" b="1" dirty="0">
              <a:solidFill>
                <a:srgbClr val="FF00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42976" y="214290"/>
            <a:ext cx="8001024" cy="36933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  </a:t>
            </a:r>
            <a:r>
              <a:rPr lang="ru-RU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Юра вышел на поляну раньше всех. Как ни </a:t>
            </a:r>
            <a:r>
              <a:rPr lang="ru-RU" sz="3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</a:t>
            </a:r>
            <a:r>
              <a:rPr lang="ru-RU" sz="3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  <a:effectLst/>
              </a:rPr>
              <a:t>_</a:t>
            </a:r>
            <a:r>
              <a:rPr lang="ru-RU" sz="3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матривался</a:t>
            </a:r>
            <a:r>
              <a:rPr lang="ru-RU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он, ребят не видел. Мальчик прилег на траву и увидел высоко над лесом </a:t>
            </a:r>
            <a:r>
              <a:rPr lang="ru-RU" sz="3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бе</a:t>
            </a:r>
            <a:r>
              <a:rPr lang="ru-RU" sz="3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  <a:effectLst/>
              </a:rPr>
              <a:t>_</a:t>
            </a:r>
            <a:r>
              <a:rPr lang="ru-RU" sz="3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численное</a:t>
            </a:r>
            <a:r>
              <a:rPr lang="ru-RU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количество звезд. Казалось, их </a:t>
            </a:r>
            <a:r>
              <a:rPr lang="ru-RU" sz="3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бе</a:t>
            </a:r>
            <a:r>
              <a:rPr lang="ru-RU" sz="3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  <a:effectLst/>
              </a:rPr>
              <a:t>_</a:t>
            </a:r>
            <a:r>
              <a:rPr lang="ru-RU" sz="3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порядочно</a:t>
            </a:r>
            <a:r>
              <a:rPr lang="ru-RU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3786190"/>
            <a:ext cx="500066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ru-RU" sz="3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ра</a:t>
            </a:r>
            <a:r>
              <a:rPr lang="ru-RU" sz="3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  <a:effectLst/>
              </a:rPr>
              <a:t>_</a:t>
            </a:r>
            <a:r>
              <a:rPr lang="ru-RU" sz="3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бросали</a:t>
            </a:r>
            <a:r>
              <a:rPr lang="ru-RU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по темному небу. Они </a:t>
            </a:r>
            <a:r>
              <a:rPr lang="ru-RU" sz="3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бе</a:t>
            </a:r>
            <a:r>
              <a:rPr lang="ru-RU" sz="3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  <a:effectLst/>
              </a:rPr>
              <a:t>_</a:t>
            </a:r>
            <a:r>
              <a:rPr lang="ru-RU" sz="3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покойно</a:t>
            </a:r>
            <a:r>
              <a:rPr lang="ru-RU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мигали, привлекая к себе внимание.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24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1528837" y="214290"/>
            <a:ext cx="7615163" cy="147732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Спишите пары слов, </a:t>
            </a:r>
          </a:p>
          <a:p>
            <a:pPr algn="ctr"/>
            <a:r>
              <a:rPr lang="ru-RU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выделите в них корень и приставку.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 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28728" y="2000240"/>
            <a:ext cx="80491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Разлучить – растолковать;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3143248"/>
            <a:ext cx="84457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бездарный – бесконечный;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85918" y="4357694"/>
            <a:ext cx="69889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избежать – испортить.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</p:txBody>
      </p:sp>
      <p:sp>
        <p:nvSpPr>
          <p:cNvPr id="7" name="Половина рамки 6"/>
          <p:cNvSpPr/>
          <p:nvPr/>
        </p:nvSpPr>
        <p:spPr>
          <a:xfrm rot="5400000">
            <a:off x="1893075" y="1464455"/>
            <a:ext cx="214314" cy="1143008"/>
          </a:xfrm>
          <a:prstGeom prst="halfFrame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8" name="Половина рамки 7"/>
          <p:cNvSpPr/>
          <p:nvPr/>
        </p:nvSpPr>
        <p:spPr>
          <a:xfrm rot="5400000">
            <a:off x="5531651" y="1540655"/>
            <a:ext cx="223838" cy="1143008"/>
          </a:xfrm>
          <a:prstGeom prst="halfFrame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9" name="Половина рамки 8"/>
          <p:cNvSpPr/>
          <p:nvPr/>
        </p:nvSpPr>
        <p:spPr>
          <a:xfrm rot="5400000">
            <a:off x="1602561" y="2683663"/>
            <a:ext cx="223838" cy="1143008"/>
          </a:xfrm>
          <a:prstGeom prst="halfFrame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10" name="Половина рамки 9"/>
          <p:cNvSpPr/>
          <p:nvPr/>
        </p:nvSpPr>
        <p:spPr>
          <a:xfrm rot="5400000">
            <a:off x="5603089" y="2755101"/>
            <a:ext cx="223838" cy="1143008"/>
          </a:xfrm>
          <a:prstGeom prst="halfFrame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11" name="Половина рамки 10"/>
          <p:cNvSpPr/>
          <p:nvPr/>
        </p:nvSpPr>
        <p:spPr>
          <a:xfrm rot="5400000">
            <a:off x="2143108" y="4071942"/>
            <a:ext cx="214314" cy="785818"/>
          </a:xfrm>
          <a:prstGeom prst="halfFrame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12" name="Половина рамки 11"/>
          <p:cNvSpPr/>
          <p:nvPr/>
        </p:nvSpPr>
        <p:spPr>
          <a:xfrm rot="5400000">
            <a:off x="5572132" y="4143380"/>
            <a:ext cx="214314" cy="785818"/>
          </a:xfrm>
          <a:prstGeom prst="halfFrame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4777744" y="5937900"/>
            <a:ext cx="978408" cy="467492"/>
          </a:xfrm>
          <a:prstGeom prst="stripedRightArrow">
            <a:avLst/>
          </a:prstGeom>
          <a:solidFill>
            <a:srgbClr val="1A6B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500"/>
                            </p:stCondLst>
                            <p:childTnLst>
                              <p:par>
                                <p:cTn id="30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5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500"/>
                            </p:stCondLst>
                            <p:childTnLst>
                              <p:par>
                                <p:cTn id="40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450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6500"/>
                            </p:stCondLst>
                            <p:childTnLst>
                              <p:par>
                                <p:cTn id="50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24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1142976" y="785794"/>
            <a:ext cx="8001024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 конце приставки пиши букву  </a:t>
            </a: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FF"/>
                </a:solidFill>
              </a:rPr>
              <a:t> 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FF"/>
                </a:solidFill>
              </a:rPr>
              <a:t>  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,</a:t>
            </a:r>
          </a:p>
          <a:p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если за ней стоит звонкий согласный</a:t>
            </a:r>
            <a:endParaRPr lang="ru-RU" sz="7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3000372"/>
            <a:ext cx="778674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 конце приставки пиши букву       ,</a:t>
            </a:r>
          </a:p>
          <a:p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если за ней стоит глухой согласный</a:t>
            </a:r>
            <a:endParaRPr lang="ru-RU" sz="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86710" y="785794"/>
            <a:ext cx="5180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FF"/>
                </a:solidFill>
                <a:effectLst/>
              </a:rPr>
              <a:t>З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FF"/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715272" y="2714620"/>
            <a:ext cx="5517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FF"/>
                </a:solidFill>
                <a:effectLst/>
              </a:rPr>
              <a:t>С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FF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24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 descr="shutterstock_57060829_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15074" y="4776216"/>
            <a:ext cx="3121152" cy="2081784"/>
          </a:xfrm>
          <a:prstGeom prst="rect">
            <a:avLst/>
          </a:prstGeom>
        </p:spPr>
      </p:pic>
      <p:sp>
        <p:nvSpPr>
          <p:cNvPr id="4" name="Скругленная прямоугольная выноска 3"/>
          <p:cNvSpPr/>
          <p:nvPr/>
        </p:nvSpPr>
        <p:spPr>
          <a:xfrm>
            <a:off x="6929422" y="3357562"/>
            <a:ext cx="2214578" cy="1214446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FF"/>
                </a:solidFill>
              </a:rPr>
              <a:t>З? С?</a:t>
            </a:r>
            <a:endParaRPr lang="ru-RU" sz="4400" b="1" dirty="0">
              <a:solidFill>
                <a:srgbClr val="FF00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14414" y="214290"/>
            <a:ext cx="807249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Юра вышел на поляну раньше всех. Как ни 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</a:rPr>
              <a:t>_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матривался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он, ребят не видел. Мальчик прилег на тр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</a:rPr>
              <a:t>а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ву и увидел высоко над лесом 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бе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</a:rPr>
              <a:t>_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численное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к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</a:rPr>
              <a:t>о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личество звезд. К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</a:rPr>
              <a:t>а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залось, их 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бе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</a:rPr>
              <a:t>_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порядочно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85852" y="3643314"/>
            <a:ext cx="507209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ра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</a:rPr>
              <a:t>_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бр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</a:rPr>
              <a:t>о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сали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по темному небу. Они 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бе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</a:rPr>
              <a:t>_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покойно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м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</a:rPr>
              <a:t>и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гали, привл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</a:rPr>
              <a:t>е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кая к себе внимание.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24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2714612" y="142852"/>
            <a:ext cx="551785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1A6BEE"/>
                </a:solidFill>
                <a:effectLst/>
              </a:rPr>
              <a:t>Найди лишнее слово.</a:t>
            </a:r>
          </a:p>
          <a:p>
            <a:pPr algn="ctr"/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1A6BEE"/>
                </a:solidFill>
              </a:rPr>
              <a:t>Обоснуй свой выбор.</a:t>
            </a:r>
            <a:endParaRPr lang="ru-RU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1A6BEE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1785926"/>
            <a:ext cx="685649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1) </a:t>
            </a:r>
            <a:r>
              <a:rPr lang="ru-RU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Растопить, сгорбиться, испечь.</a:t>
            </a:r>
            <a:endParaRPr lang="ru-RU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00100" y="2786058"/>
            <a:ext cx="680032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2) </a:t>
            </a:r>
            <a:r>
              <a:rPr lang="ru-RU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Искать, расцвести, рассказать.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3714752"/>
            <a:ext cx="878932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3) </a:t>
            </a:r>
            <a:r>
              <a:rPr lang="ru-RU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Размышлять, безвольный, истолковать.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00134" y="5429264"/>
            <a:ext cx="7643866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200" b="1" u="sng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/>
              </a:rPr>
              <a:t>Будьте внимательны! </a:t>
            </a:r>
          </a:p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</a:rPr>
              <a:t>Обращайте внимание на состав слова.</a:t>
            </a:r>
            <a:endParaRPr lang="ru-RU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24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1214414" y="214290"/>
            <a:ext cx="773320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-З, -С на конце приставок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4" name="Стрелка вверх 3"/>
          <p:cNvSpPr/>
          <p:nvPr/>
        </p:nvSpPr>
        <p:spPr>
          <a:xfrm rot="13524436">
            <a:off x="3142286" y="1016808"/>
            <a:ext cx="285752" cy="1050441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верх 4"/>
          <p:cNvSpPr/>
          <p:nvPr/>
        </p:nvSpPr>
        <p:spPr>
          <a:xfrm rot="8574144">
            <a:off x="6623739" y="1058839"/>
            <a:ext cx="285752" cy="977176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285852" y="1714488"/>
            <a:ext cx="34177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effectLst/>
              </a:rPr>
              <a:t>…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FF"/>
                </a:solidFill>
                <a:effectLst/>
              </a:rPr>
              <a:t>З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5400" b="1" u="sng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effectLst/>
              </a:rPr>
              <a:t>зв.согл</a:t>
            </a:r>
            <a:r>
              <a:rPr lang="ru-RU" sz="5400" b="1" u="sng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effectLst/>
              </a:rPr>
              <a:t>.</a:t>
            </a:r>
            <a:endParaRPr lang="ru-RU" sz="5400" b="1" u="sng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F0"/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429256" y="1714488"/>
            <a:ext cx="33952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effectLst/>
              </a:rPr>
              <a:t>…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FF"/>
                </a:solidFill>
                <a:effectLst/>
              </a:rPr>
              <a:t>С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5400" b="1" u="sng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effectLst/>
              </a:rPr>
              <a:t>гл.согл</a:t>
            </a:r>
            <a:r>
              <a:rPr lang="ru-RU" sz="5400" b="1" u="sng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effectLst/>
              </a:rPr>
              <a:t>.</a:t>
            </a:r>
            <a:endParaRPr lang="ru-RU" sz="5400" b="1" u="sng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F0"/>
              </a:solidFill>
              <a:effectLst/>
            </a:endParaRPr>
          </a:p>
        </p:txBody>
      </p:sp>
      <p:sp>
        <p:nvSpPr>
          <p:cNvPr id="8" name="Половина рамки 7"/>
          <p:cNvSpPr/>
          <p:nvPr/>
        </p:nvSpPr>
        <p:spPr>
          <a:xfrm rot="5400000">
            <a:off x="1696621" y="1303719"/>
            <a:ext cx="214313" cy="1035851"/>
          </a:xfrm>
          <a:prstGeom prst="halfFram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оловина рамки 8"/>
          <p:cNvSpPr/>
          <p:nvPr/>
        </p:nvSpPr>
        <p:spPr>
          <a:xfrm rot="5400000">
            <a:off x="5840025" y="1303719"/>
            <a:ext cx="214313" cy="1035851"/>
          </a:xfrm>
          <a:prstGeom prst="halfFram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28794" y="2786058"/>
            <a:ext cx="228601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БЕЗ-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ИЗ-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РАЗ-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ВЗ-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НИЗ-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ВОЗ-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ЧЕРЕЗ-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РОЗ-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43636" y="2786058"/>
            <a:ext cx="221457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БЕС-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ИС-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РАС-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ВС-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НИС-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ВОС-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ЧЕРЕС-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РОС-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357290" y="6000768"/>
            <a:ext cx="714380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!!!</a:t>
            </a:r>
            <a:r>
              <a:rPr lang="ru-RU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РАЗ- /Р</a:t>
            </a:r>
            <a:r>
              <a:rPr lang="ru-RU" sz="3200" b="1" u="sng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О</a:t>
            </a:r>
            <a:r>
              <a:rPr lang="ru-RU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З- (разлить – р</a:t>
            </a:r>
            <a:r>
              <a:rPr lang="ru-RU" sz="3200" b="1" u="sng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о</a:t>
            </a:r>
            <a:r>
              <a:rPr lang="ru-RU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злив)</a:t>
            </a:r>
          </a:p>
          <a:p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РАС- /Р</a:t>
            </a:r>
            <a:r>
              <a:rPr lang="ru-RU" sz="3200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С- (расписать – р</a:t>
            </a:r>
            <a:r>
              <a:rPr lang="ru-RU" sz="3200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спись)</a:t>
            </a:r>
            <a:endParaRPr lang="ru-RU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3" name="Блок-схема: данные 12"/>
          <p:cNvSpPr>
            <a:spLocks noChangeAspect="1"/>
          </p:cNvSpPr>
          <p:nvPr/>
        </p:nvSpPr>
        <p:spPr>
          <a:xfrm rot="1388893">
            <a:off x="3391263" y="5930247"/>
            <a:ext cx="41528" cy="180000"/>
          </a:xfrm>
          <a:prstGeom prst="flowChartInputOutpu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данные 13"/>
          <p:cNvSpPr>
            <a:spLocks noChangeAspect="1"/>
          </p:cNvSpPr>
          <p:nvPr/>
        </p:nvSpPr>
        <p:spPr>
          <a:xfrm rot="1388893">
            <a:off x="3319824" y="6430313"/>
            <a:ext cx="41528" cy="180000"/>
          </a:xfrm>
          <a:prstGeom prst="flowChartInputOutpu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овина рамки 17"/>
          <p:cNvSpPr/>
          <p:nvPr/>
        </p:nvSpPr>
        <p:spPr>
          <a:xfrm rot="5400000">
            <a:off x="6340089" y="6304381"/>
            <a:ext cx="142877" cy="678660"/>
          </a:xfrm>
          <a:prstGeom prst="halfFram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оловина рамки 18"/>
          <p:cNvSpPr/>
          <p:nvPr/>
        </p:nvSpPr>
        <p:spPr>
          <a:xfrm rot="5400000">
            <a:off x="5982899" y="5804315"/>
            <a:ext cx="142877" cy="678660"/>
          </a:xfrm>
          <a:prstGeom prst="halfFram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Блок-схема: данные 14"/>
          <p:cNvSpPr>
            <a:spLocks noChangeAspect="1"/>
          </p:cNvSpPr>
          <p:nvPr/>
        </p:nvSpPr>
        <p:spPr>
          <a:xfrm rot="1388893">
            <a:off x="6105906" y="6001685"/>
            <a:ext cx="41528" cy="180000"/>
          </a:xfrm>
          <a:prstGeom prst="flowChartInputOutpu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Блок-схема: данные 15"/>
          <p:cNvSpPr>
            <a:spLocks noChangeAspect="1"/>
          </p:cNvSpPr>
          <p:nvPr/>
        </p:nvSpPr>
        <p:spPr>
          <a:xfrm rot="1388893">
            <a:off x="6534534" y="6501751"/>
            <a:ext cx="41528" cy="180000"/>
          </a:xfrm>
          <a:prstGeom prst="flowChartInputOutpu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359</Words>
  <Application>Microsoft Office PowerPoint</Application>
  <PresentationFormat>Экран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</dc:creator>
  <cp:lastModifiedBy>Ирина</cp:lastModifiedBy>
  <cp:revision>16</cp:revision>
  <dcterms:created xsi:type="dcterms:W3CDTF">2015-01-28T09:52:59Z</dcterms:created>
  <dcterms:modified xsi:type="dcterms:W3CDTF">2015-01-28T14:54:13Z</dcterms:modified>
</cp:coreProperties>
</file>