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3" r:id="rId3"/>
    <p:sldId id="288" r:id="rId4"/>
    <p:sldId id="256" r:id="rId5"/>
    <p:sldId id="273" r:id="rId6"/>
    <p:sldId id="277" r:id="rId7"/>
    <p:sldId id="258" r:id="rId8"/>
    <p:sldId id="271" r:id="rId9"/>
    <p:sldId id="278" r:id="rId10"/>
    <p:sldId id="274" r:id="rId11"/>
    <p:sldId id="260" r:id="rId12"/>
    <p:sldId id="279" r:id="rId13"/>
    <p:sldId id="261" r:id="rId14"/>
    <p:sldId id="276" r:id="rId15"/>
    <p:sldId id="280" r:id="rId16"/>
    <p:sldId id="289" r:id="rId17"/>
    <p:sldId id="262" r:id="rId18"/>
    <p:sldId id="267" r:id="rId19"/>
    <p:sldId id="281" r:id="rId20"/>
    <p:sldId id="264" r:id="rId21"/>
    <p:sldId id="269" r:id="rId22"/>
    <p:sldId id="270" r:id="rId23"/>
    <p:sldId id="286" r:id="rId24"/>
    <p:sldId id="282" r:id="rId25"/>
    <p:sldId id="283" r:id="rId26"/>
    <p:sldId id="284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FF49-D82A-4E16-8D13-999801129F26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E6FD-0AFA-4202-BB03-B2119269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FF49-D82A-4E16-8D13-999801129F26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E6FD-0AFA-4202-BB03-B2119269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FF49-D82A-4E16-8D13-999801129F26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E6FD-0AFA-4202-BB03-B2119269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FF49-D82A-4E16-8D13-999801129F26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E6FD-0AFA-4202-BB03-B2119269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FF49-D82A-4E16-8D13-999801129F26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E6FD-0AFA-4202-BB03-B2119269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FF49-D82A-4E16-8D13-999801129F26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E6FD-0AFA-4202-BB03-B2119269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FF49-D82A-4E16-8D13-999801129F26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E6FD-0AFA-4202-BB03-B2119269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FF49-D82A-4E16-8D13-999801129F26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E6FD-0AFA-4202-BB03-B2119269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FF49-D82A-4E16-8D13-999801129F26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E6FD-0AFA-4202-BB03-B2119269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FF49-D82A-4E16-8D13-999801129F26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E6FD-0AFA-4202-BB03-B2119269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FF49-D82A-4E16-8D13-999801129F26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E6FD-0AFA-4202-BB03-B2119269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FF49-D82A-4E16-8D13-999801129F26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5E6FD-0AFA-4202-BB03-B2119269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57158" y="2714620"/>
          <a:ext cx="8229600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 37 имени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Новикова Гаврила Гавриловича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664" y="2420888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– обобщение по теме: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«Действия с десятичными дробями»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 класс)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9264" y="5085184"/>
            <a:ext cx="662473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Воракуто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Ивановна, учитель математики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квалификационной категории;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 Татьяна Алексеевна,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квалификационной категории;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57158" y="2714620"/>
          <a:ext cx="8229600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Автор фото: Тимур Агиров. Фото предоставлено Чеченским отделением РГ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260648"/>
            <a:ext cx="583264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11560" y="3789040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8E0000"/>
                </a:solidFill>
              </a:rPr>
              <a:t>Площадь мечети составляет 5000 квадратных метров, а вместимость более 10 тысяч человек. Мечеть построена в классическом османском стиле. Центральный зал мечети накрыт огромным куполом (диаметр - 15,5 м, высота -  более 23 м). Высота четырёх минаретов по 63 метра, это высочайшие минареты на территории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1643042" y="214290"/>
            <a:ext cx="1143008" cy="6429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57356" y="0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endParaRPr lang="ru-RU" sz="48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071670" y="785794"/>
            <a:ext cx="214314" cy="50006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1285860"/>
            <a:ext cx="1357322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071670" y="1928802"/>
            <a:ext cx="214314" cy="50006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1" name="Ромб 10"/>
          <p:cNvSpPr/>
          <p:nvPr/>
        </p:nvSpPr>
        <p:spPr>
          <a:xfrm>
            <a:off x="1571604" y="2357430"/>
            <a:ext cx="1214446" cy="1071570"/>
          </a:xfrm>
          <a:prstGeom prst="diamon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571604" y="2571744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&lt; 0</a:t>
            </a:r>
            <a:r>
              <a:rPr lang="ru-RU" sz="3600" b="1" dirty="0" smtClean="0"/>
              <a:t>,</a:t>
            </a:r>
            <a:r>
              <a:rPr lang="en-US" sz="3600" b="1" dirty="0" smtClean="0"/>
              <a:t>9</a:t>
            </a:r>
            <a:endParaRPr lang="ru-RU" sz="3600" b="1" dirty="0"/>
          </a:p>
        </p:txBody>
      </p:sp>
      <p:sp>
        <p:nvSpPr>
          <p:cNvPr id="13" name="Стрелка углом вверх 12"/>
          <p:cNvSpPr/>
          <p:nvPr/>
        </p:nvSpPr>
        <p:spPr>
          <a:xfrm rot="10800000">
            <a:off x="928662" y="2857496"/>
            <a:ext cx="642942" cy="500066"/>
          </a:xfrm>
          <a:prstGeom prst="bent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углом вверх 13"/>
          <p:cNvSpPr/>
          <p:nvPr/>
        </p:nvSpPr>
        <p:spPr>
          <a:xfrm rot="10800000" flipH="1">
            <a:off x="2786050" y="2857496"/>
            <a:ext cx="642942" cy="500066"/>
          </a:xfrm>
          <a:prstGeom prst="bent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3357562"/>
            <a:ext cx="1143008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3357562"/>
            <a:ext cx="1143008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42844" y="3357562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+ 1,4</a:t>
            </a:r>
            <a:endParaRPr lang="ru-RU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786050" y="3357562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- 0,01</a:t>
            </a:r>
            <a:endParaRPr lang="ru-RU" sz="3600" b="1" dirty="0"/>
          </a:p>
        </p:txBody>
      </p:sp>
      <p:sp>
        <p:nvSpPr>
          <p:cNvPr id="20" name="Стрелка углом вверх 19"/>
          <p:cNvSpPr/>
          <p:nvPr/>
        </p:nvSpPr>
        <p:spPr>
          <a:xfrm rot="5400000">
            <a:off x="964381" y="4036223"/>
            <a:ext cx="642942" cy="571504"/>
          </a:xfrm>
          <a:prstGeom prst="bent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углом вверх 20"/>
          <p:cNvSpPr/>
          <p:nvPr/>
        </p:nvSpPr>
        <p:spPr>
          <a:xfrm rot="16200000" flipH="1">
            <a:off x="2821769" y="4036223"/>
            <a:ext cx="642943" cy="571505"/>
          </a:xfrm>
          <a:prstGeom prst="bent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643042" y="4214818"/>
            <a:ext cx="1143008" cy="6429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928794" y="4071942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err="1" smtClean="0">
                <a:solidFill>
                  <a:srgbClr val="FF0000"/>
                </a:solidFill>
                <a:latin typeface="Comic Sans MS" pitchFamily="66" charset="0"/>
              </a:rPr>
              <a:t>х</a:t>
            </a:r>
            <a:endParaRPr lang="ru-RU" sz="48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0100" y="2357430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да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43174" y="2357430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нет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357158" y="5143512"/>
          <a:ext cx="8286809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5341"/>
                <a:gridCol w="971118"/>
                <a:gridCol w="874006"/>
                <a:gridCol w="1068229"/>
                <a:gridCol w="874006"/>
                <a:gridCol w="776894"/>
                <a:gridCol w="874006"/>
                <a:gridCol w="874006"/>
                <a:gridCol w="8092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4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0,1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0,2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0,25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0,16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0,5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1,8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2,4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3,2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Блок-схема: узел суммирования 31"/>
          <p:cNvSpPr/>
          <p:nvPr/>
        </p:nvSpPr>
        <p:spPr>
          <a:xfrm>
            <a:off x="4357686" y="214290"/>
            <a:ext cx="4286280" cy="4071966"/>
          </a:xfrm>
          <a:prstGeom prst="flowChartSummingJunc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>
            <a:stCxn id="32" idx="0"/>
            <a:endCxn id="32" idx="4"/>
          </p:cNvCxnSpPr>
          <p:nvPr/>
        </p:nvCxnSpPr>
        <p:spPr>
          <a:xfrm rot="16200000" flipH="1">
            <a:off x="4464843" y="2250273"/>
            <a:ext cx="4071966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32" idx="2"/>
            <a:endCxn id="32" idx="6"/>
          </p:cNvCxnSpPr>
          <p:nvPr/>
        </p:nvCxnSpPr>
        <p:spPr>
          <a:xfrm rot="10800000" flipH="1">
            <a:off x="4357686" y="2250273"/>
            <a:ext cx="428628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Блок-схема: узел 59"/>
          <p:cNvSpPr/>
          <p:nvPr/>
        </p:nvSpPr>
        <p:spPr>
          <a:xfrm>
            <a:off x="5429256" y="1142984"/>
            <a:ext cx="2214578" cy="214314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Е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62" name="Прямая соединительная линия 61"/>
          <p:cNvCxnSpPr>
            <a:stCxn id="32" idx="0"/>
            <a:endCxn id="32" idx="4"/>
          </p:cNvCxnSpPr>
          <p:nvPr/>
        </p:nvCxnSpPr>
        <p:spPr>
          <a:xfrm rot="16200000" flipH="1">
            <a:off x="4464843" y="2250273"/>
            <a:ext cx="4071966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32" idx="2"/>
            <a:endCxn id="32" idx="6"/>
          </p:cNvCxnSpPr>
          <p:nvPr/>
        </p:nvCxnSpPr>
        <p:spPr>
          <a:xfrm rot="10800000" flipH="1">
            <a:off x="4357686" y="2250273"/>
            <a:ext cx="428628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stCxn id="32" idx="1"/>
            <a:endCxn id="32" idx="5"/>
          </p:cNvCxnSpPr>
          <p:nvPr/>
        </p:nvCxnSpPr>
        <p:spPr>
          <a:xfrm rot="16200000" flipH="1">
            <a:off x="5061168" y="734845"/>
            <a:ext cx="2879316" cy="303085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stCxn id="32" idx="7"/>
            <a:endCxn id="32" idx="3"/>
          </p:cNvCxnSpPr>
          <p:nvPr/>
        </p:nvCxnSpPr>
        <p:spPr>
          <a:xfrm rot="16200000" flipH="1" flipV="1">
            <a:off x="5061168" y="734845"/>
            <a:ext cx="2879316" cy="303085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6" name="Блок-схема: узел 35"/>
          <p:cNvSpPr/>
          <p:nvPr/>
        </p:nvSpPr>
        <p:spPr>
          <a:xfrm>
            <a:off x="6072198" y="1785926"/>
            <a:ext cx="857256" cy="857256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6215074" y="1714488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err="1" smtClean="0">
                <a:solidFill>
                  <a:srgbClr val="FF0000"/>
                </a:solidFill>
                <a:latin typeface="Comic Sans MS" pitchFamily="66" charset="0"/>
              </a:rPr>
              <a:t>х</a:t>
            </a:r>
            <a:endParaRPr lang="ru-RU" sz="48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29124" y="142873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2,25</a:t>
            </a:r>
            <a:endParaRPr lang="ru-RU" sz="36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1571604" y="1285860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+ 0,6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86380" y="500042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3,79</a:t>
            </a:r>
            <a:endParaRPr lang="ru-RU" sz="36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6572264" y="500042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2,39</a:t>
            </a:r>
            <a:endParaRPr lang="ru-RU" sz="36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7572396" y="1357298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2,16</a:t>
            </a:r>
            <a:endParaRPr lang="ru-RU" sz="36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7429520" y="250030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1,09</a:t>
            </a:r>
            <a:endParaRPr lang="ru-RU" sz="36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6500826" y="3357562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2,99</a:t>
            </a:r>
            <a:endParaRPr lang="ru-RU" sz="36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5214942" y="3357562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2,2</a:t>
            </a:r>
            <a:endParaRPr lang="ru-RU" sz="36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4357686" y="2428868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2,1</a:t>
            </a:r>
            <a:endParaRPr lang="ru-RU" sz="3600" b="1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5643570" y="2285992"/>
            <a:ext cx="330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072198" y="2643182"/>
            <a:ext cx="359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572264" y="2643182"/>
            <a:ext cx="426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7072330" y="2285992"/>
            <a:ext cx="375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7143768" y="1714488"/>
            <a:ext cx="359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6572264" y="1285860"/>
            <a:ext cx="340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5572132" y="1714488"/>
            <a:ext cx="362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000760" y="128586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Ф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1857356" y="5643578"/>
            <a:ext cx="330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2786050" y="5643578"/>
            <a:ext cx="359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3714744" y="5643578"/>
            <a:ext cx="362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4786314" y="5643578"/>
            <a:ext cx="276228" cy="53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5572132" y="5643578"/>
            <a:ext cx="375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6429388" y="5643578"/>
            <a:ext cx="340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7215206" y="5643578"/>
            <a:ext cx="426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8001024" y="564357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Ф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785918" y="28572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0,1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785918" y="28572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0,2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500166" y="4214818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2,1</a:t>
            </a:r>
            <a:endParaRPr lang="ru-RU" sz="3600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1500166" y="4214818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2,2</a:t>
            </a:r>
            <a:endParaRPr lang="ru-RU" sz="36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1643042" y="285728"/>
            <a:ext cx="1062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0,25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43042" y="4286256"/>
            <a:ext cx="998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2,25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14480" y="285728"/>
            <a:ext cx="1062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0,16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43042" y="4286256"/>
            <a:ext cx="998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2,16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643042" y="4286256"/>
            <a:ext cx="1133484" cy="53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1,09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643042" y="4286256"/>
            <a:ext cx="1133484" cy="53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2,39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785918" y="28572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2,4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785918" y="285728"/>
            <a:ext cx="857256" cy="53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0,5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714480" y="285728"/>
            <a:ext cx="857256" cy="53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1,8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785918" y="285728"/>
            <a:ext cx="785818" cy="53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3,2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714480" y="4286256"/>
            <a:ext cx="1000132" cy="53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2,99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14480" y="4286256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3,79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autoRev="1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3EB4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3EB4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autoRev="1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3EB4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autoRev="1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3EB4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autoRev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3F6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autoRev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3F6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autoRev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autoRev="1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3F6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autoRev="1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3F6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autoRev="1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2" dur="500" autoRev="1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3F6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3" dur="500" autoRev="1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3F6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4" dur="500" autoRev="1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7" dur="500" autoRev="1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3F6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8" dur="500" autoRev="1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3F6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9" dur="500" autoRev="1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2" dur="500" autoRev="1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3F6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3" dur="500" autoRev="1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3F6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 autoRev="1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97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3F6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8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3F6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9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71" grpId="0"/>
      <p:bldP spid="9" grpId="0"/>
      <p:bldP spid="91" grpId="0"/>
      <p:bldP spid="92" grpId="0"/>
      <p:bldP spid="93" grpId="0"/>
      <p:bldP spid="94" grpId="0"/>
      <p:bldP spid="95" grpId="0"/>
      <p:bldP spid="96" grpId="0"/>
      <p:bldP spid="106" grpId="0"/>
      <p:bldP spid="107" grpId="0"/>
      <p:bldP spid="108" grpId="0"/>
      <p:bldP spid="109" grpId="0"/>
      <p:bldP spid="111" grpId="0"/>
      <p:bldP spid="112" grpId="0"/>
      <p:bldP spid="113" grpId="0"/>
      <p:bldP spid="114" grpId="0"/>
      <p:bldP spid="115" grpId="0"/>
      <p:bldP spid="115" grpId="1"/>
      <p:bldP spid="122" grpId="0"/>
      <p:bldP spid="122" grpId="1"/>
      <p:bldP spid="124" grpId="0"/>
      <p:bldP spid="124" grpId="1"/>
      <p:bldP spid="125" grpId="0"/>
      <p:bldP spid="125" grpId="1"/>
      <p:bldP spid="63" grpId="0"/>
      <p:bldP spid="63" grpId="1"/>
      <p:bldP spid="65" grpId="0"/>
      <p:bldP spid="65" grpId="1"/>
      <p:bldP spid="70" grpId="0"/>
      <p:bldP spid="70" grpId="1"/>
      <p:bldP spid="72" grpId="2"/>
      <p:bldP spid="72" grpId="3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9" grpId="0"/>
      <p:bldP spid="79" grpId="1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57158" y="2714620"/>
          <a:ext cx="8229600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Автор: Ирина Лукин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1900"/>
            <a:ext cx="5148064" cy="3107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177369" y="332656"/>
            <a:ext cx="36552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8E0000"/>
                </a:solidFill>
              </a:rPr>
              <a:t>Петергоф - одна из самых роскошных летних царских резиденций и своеобразный триумфальный памятник успешного завершения борьбы России за выход к Балтийскому морю.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0" y="3195074"/>
            <a:ext cx="86531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8E0000"/>
                </a:solidFill>
              </a:rPr>
              <a:t>Памятник мировой архитектуры и дворцово-паркового искусства. Включает в себя дворцово-парковый ансамбль XVIII-XIX веков - бывшую загородную царскую резиденцию, превращённую в музей. К середине 20-х годов XVIII века здесь были разбиты  Верхний сад и Нижний парк, построен Большой дворец и некоторые "малые" дворцы и павильоны, создана крупнейшая в мире система фонтанов и водных каскадов, выполнена большая часть скульптурного убранства. Расцвет паркового ансамбля связан с Николаем I.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3853" y="1008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Петергоф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6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1071538" y="0"/>
            <a:ext cx="7072362" cy="10715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42910" y="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Эстафета «Получи слово»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500042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Уберите лишние буквы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2848" y="1571612"/>
          <a:ext cx="8858304" cy="107157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38192"/>
                <a:gridCol w="738192"/>
                <a:gridCol w="738192"/>
                <a:gridCol w="738192"/>
                <a:gridCol w="738192"/>
                <a:gridCol w="738192"/>
                <a:gridCol w="738192"/>
                <a:gridCol w="738192"/>
                <a:gridCol w="738192"/>
                <a:gridCol w="738192"/>
                <a:gridCol w="738192"/>
                <a:gridCol w="738192"/>
              </a:tblGrid>
              <a:tr h="5357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57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5720" y="1571612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00" y="1571612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4480" y="1571612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58214" y="1571612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0298" y="1571612"/>
            <a:ext cx="500066" cy="655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4678" y="1571612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9058" y="1571612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876" y="1571612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57818" y="1571612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3636" y="1571612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29454" y="1571612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43834" y="1571612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2844" y="2143116"/>
            <a:ext cx="78581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latin typeface="Arial Narrow" pitchFamily="34" charset="0"/>
              </a:rPr>
              <a:t>0,174</a:t>
            </a:r>
            <a:endParaRPr lang="ru-RU" sz="2300" b="1" dirty="0"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7224" y="2143116"/>
            <a:ext cx="78581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latin typeface="Arial Narrow" pitchFamily="34" charset="0"/>
              </a:rPr>
              <a:t>15,6</a:t>
            </a:r>
            <a:endParaRPr lang="ru-RU" sz="2300" b="1" dirty="0"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15338" y="2143116"/>
            <a:ext cx="78581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latin typeface="Arial Narrow" pitchFamily="34" charset="0"/>
              </a:rPr>
              <a:t>12,7</a:t>
            </a:r>
            <a:endParaRPr lang="ru-RU" sz="2300" b="1" dirty="0"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00958" y="2143116"/>
            <a:ext cx="78581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latin typeface="Arial Narrow" pitchFamily="34" charset="0"/>
              </a:rPr>
              <a:t>0,02</a:t>
            </a:r>
            <a:endParaRPr lang="ru-RU" sz="2300" b="1" dirty="0">
              <a:latin typeface="Arial Narrow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86578" y="2143116"/>
            <a:ext cx="78581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latin typeface="Arial Narrow" pitchFamily="34" charset="0"/>
              </a:rPr>
              <a:t>18,5</a:t>
            </a:r>
            <a:endParaRPr lang="ru-RU" sz="2300" b="1" dirty="0"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00760" y="2143116"/>
            <a:ext cx="78581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latin typeface="Arial Narrow" pitchFamily="34" charset="0"/>
              </a:rPr>
              <a:t>0,2</a:t>
            </a:r>
            <a:endParaRPr lang="ru-RU" sz="2300" b="1" dirty="0"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86380" y="2143116"/>
            <a:ext cx="78581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latin typeface="Arial Narrow" pitchFamily="34" charset="0"/>
              </a:rPr>
              <a:t>3,7</a:t>
            </a:r>
            <a:endParaRPr lang="ru-RU" sz="2300" b="1" dirty="0"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72000" y="2143116"/>
            <a:ext cx="78581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latin typeface="Arial Narrow" pitchFamily="34" charset="0"/>
              </a:rPr>
              <a:t>30,14</a:t>
            </a:r>
            <a:endParaRPr lang="ru-RU" sz="2300" b="1" dirty="0">
              <a:latin typeface="Arial Narrow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86182" y="2143116"/>
            <a:ext cx="78581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latin typeface="Arial Narrow" pitchFamily="34" charset="0"/>
              </a:rPr>
              <a:t>5</a:t>
            </a:r>
            <a:endParaRPr lang="ru-RU" sz="2300" b="1" dirty="0"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71802" y="2143116"/>
            <a:ext cx="78581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latin typeface="Arial Narrow" pitchFamily="34" charset="0"/>
              </a:rPr>
              <a:t>7,5</a:t>
            </a:r>
            <a:endParaRPr lang="ru-RU" sz="2300" b="1" dirty="0"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57422" y="2143116"/>
            <a:ext cx="78581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latin typeface="Arial Narrow" pitchFamily="34" charset="0"/>
              </a:rPr>
              <a:t>18,3</a:t>
            </a:r>
            <a:endParaRPr lang="ru-RU" sz="2300" b="1" dirty="0">
              <a:latin typeface="Arial Narrow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43042" y="2143116"/>
            <a:ext cx="78581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latin typeface="Arial Narrow" pitchFamily="34" charset="0"/>
              </a:rPr>
              <a:t>10,4</a:t>
            </a:r>
            <a:endParaRPr lang="ru-RU" sz="2300" b="1" dirty="0">
              <a:latin typeface="Arial Narrow" pitchFamily="34" charset="0"/>
            </a:endParaRPr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>
            <a:off x="500034" y="3857628"/>
            <a:ext cx="8143932" cy="1214446"/>
          </a:xfrm>
          <a:prstGeom prst="wedgeRoundRectCallout">
            <a:avLst>
              <a:gd name="adj1" fmla="val -54652"/>
              <a:gd name="adj2" fmla="val 13520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785786" y="3929066"/>
            <a:ext cx="75724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48,36 + </a:t>
            </a:r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= 78,5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5786" y="3929066"/>
            <a:ext cx="75724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+ 0,896 = 1,07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5786" y="3929066"/>
            <a:ext cx="75724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в – 7,36 = 3,04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7224" y="3857628"/>
            <a:ext cx="75724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9 – а = 1,5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28662" y="3857628"/>
            <a:ext cx="75724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8,8 : т = 44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5786" y="3857628"/>
            <a:ext cx="75724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12,5 с = 0,25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autoRev="1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9" dur="500" autoRev="1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autoRev="1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6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9" grpId="0"/>
      <p:bldP spid="21" grpId="0"/>
      <p:bldP spid="23" grpId="0"/>
      <p:bldP spid="25" grpId="0"/>
      <p:bldP spid="30" grpId="0"/>
      <p:bldP spid="32" grpId="0"/>
      <p:bldP spid="34" grpId="0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3" grpId="0"/>
      <p:bldP spid="4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57158" y="2714620"/>
          <a:ext cx="8229600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Автор: Andre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5400600" cy="309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652120" y="319872"/>
            <a:ext cx="31683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2400" b="1" dirty="0">
                <a:solidFill>
                  <a:srgbClr val="8E0000"/>
                </a:solidFill>
              </a:rPr>
              <a:t>Байкал </a:t>
            </a:r>
            <a:r>
              <a:rPr lang="ru-RU" sz="2400" b="1" dirty="0" smtClean="0">
                <a:solidFill>
                  <a:srgbClr val="8E0000"/>
                </a:solidFill>
              </a:rPr>
              <a:t>–</a:t>
            </a:r>
          </a:p>
          <a:p>
            <a:r>
              <a:rPr lang="ru-RU" sz="2400" b="1" dirty="0" smtClean="0">
                <a:solidFill>
                  <a:srgbClr val="8E0000"/>
                </a:solidFill>
              </a:rPr>
              <a:t> </a:t>
            </a:r>
            <a:r>
              <a:rPr lang="ru-RU" sz="2400" b="1" dirty="0">
                <a:solidFill>
                  <a:srgbClr val="8E0000"/>
                </a:solidFill>
              </a:rPr>
              <a:t>самое глубокое озеро на Земле и является крупнейшим хранилищем высококачественной пресной воды.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3279607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E0000"/>
                </a:solidFill>
              </a:rPr>
              <a:t>В </a:t>
            </a:r>
            <a:r>
              <a:rPr lang="ru-RU" sz="2400" b="1" dirty="0">
                <a:solidFill>
                  <a:srgbClr val="8E0000"/>
                </a:solidFill>
              </a:rPr>
              <a:t>Байкале сосредоточенно около 1/5 всех мировых запасов пресной воды и 9/10 запасов России. Объём воды в нём больше, чем во всех вместе взятых Великих озёрах Северной Америки, и в 25 раз больше, чем в Ладожском озере. В длину озеро протянулось на 636 километров, в ширину – на 80. По площади Байкал равен 31 470 квадратных километров, что сравнимо с площадью Бельгии. Его максимальная глубина составляет 1642 метра.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7928" y="58262"/>
            <a:ext cx="3528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Озеро Байкал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57158" y="2714620"/>
          <a:ext cx="8229600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33008" y="4077072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8E0000"/>
                </a:solidFill>
              </a:rPr>
              <a:t>Флора и фауна Байкала очень разнообразна. Более 1000 видов растений и животных не встречаются ни в одном водоеме Земли. Байкальский тюлень - нерпа - является единственным представителем млекопитающих в озере. Байкал - одно из древнейших озер мира. Он существует уже около 25 миллионов лет.</a:t>
            </a:r>
          </a:p>
        </p:txBody>
      </p:sp>
      <p:pic>
        <p:nvPicPr>
          <p:cNvPr id="1026" name="Picture 2" descr="F:\подготовка к сертификации\Шаман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400" y="116632"/>
            <a:ext cx="6012825" cy="3978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6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57158" y="2714620"/>
          <a:ext cx="8229600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тим\Desktop\книги для подготовке к ОГЭ\декада безопасности\smiles-sport-40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916" y="2219742"/>
            <a:ext cx="2170740" cy="328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тим\Desktop\книги для подготовке к ОГЭ\декада безопасности\smiles-sport-49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456" y="4438986"/>
            <a:ext cx="2548931" cy="206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тим\Desktop\книги для подготовке к ОГЭ\декада безопасности\smiles-sport-52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53616"/>
            <a:ext cx="1762274" cy="207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тим\Desktop\книги для подготовке к ОГЭ\декада безопасности\smiles-sport-58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2842645"/>
            <a:ext cx="2520280" cy="156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тим\Desktop\книги для подготовке к ОГЭ\декада безопасности\smiles-sport-57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07" y="4906152"/>
            <a:ext cx="1887265" cy="164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им\Desktop\книги для подготовке к ОГЭ\декада безопасности\1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534"/>
            <a:ext cx="3243532" cy="334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76689" y="332656"/>
            <a:ext cx="5536967" cy="23762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Физкультминутка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7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57158" y="2714620"/>
          <a:ext cx="8229600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57224" y="0"/>
            <a:ext cx="735811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Расшифруй слово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1285860"/>
            <a:ext cx="8715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(28,68 – (5,39 +1,68)) 100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7286644" y="1785926"/>
            <a:ext cx="71438" cy="7143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282" y="2714620"/>
          <a:ext cx="871543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382"/>
                <a:gridCol w="968382"/>
                <a:gridCol w="968382"/>
                <a:gridCol w="968382"/>
                <a:gridCol w="968382"/>
                <a:gridCol w="968382"/>
                <a:gridCol w="968382"/>
                <a:gridCol w="968382"/>
                <a:gridCol w="968382"/>
              </a:tblGrid>
              <a:tr h="608646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1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2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3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4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5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6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7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8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9</a:t>
                      </a:r>
                      <a:endParaRPr lang="ru-RU" sz="4800" dirty="0"/>
                    </a:p>
                  </a:txBody>
                  <a:tcPr/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и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к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а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м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с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dirty="0" smtClean="0"/>
                        <a:t>ж</a:t>
                      </a:r>
                    </a:p>
                    <a:p>
                      <a:pPr algn="ctr"/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о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т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у</a:t>
                      </a:r>
                      <a:endParaRPr lang="ru-RU" sz="5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643306" y="5500702"/>
            <a:ext cx="2055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Кижи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57158" y="2714620"/>
          <a:ext cx="8229600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3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Автор: Елен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8722"/>
            <a:ext cx="5256584" cy="3284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07132" y="3441680"/>
            <a:ext cx="8729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8E0000"/>
                </a:solidFill>
              </a:rPr>
              <a:t>В 1966 году на базе архитектурного ансамбля </a:t>
            </a:r>
            <a:r>
              <a:rPr lang="ru-RU" sz="2400" b="1" dirty="0" err="1">
                <a:solidFill>
                  <a:srgbClr val="8E0000"/>
                </a:solidFill>
              </a:rPr>
              <a:t>Кижского</a:t>
            </a:r>
            <a:r>
              <a:rPr lang="ru-RU" sz="2400" b="1" dirty="0">
                <a:solidFill>
                  <a:srgbClr val="8E0000"/>
                </a:solidFill>
              </a:rPr>
              <a:t> погоста был основан Государственный историко-архитектурный музей "Кижи".</a:t>
            </a:r>
          </a:p>
          <a:p>
            <a:pPr algn="just"/>
            <a:r>
              <a:rPr lang="ru-RU" sz="2400" b="1" dirty="0" smtClean="0">
                <a:solidFill>
                  <a:srgbClr val="8E0000"/>
                </a:solidFill>
              </a:rPr>
              <a:t>Преображенская </a:t>
            </a:r>
            <a:r>
              <a:rPr lang="ru-RU" sz="2400" b="1" dirty="0">
                <a:solidFill>
                  <a:srgbClr val="8E0000"/>
                </a:solidFill>
              </a:rPr>
              <a:t>церковь ансамбля была вновь возведена в 1714 году на народные деньги после пожара XVI века. Высота Преображенской церкви составляет 37 метров, у нее небывалое количество куполов - 22. Срублена она, включая купола и крест, из дерева, без гвоздей, при помощи топора и долота.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5032"/>
            <a:ext cx="9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Историко-архитектурный </a:t>
            </a:r>
            <a:r>
              <a:rPr lang="ru-RU" sz="2800" b="1" dirty="0">
                <a:solidFill>
                  <a:srgbClr val="FF0000"/>
                </a:solidFill>
              </a:rPr>
              <a:t>музей "Кижи".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57158" y="2714620"/>
          <a:ext cx="8229600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Автор: Елен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1084"/>
            <a:ext cx="5184576" cy="309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6760" y="3465116"/>
            <a:ext cx="8513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8E0000"/>
                </a:solidFill>
              </a:rPr>
              <a:t>Долгая жизнь </a:t>
            </a:r>
            <a:r>
              <a:rPr lang="ru-RU" sz="2400" b="1" dirty="0" err="1">
                <a:solidFill>
                  <a:srgbClr val="8E0000"/>
                </a:solidFill>
              </a:rPr>
              <a:t>кижских</a:t>
            </a:r>
            <a:r>
              <a:rPr lang="ru-RU" sz="2400" b="1" dirty="0">
                <a:solidFill>
                  <a:srgbClr val="8E0000"/>
                </a:solidFill>
              </a:rPr>
              <a:t> церквей объясняется тем, что они возведены без применения пилы - обработка дерева топором не нарушает его структуру, поэтому церкви не разрушаются. Погост и здания, которые были сгруппированы в виде музейной экспозиции в южной части острова, являются исключительными примерами традиционной деревянной архитектуры Карелии.</a:t>
            </a:r>
          </a:p>
        </p:txBody>
      </p:sp>
    </p:spTree>
    <p:extLst>
      <p:ext uri="{BB962C8B-B14F-4D97-AF65-F5344CB8AC3E}">
        <p14:creationId xmlns:p14="http://schemas.microsoft.com/office/powerpoint/2010/main" val="121842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357158" y="285728"/>
            <a:ext cx="857256" cy="8572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785918" y="285728"/>
            <a:ext cx="857256" cy="8572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86512" y="285728"/>
            <a:ext cx="857256" cy="8572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786314" y="285728"/>
            <a:ext cx="857256" cy="8572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286116" y="285728"/>
            <a:ext cx="857256" cy="8572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35795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право с вырезом 12"/>
          <p:cNvSpPr/>
          <p:nvPr/>
        </p:nvSpPr>
        <p:spPr>
          <a:xfrm>
            <a:off x="1142976" y="642918"/>
            <a:ext cx="642942" cy="142876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2643174" y="642918"/>
            <a:ext cx="642942" cy="142876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>
            <a:off x="4143372" y="642918"/>
            <a:ext cx="642942" cy="142876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5643570" y="642918"/>
            <a:ext cx="642942" cy="142876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с вырезом 16"/>
          <p:cNvSpPr/>
          <p:nvPr/>
        </p:nvSpPr>
        <p:spPr>
          <a:xfrm>
            <a:off x="7143768" y="642918"/>
            <a:ext cx="642942" cy="142876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7786710" y="357166"/>
            <a:ext cx="928694" cy="78581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85720" y="1357298"/>
            <a:ext cx="857256" cy="8572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785918" y="1357298"/>
            <a:ext cx="857256" cy="8572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786314" y="1357298"/>
            <a:ext cx="857256" cy="8572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286512" y="1357298"/>
            <a:ext cx="857256" cy="8572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286116" y="1357298"/>
            <a:ext cx="857256" cy="8572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Шестиугольник 24"/>
          <p:cNvSpPr/>
          <p:nvPr/>
        </p:nvSpPr>
        <p:spPr>
          <a:xfrm>
            <a:off x="7786710" y="1428736"/>
            <a:ext cx="928694" cy="78581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Шестиугольник 25"/>
          <p:cNvSpPr/>
          <p:nvPr/>
        </p:nvSpPr>
        <p:spPr>
          <a:xfrm>
            <a:off x="7786710" y="4429132"/>
            <a:ext cx="928694" cy="78581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Шестиугольник 26"/>
          <p:cNvSpPr/>
          <p:nvPr/>
        </p:nvSpPr>
        <p:spPr>
          <a:xfrm>
            <a:off x="7786710" y="2428868"/>
            <a:ext cx="928694" cy="78581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Шестиугольник 27"/>
          <p:cNvSpPr/>
          <p:nvPr/>
        </p:nvSpPr>
        <p:spPr>
          <a:xfrm>
            <a:off x="7786710" y="3429000"/>
            <a:ext cx="928694" cy="78581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естиугольник 28"/>
          <p:cNvSpPr/>
          <p:nvPr/>
        </p:nvSpPr>
        <p:spPr>
          <a:xfrm>
            <a:off x="7786710" y="5572140"/>
            <a:ext cx="928694" cy="78581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с вырезом 29"/>
          <p:cNvSpPr/>
          <p:nvPr/>
        </p:nvSpPr>
        <p:spPr>
          <a:xfrm>
            <a:off x="1142976" y="1714488"/>
            <a:ext cx="642942" cy="142876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с вырезом 30"/>
          <p:cNvSpPr/>
          <p:nvPr/>
        </p:nvSpPr>
        <p:spPr>
          <a:xfrm>
            <a:off x="2643174" y="1714488"/>
            <a:ext cx="642942" cy="142876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с вырезом 31"/>
          <p:cNvSpPr/>
          <p:nvPr/>
        </p:nvSpPr>
        <p:spPr>
          <a:xfrm>
            <a:off x="4143372" y="1714488"/>
            <a:ext cx="642942" cy="142876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с вырезом 32"/>
          <p:cNvSpPr/>
          <p:nvPr/>
        </p:nvSpPr>
        <p:spPr>
          <a:xfrm>
            <a:off x="5643570" y="1714488"/>
            <a:ext cx="642942" cy="142876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с вырезом 33"/>
          <p:cNvSpPr/>
          <p:nvPr/>
        </p:nvSpPr>
        <p:spPr>
          <a:xfrm>
            <a:off x="7143768" y="1714488"/>
            <a:ext cx="642942" cy="142876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57158" y="2357430"/>
            <a:ext cx="857256" cy="8572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785918" y="2357430"/>
            <a:ext cx="857256" cy="8572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786314" y="2357430"/>
            <a:ext cx="857256" cy="8572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286512" y="2357430"/>
            <a:ext cx="857256" cy="8572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286116" y="2357430"/>
            <a:ext cx="857256" cy="8572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286116" y="5500702"/>
            <a:ext cx="857256" cy="8572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3286116" y="4429132"/>
            <a:ext cx="857256" cy="8572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286116" y="3357562"/>
            <a:ext cx="857256" cy="8572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с вырезом 42"/>
          <p:cNvSpPr/>
          <p:nvPr/>
        </p:nvSpPr>
        <p:spPr>
          <a:xfrm>
            <a:off x="2643174" y="2714620"/>
            <a:ext cx="642942" cy="142876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с вырезом 44"/>
          <p:cNvSpPr/>
          <p:nvPr/>
        </p:nvSpPr>
        <p:spPr>
          <a:xfrm>
            <a:off x="4143372" y="2714620"/>
            <a:ext cx="642942" cy="142876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с вырезом 46"/>
          <p:cNvSpPr/>
          <p:nvPr/>
        </p:nvSpPr>
        <p:spPr>
          <a:xfrm>
            <a:off x="5643570" y="2714620"/>
            <a:ext cx="642942" cy="142876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с вырезом 47"/>
          <p:cNvSpPr/>
          <p:nvPr/>
        </p:nvSpPr>
        <p:spPr>
          <a:xfrm>
            <a:off x="7143768" y="2714620"/>
            <a:ext cx="642942" cy="142876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с вырезом 48"/>
          <p:cNvSpPr/>
          <p:nvPr/>
        </p:nvSpPr>
        <p:spPr>
          <a:xfrm>
            <a:off x="1214414" y="2714620"/>
            <a:ext cx="642942" cy="142876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1785918" y="3357562"/>
            <a:ext cx="857256" cy="8572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357158" y="3357562"/>
            <a:ext cx="857256" cy="8572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4786314" y="3357562"/>
            <a:ext cx="857256" cy="8572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286512" y="3357562"/>
            <a:ext cx="857256" cy="8572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с вырезом 54"/>
          <p:cNvSpPr/>
          <p:nvPr/>
        </p:nvSpPr>
        <p:spPr>
          <a:xfrm>
            <a:off x="7143768" y="3714752"/>
            <a:ext cx="642942" cy="142876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с вырезом 55"/>
          <p:cNvSpPr/>
          <p:nvPr/>
        </p:nvSpPr>
        <p:spPr>
          <a:xfrm>
            <a:off x="5643570" y="3714752"/>
            <a:ext cx="642942" cy="133352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с вырезом 56"/>
          <p:cNvSpPr/>
          <p:nvPr/>
        </p:nvSpPr>
        <p:spPr>
          <a:xfrm>
            <a:off x="2643174" y="3714752"/>
            <a:ext cx="642942" cy="142876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с вырезом 57"/>
          <p:cNvSpPr/>
          <p:nvPr/>
        </p:nvSpPr>
        <p:spPr>
          <a:xfrm>
            <a:off x="4143372" y="3714752"/>
            <a:ext cx="642942" cy="142876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357158" y="4429132"/>
            <a:ext cx="857256" cy="8572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с вырезом 59"/>
          <p:cNvSpPr/>
          <p:nvPr/>
        </p:nvSpPr>
        <p:spPr>
          <a:xfrm>
            <a:off x="4143372" y="4786322"/>
            <a:ext cx="642942" cy="142876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786314" y="4429132"/>
            <a:ext cx="857256" cy="8572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6286512" y="4429132"/>
            <a:ext cx="857256" cy="8572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1785918" y="4429132"/>
            <a:ext cx="857256" cy="8572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357158" y="5500702"/>
            <a:ext cx="857256" cy="8572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1785918" y="5500702"/>
            <a:ext cx="857256" cy="8572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6286512" y="5500702"/>
            <a:ext cx="857256" cy="8572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786314" y="5500702"/>
            <a:ext cx="857256" cy="8572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трелка вправо с вырезом 67"/>
          <p:cNvSpPr/>
          <p:nvPr/>
        </p:nvSpPr>
        <p:spPr>
          <a:xfrm>
            <a:off x="5643570" y="4786322"/>
            <a:ext cx="642942" cy="142876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право с вырезом 68"/>
          <p:cNvSpPr/>
          <p:nvPr/>
        </p:nvSpPr>
        <p:spPr>
          <a:xfrm>
            <a:off x="7143768" y="4786322"/>
            <a:ext cx="642942" cy="142876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право с вырезом 69"/>
          <p:cNvSpPr/>
          <p:nvPr/>
        </p:nvSpPr>
        <p:spPr>
          <a:xfrm>
            <a:off x="2643174" y="4786322"/>
            <a:ext cx="642942" cy="142876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вправо с вырезом 70"/>
          <p:cNvSpPr/>
          <p:nvPr/>
        </p:nvSpPr>
        <p:spPr>
          <a:xfrm>
            <a:off x="1214414" y="4786322"/>
            <a:ext cx="642942" cy="142876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с вырезом 49"/>
          <p:cNvSpPr/>
          <p:nvPr/>
        </p:nvSpPr>
        <p:spPr>
          <a:xfrm>
            <a:off x="1214414" y="3714752"/>
            <a:ext cx="642942" cy="142876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трелка вправо с вырезом 71"/>
          <p:cNvSpPr/>
          <p:nvPr/>
        </p:nvSpPr>
        <p:spPr>
          <a:xfrm>
            <a:off x="7143768" y="5857892"/>
            <a:ext cx="642942" cy="142876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трелка вправо с вырезом 72"/>
          <p:cNvSpPr/>
          <p:nvPr/>
        </p:nvSpPr>
        <p:spPr>
          <a:xfrm>
            <a:off x="5643570" y="5857892"/>
            <a:ext cx="642942" cy="142876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трелка вправо с вырезом 73"/>
          <p:cNvSpPr/>
          <p:nvPr/>
        </p:nvSpPr>
        <p:spPr>
          <a:xfrm>
            <a:off x="4143372" y="5857892"/>
            <a:ext cx="642942" cy="142876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трелка вправо с вырезом 74"/>
          <p:cNvSpPr/>
          <p:nvPr/>
        </p:nvSpPr>
        <p:spPr>
          <a:xfrm>
            <a:off x="2643174" y="5857892"/>
            <a:ext cx="642942" cy="142876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право с вырезом 75"/>
          <p:cNvSpPr/>
          <p:nvPr/>
        </p:nvSpPr>
        <p:spPr>
          <a:xfrm>
            <a:off x="1214414" y="5857892"/>
            <a:ext cx="642942" cy="142876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428596" y="42860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1,8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857356" y="42860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7,2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857752" y="42860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6,4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357950" y="42860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8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857356" y="150017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0,7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28596" y="150017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2,1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857752" y="150017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2,5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286512" y="1500174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0,75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28596" y="257174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2,3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28596" y="357187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5,5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928794" y="250030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857752" y="250030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0,8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286512" y="2500306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0,77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857356" y="350043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4,4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857752" y="350043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3,5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429388" y="350043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57158" y="4572008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14,7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28596" y="5643578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23,7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928794" y="457200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857356" y="564357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20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786314" y="4572008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50,9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786314" y="5643578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49,7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357950" y="4572008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33,3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357950" y="564357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71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214414" y="214290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Блок-схема: узел 113"/>
          <p:cNvSpPr/>
          <p:nvPr/>
        </p:nvSpPr>
        <p:spPr>
          <a:xfrm>
            <a:off x="1357290" y="500042"/>
            <a:ext cx="71438" cy="71438"/>
          </a:xfrm>
          <a:prstGeom prst="flowChartConnector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TextBox 114"/>
          <p:cNvSpPr txBox="1"/>
          <p:nvPr/>
        </p:nvSpPr>
        <p:spPr>
          <a:xfrm>
            <a:off x="1000100" y="128586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3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929058" y="21429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- 3,6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429256" y="21429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:0,8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000892" y="214290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+0,05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786710" y="500042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8,05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858148" y="428604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428860" y="21429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+2,8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428860" y="128586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+9,3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000496" y="128586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4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Блок-схема: узел 122"/>
          <p:cNvSpPr/>
          <p:nvPr/>
        </p:nvSpPr>
        <p:spPr>
          <a:xfrm>
            <a:off x="5715008" y="1500174"/>
            <a:ext cx="71438" cy="71438"/>
          </a:xfrm>
          <a:prstGeom prst="flowChartConnector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TextBox 123"/>
          <p:cNvSpPr txBox="1"/>
          <p:nvPr/>
        </p:nvSpPr>
        <p:spPr>
          <a:xfrm>
            <a:off x="5500694" y="128586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0,3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929454" y="128586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- 0,4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786710" y="1571612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0,35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858148" y="1500174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000100" y="2214554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+1,7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Блок-схема: узел 127"/>
          <p:cNvSpPr/>
          <p:nvPr/>
        </p:nvSpPr>
        <p:spPr>
          <a:xfrm>
            <a:off x="2643174" y="2500306"/>
            <a:ext cx="71438" cy="71438"/>
          </a:xfrm>
          <a:prstGeom prst="flowChartConnector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Блок-схема: узел 128"/>
          <p:cNvSpPr/>
          <p:nvPr/>
        </p:nvSpPr>
        <p:spPr>
          <a:xfrm>
            <a:off x="4143372" y="2500306"/>
            <a:ext cx="71438" cy="71438"/>
          </a:xfrm>
          <a:prstGeom prst="flowChartConnector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Блок-схема: узел 129"/>
          <p:cNvSpPr/>
          <p:nvPr/>
        </p:nvSpPr>
        <p:spPr>
          <a:xfrm>
            <a:off x="1214414" y="3500438"/>
            <a:ext cx="71438" cy="71438"/>
          </a:xfrm>
          <a:prstGeom prst="flowChartConnector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Блок-схема: узел 130"/>
          <p:cNvSpPr/>
          <p:nvPr/>
        </p:nvSpPr>
        <p:spPr>
          <a:xfrm>
            <a:off x="7143768" y="3500438"/>
            <a:ext cx="71438" cy="71438"/>
          </a:xfrm>
          <a:prstGeom prst="flowChartConnector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Блок-схема: узел 131"/>
          <p:cNvSpPr/>
          <p:nvPr/>
        </p:nvSpPr>
        <p:spPr>
          <a:xfrm>
            <a:off x="4143372" y="4572008"/>
            <a:ext cx="71438" cy="71438"/>
          </a:xfrm>
          <a:prstGeom prst="flowChartConnector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3" name="Блок-схема: узел 132"/>
          <p:cNvSpPr/>
          <p:nvPr/>
        </p:nvSpPr>
        <p:spPr>
          <a:xfrm>
            <a:off x="2714612" y="5572140"/>
            <a:ext cx="71438" cy="71438"/>
          </a:xfrm>
          <a:prstGeom prst="flowChartConnector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TextBox 133"/>
          <p:cNvSpPr txBox="1"/>
          <p:nvPr/>
        </p:nvSpPr>
        <p:spPr>
          <a:xfrm>
            <a:off x="1000100" y="3286124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0,8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357422" y="3214686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+5,6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500298" y="2214554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4000496" y="2214554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0,08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357818" y="2214554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- 0,03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000892" y="2214554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:0,07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858148" y="2500306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929586" y="2500306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429256" y="3214686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0,5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7000892" y="3214686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3,1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7786710" y="3571876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21,7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858148" y="3500438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000100" y="4286256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+5,3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500298" y="4286256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2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929058" y="4286256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5,09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214942" y="428625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- 17,6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786578" y="4286256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0,3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928662" y="5357826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- 3,7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500298" y="5286388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0,5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714744" y="5357826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+ 39,7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286380" y="5357826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0,7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6715140" y="535782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- 35,5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15272" y="4572008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111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929586" y="4500570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7786710" y="5643578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35,5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929586" y="5572140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Овал 156"/>
          <p:cNvSpPr/>
          <p:nvPr/>
        </p:nvSpPr>
        <p:spPr>
          <a:xfrm>
            <a:off x="3286116" y="285728"/>
            <a:ext cx="857256" cy="8572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3357554" y="42860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Овал 157"/>
          <p:cNvSpPr/>
          <p:nvPr/>
        </p:nvSpPr>
        <p:spPr>
          <a:xfrm>
            <a:off x="3286116" y="1357298"/>
            <a:ext cx="857256" cy="8572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/>
          <p:cNvSpPr txBox="1"/>
          <p:nvPr/>
        </p:nvSpPr>
        <p:spPr>
          <a:xfrm>
            <a:off x="3357554" y="150017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Овал 158"/>
          <p:cNvSpPr/>
          <p:nvPr/>
        </p:nvSpPr>
        <p:spPr>
          <a:xfrm>
            <a:off x="3286116" y="2357430"/>
            <a:ext cx="857256" cy="8572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TextBox 135"/>
          <p:cNvSpPr txBox="1"/>
          <p:nvPr/>
        </p:nvSpPr>
        <p:spPr>
          <a:xfrm>
            <a:off x="3929058" y="3214686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- 6,5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Овал 159"/>
          <p:cNvSpPr/>
          <p:nvPr/>
        </p:nvSpPr>
        <p:spPr>
          <a:xfrm>
            <a:off x="3286116" y="3357562"/>
            <a:ext cx="857256" cy="8572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Box 96"/>
          <p:cNvSpPr txBox="1"/>
          <p:nvPr/>
        </p:nvSpPr>
        <p:spPr>
          <a:xfrm>
            <a:off x="3357554" y="357187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357554" y="250030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Овал 160"/>
          <p:cNvSpPr/>
          <p:nvPr/>
        </p:nvSpPr>
        <p:spPr>
          <a:xfrm>
            <a:off x="3286116" y="4429132"/>
            <a:ext cx="857256" cy="8572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TextBox 104"/>
          <p:cNvSpPr txBox="1"/>
          <p:nvPr/>
        </p:nvSpPr>
        <p:spPr>
          <a:xfrm>
            <a:off x="3357554" y="457200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Овал 161"/>
          <p:cNvSpPr/>
          <p:nvPr/>
        </p:nvSpPr>
        <p:spPr>
          <a:xfrm>
            <a:off x="3286116" y="5500702"/>
            <a:ext cx="857256" cy="8572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Box 105"/>
          <p:cNvSpPr txBox="1"/>
          <p:nvPr/>
        </p:nvSpPr>
        <p:spPr>
          <a:xfrm>
            <a:off x="3357554" y="564357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  <p:bldP spid="39" grpId="0" animBg="1"/>
      <p:bldP spid="40" grpId="0" animBg="1"/>
      <p:bldP spid="41" grpId="0" animBg="1"/>
      <p:bldP spid="42" grpId="0" animBg="1"/>
      <p:bldP spid="77" grpId="0"/>
      <p:bldP spid="78" grpId="0"/>
      <p:bldP spid="80" grpId="0"/>
      <p:bldP spid="81" grpId="0"/>
      <p:bldP spid="83" grpId="0"/>
      <p:bldP spid="84" grpId="0"/>
      <p:bldP spid="86" grpId="0"/>
      <p:bldP spid="87" grpId="0"/>
      <p:bldP spid="89" grpId="0"/>
      <p:bldP spid="90" grpId="0"/>
      <p:bldP spid="91" grpId="0"/>
      <p:bldP spid="93" grpId="0"/>
      <p:bldP spid="94" grpId="0"/>
      <p:bldP spid="96" grpId="0"/>
      <p:bldP spid="98" grpId="0"/>
      <p:bldP spid="99" grpId="0"/>
      <p:bldP spid="101" grpId="0"/>
      <p:bldP spid="102" grpId="0"/>
      <p:bldP spid="103" grpId="0"/>
      <p:bldP spid="104" grpId="0"/>
      <p:bldP spid="107" grpId="0"/>
      <p:bldP spid="108" grpId="0"/>
      <p:bldP spid="109" grpId="0"/>
      <p:bldP spid="111" grpId="0"/>
      <p:bldP spid="119" grpId="0"/>
      <p:bldP spid="119" grpId="1"/>
      <p:bldP spid="82" grpId="0"/>
      <p:bldP spid="126" grpId="0"/>
      <p:bldP spid="126" grpId="1"/>
      <p:bldP spid="88" grpId="0"/>
      <p:bldP spid="141" grpId="0"/>
      <p:bldP spid="141" grpId="1"/>
      <p:bldP spid="95" grpId="0"/>
      <p:bldP spid="144" grpId="0"/>
      <p:bldP spid="144" grpId="1"/>
      <p:bldP spid="100" grpId="0"/>
      <p:bldP spid="155" grpId="0"/>
      <p:bldP spid="155" grpId="1"/>
      <p:bldP spid="110" grpId="0"/>
      <p:bldP spid="156" grpId="0"/>
      <p:bldP spid="156" grpId="1"/>
      <p:bldP spid="112" grpId="0"/>
      <p:bldP spid="157" grpId="0" animBg="1"/>
      <p:bldP spid="79" grpId="0"/>
      <p:bldP spid="158" grpId="0" animBg="1"/>
      <p:bldP spid="85" grpId="0"/>
      <p:bldP spid="159" grpId="0" animBg="1"/>
      <p:bldP spid="160" grpId="0" animBg="1"/>
      <p:bldP spid="97" grpId="0"/>
      <p:bldP spid="92" grpId="0"/>
      <p:bldP spid="161" grpId="0" animBg="1"/>
      <p:bldP spid="105" grpId="0"/>
      <p:bldP spid="162" grpId="0" animBg="1"/>
      <p:bldP spid="10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57158" y="2714620"/>
          <a:ext cx="8229600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http://pics.livejournal.com/chronograph/pic/002d7by0"/>
          <p:cNvPicPr>
            <a:picLocks noChangeAspect="1" noChangeArrowheads="1"/>
          </p:cNvPicPr>
          <p:nvPr/>
        </p:nvPicPr>
        <p:blipFill>
          <a:blip r:embed="rId3"/>
          <a:srcRect l="7540" t="1433" r="9378" b="4705"/>
          <a:stretch>
            <a:fillRect/>
          </a:stretch>
        </p:blipFill>
        <p:spPr bwMode="auto">
          <a:xfrm>
            <a:off x="0" y="-37450"/>
            <a:ext cx="9144000" cy="689545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4572000" cy="3429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0"/>
            <a:ext cx="4572000" cy="33575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3357562"/>
            <a:ext cx="4572000" cy="35004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07735" y="3389674"/>
            <a:ext cx="4572000" cy="35004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85720" y="1500174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3</a:t>
            </a:r>
            <a:r>
              <a:rPr lang="ru-RU" sz="7200" b="1" dirty="0" smtClean="0">
                <a:solidFill>
                  <a:srgbClr val="FF0000"/>
                </a:solidFill>
              </a:rPr>
              <a:t>,</a:t>
            </a:r>
            <a:r>
              <a:rPr lang="ru-RU" sz="7200" b="1" dirty="0" smtClean="0"/>
              <a:t>2+1</a:t>
            </a:r>
            <a:r>
              <a:rPr lang="ru-RU" sz="7200" b="1" dirty="0" smtClean="0">
                <a:solidFill>
                  <a:srgbClr val="FF0000"/>
                </a:solidFill>
              </a:rPr>
              <a:t>,</a:t>
            </a:r>
            <a:r>
              <a:rPr lang="ru-RU" sz="7200" b="1" dirty="0" smtClean="0"/>
              <a:t>8=5</a:t>
            </a:r>
            <a:endParaRPr lang="ru-RU" sz="7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1500174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32+18=5</a:t>
            </a:r>
            <a:endParaRPr lang="ru-RU" sz="7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42910" y="0"/>
            <a:ext cx="366279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Исправьте ошибки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72066" y="0"/>
            <a:ext cx="3643338" cy="10715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Исправьте ошибки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8596" y="3429000"/>
            <a:ext cx="3643338" cy="10715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Исправьте ошибки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3504" y="3429000"/>
            <a:ext cx="3643338" cy="10715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Исправьте ошибки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72066" y="1428736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cs typeface="Times New Roman" pitchFamily="18" charset="0"/>
              </a:rPr>
              <a:t>57-4=17</a:t>
            </a:r>
            <a:endParaRPr lang="ru-RU" sz="7200" b="1" dirty="0"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6314" y="1428736"/>
            <a:ext cx="435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cs typeface="Times New Roman" pitchFamily="18" charset="0"/>
              </a:rPr>
              <a:t>5</a:t>
            </a:r>
            <a:r>
              <a:rPr lang="ru-RU" sz="7200" b="1" dirty="0" smtClean="0">
                <a:solidFill>
                  <a:srgbClr val="FF0000"/>
                </a:solidFill>
                <a:cs typeface="Times New Roman" pitchFamily="18" charset="0"/>
              </a:rPr>
              <a:t>,</a:t>
            </a:r>
            <a:r>
              <a:rPr lang="ru-RU" sz="7200" b="1" dirty="0" smtClean="0">
                <a:cs typeface="Times New Roman" pitchFamily="18" charset="0"/>
              </a:rPr>
              <a:t>7-4=1</a:t>
            </a:r>
            <a:r>
              <a:rPr lang="ru-RU" sz="7200" b="1" dirty="0" smtClean="0">
                <a:solidFill>
                  <a:srgbClr val="FF0000"/>
                </a:solidFill>
                <a:cs typeface="Times New Roman" pitchFamily="18" charset="0"/>
              </a:rPr>
              <a:t>,</a:t>
            </a:r>
            <a:r>
              <a:rPr lang="ru-RU" sz="7200" b="1" dirty="0" smtClean="0">
                <a:cs typeface="Times New Roman" pitchFamily="18" charset="0"/>
              </a:rPr>
              <a:t>7</a:t>
            </a:r>
            <a:endParaRPr lang="ru-RU" sz="7200" b="1" dirty="0"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7158" y="4929198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25  4 = 10</a:t>
            </a:r>
            <a:endParaRPr lang="ru-RU" sz="7200" b="1" dirty="0"/>
          </a:p>
        </p:txBody>
      </p:sp>
      <p:sp>
        <p:nvSpPr>
          <p:cNvPr id="26" name="Блок-схема: узел 25"/>
          <p:cNvSpPr/>
          <p:nvPr/>
        </p:nvSpPr>
        <p:spPr>
          <a:xfrm>
            <a:off x="1571604" y="5572140"/>
            <a:ext cx="71438" cy="7143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4282" y="4929198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2</a:t>
            </a:r>
            <a:r>
              <a:rPr lang="ru-RU" sz="7200" b="1" dirty="0" smtClean="0">
                <a:solidFill>
                  <a:srgbClr val="FF0000"/>
                </a:solidFill>
              </a:rPr>
              <a:t>,</a:t>
            </a:r>
            <a:r>
              <a:rPr lang="ru-RU" sz="7200" b="1" dirty="0" smtClean="0"/>
              <a:t>5  4 = 10</a:t>
            </a:r>
            <a:endParaRPr lang="ru-RU" sz="7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72000" y="4929198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44:22 = 20</a:t>
            </a:r>
            <a:endParaRPr lang="ru-RU" sz="7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572000" y="4929198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44:2</a:t>
            </a:r>
            <a:r>
              <a:rPr lang="ru-RU" sz="7200" b="1" dirty="0" smtClean="0">
                <a:solidFill>
                  <a:srgbClr val="FF0000"/>
                </a:solidFill>
              </a:rPr>
              <a:t>,</a:t>
            </a:r>
            <a:r>
              <a:rPr lang="ru-RU" sz="7200" b="1" dirty="0" smtClean="0"/>
              <a:t>2 = 20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2" grpId="0"/>
      <p:bldP spid="12" grpId="1"/>
      <p:bldP spid="13" grpId="0"/>
      <p:bldP spid="13" grpId="1"/>
      <p:bldP spid="13" grpId="2"/>
      <p:bldP spid="19" grpId="0"/>
      <p:bldP spid="20" grpId="0"/>
      <p:bldP spid="21" grpId="0"/>
      <p:bldP spid="22" grpId="0"/>
      <p:bldP spid="23" grpId="0"/>
      <p:bldP spid="23" grpId="1"/>
      <p:bldP spid="23" grpId="2"/>
      <p:bldP spid="24" grpId="0"/>
      <p:bldP spid="24" grpId="1"/>
      <p:bldP spid="25" grpId="0"/>
      <p:bldP spid="25" grpId="1"/>
      <p:bldP spid="25" grpId="2"/>
      <p:bldP spid="26" grpId="0" animBg="1"/>
      <p:bldP spid="26" grpId="1" animBg="1"/>
      <p:bldP spid="27" grpId="0"/>
      <p:bldP spid="27" grpId="1"/>
      <p:bldP spid="28" grpId="0"/>
      <p:bldP spid="28" grpId="1"/>
      <p:bldP spid="28" grpId="2"/>
      <p:bldP spid="29" grpId="0"/>
      <p:bldP spid="2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57158" y="2714620"/>
          <a:ext cx="8229600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F:\подготовка к сертификации\0_5a70c_2e191d9c_X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3" t="9048" r="31376" b="7143"/>
          <a:stretch/>
        </p:blipFill>
        <p:spPr bwMode="auto">
          <a:xfrm>
            <a:off x="32255" y="74013"/>
            <a:ext cx="2615843" cy="6300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13386" y="335845"/>
            <a:ext cx="60486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rgbClr val="FF0000"/>
                </a:solidFill>
              </a:rPr>
              <a:t>Мемориал "Героям Сталинградской битвы" </a:t>
            </a:r>
            <a:r>
              <a:rPr lang="ru-RU" sz="2200" b="1" dirty="0">
                <a:solidFill>
                  <a:srgbClr val="8E0000"/>
                </a:solidFill>
              </a:rPr>
              <a:t>был открыт на Мамаевом кургане в Волгограде в 1967 году. От Площади Скорби начинается подъем на вершину кургана к основанию главного монумента - "Родина-мать зовет". Вдоль серпантина, в холме, перезахоронены останки 34 505 воинов - защитников Сталинграда, а также 35 гранитных надгробий Героев Советского союза - участников Сталинградской битвы. Статуя работы скульптора Вучетича и инженера Никитина сделана из 5500 тонн бетона и 2400 тонн металлических конструкций. Высота памятника - 86 метров, высота самой скульптуры - 53 метра. Меч в руке Родины-матери весит 14 тонн и имеет длину 33 метра. Говорят, что в ладони статуи свободно помещается автомобиль.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57158" y="2714620"/>
          <a:ext cx="8229600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27584" y="2348880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Крепость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02430" y="698628"/>
            <a:ext cx="6840760" cy="42484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1792754" y="201184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/>
              <a:t>а</a:t>
            </a: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959471" y="341427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dirty="0"/>
              <a:t>b</a:t>
            </a:r>
            <a:endParaRPr lang="ru-RU" altLang="ru-RU" dirty="0"/>
          </a:p>
        </p:txBody>
      </p:sp>
      <p:sp>
        <p:nvSpPr>
          <p:cNvPr id="2049" name="Прямоугольник 2048"/>
          <p:cNvSpPr/>
          <p:nvPr/>
        </p:nvSpPr>
        <p:spPr>
          <a:xfrm>
            <a:off x="1245339" y="2341151"/>
            <a:ext cx="1405979" cy="1170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2334543" y="3152832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dirty="0"/>
              <a:t>c</a:t>
            </a:r>
            <a:endParaRPr lang="ru-RU" altLang="ru-RU" dirty="0"/>
          </a:p>
        </p:txBody>
      </p:sp>
      <p:sp>
        <p:nvSpPr>
          <p:cNvPr id="2051" name="Прямоугольник 2050"/>
          <p:cNvSpPr/>
          <p:nvPr/>
        </p:nvSpPr>
        <p:spPr>
          <a:xfrm>
            <a:off x="1245339" y="3428998"/>
            <a:ext cx="1057901" cy="698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2" name="Прямоугольник 2051"/>
          <p:cNvSpPr/>
          <p:nvPr/>
        </p:nvSpPr>
        <p:spPr>
          <a:xfrm>
            <a:off x="1245338" y="3920796"/>
            <a:ext cx="1405979" cy="6475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Rectangle 6"/>
          <p:cNvSpPr txBox="1">
            <a:spLocks noChangeArrowheads="1"/>
          </p:cNvSpPr>
          <p:nvPr/>
        </p:nvSpPr>
        <p:spPr>
          <a:xfrm>
            <a:off x="3131840" y="1008955"/>
            <a:ext cx="4486505" cy="45265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2400" b="1" dirty="0" smtClean="0"/>
              <a:t>В детской комнате пол нужно утеплить ковровым покрытием. Для этого купили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39 м </a:t>
            </a:r>
            <a:r>
              <a:rPr lang="ru-RU" altLang="ru-RU" sz="2400" b="1" dirty="0" smtClean="0"/>
              <a:t>коврового покрытия. Достаточно ли этого, если комната (см. рис.) имеет размеры: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а = 5,6 м, </a:t>
            </a:r>
            <a:r>
              <a:rPr lang="en-US" altLang="ru-RU" sz="2400" b="1" dirty="0" smtClean="0">
                <a:solidFill>
                  <a:srgbClr val="FF0000"/>
                </a:solidFill>
              </a:rPr>
              <a:t>b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 = 7м 50см, с = 2м, </a:t>
            </a:r>
            <a:r>
              <a:rPr lang="en-US" altLang="ru-RU" sz="2400" b="1" dirty="0" smtClean="0">
                <a:solidFill>
                  <a:srgbClr val="FF0000"/>
                </a:solidFill>
              </a:rPr>
              <a:t>d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= 3,2 м?</a:t>
            </a:r>
          </a:p>
        </p:txBody>
      </p: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1966338" y="3597631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dirty="0"/>
              <a:t>d</a:t>
            </a:r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11752" y="1028596"/>
            <a:ext cx="6840760" cy="42484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363984" y="2760748"/>
            <a:ext cx="2992068" cy="1022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779150" y="1311569"/>
            <a:ext cx="44999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Найдите площадь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прямоугольника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71140" y="319816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2,5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03848" y="3897133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0,12 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33110" y="1333542"/>
            <a:ext cx="6840760" cy="42484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779150" y="1560419"/>
            <a:ext cx="528465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Найдите неизвестную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сторону треугольника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1969186" y="2527611"/>
            <a:ext cx="1872208" cy="241948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342928" y="3275690"/>
            <a:ext cx="119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12,4 см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51318" y="5003537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16740" y="3922023"/>
            <a:ext cx="2998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Р= 35,7 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54" name="Прямая соединительная линия 2053"/>
          <p:cNvCxnSpPr/>
          <p:nvPr/>
        </p:nvCxnSpPr>
        <p:spPr>
          <a:xfrm flipV="1">
            <a:off x="3342356" y="3743517"/>
            <a:ext cx="264498" cy="22082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 flipV="1">
            <a:off x="2277488" y="3747898"/>
            <a:ext cx="206169" cy="22082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39969" y="1606442"/>
            <a:ext cx="6840760" cy="42484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68355" y="1745646"/>
            <a:ext cx="730624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периметр</a:t>
            </a:r>
          </a:p>
          <a:p>
            <a:pPr algn="ctr"/>
            <a:r>
              <a:rPr lang="ru-RU" sz="32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четырёхугольника</a:t>
            </a:r>
            <a:endParaRPr lang="ru-RU" sz="32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Блок-схема: ручной ввод 14"/>
          <p:cNvSpPr/>
          <p:nvPr/>
        </p:nvSpPr>
        <p:spPr>
          <a:xfrm>
            <a:off x="3070701" y="3065848"/>
            <a:ext cx="3916848" cy="2124236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025822" y="410668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2,5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83323" y="412796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см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66980" y="2810543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7,9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97844" y="526514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8,7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9" grpId="0"/>
      <p:bldP spid="40" grpId="0"/>
      <p:bldP spid="2049" grpId="0" animBg="1"/>
      <p:bldP spid="41" grpId="0"/>
      <p:bldP spid="2051" grpId="0" animBg="1"/>
      <p:bldP spid="2052" grpId="0" animBg="1"/>
      <p:bldP spid="45" grpId="0"/>
      <p:bldP spid="36" grpId="0"/>
      <p:bldP spid="11" grpId="0" animBg="1"/>
      <p:bldP spid="30" grpId="0" animBg="1"/>
      <p:bldP spid="29" grpId="0"/>
      <p:bldP spid="46" grpId="0"/>
      <p:bldP spid="47" grpId="0"/>
      <p:bldP spid="9" grpId="0" animBg="1"/>
      <p:bldP spid="24" grpId="0"/>
      <p:bldP spid="19" grpId="0" animBg="1"/>
      <p:bldP spid="26" grpId="0"/>
      <p:bldP spid="27" grpId="0"/>
      <p:bldP spid="25" grpId="0"/>
      <p:bldP spid="8" grpId="0" animBg="1"/>
      <p:bldP spid="17" grpId="0"/>
      <p:bldP spid="15" grpId="0" animBg="1"/>
      <p:bldP spid="18" grpId="0"/>
      <p:bldP spid="21" grpId="0"/>
      <p:bldP spid="22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57158" y="2714620"/>
          <a:ext cx="8229600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Автор: Валерий Абрамо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064" y="476672"/>
            <a:ext cx="5657264" cy="3558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1520" y="3717032"/>
            <a:ext cx="86409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8E0000"/>
                </a:solidFill>
              </a:rPr>
              <a:t> </a:t>
            </a:r>
          </a:p>
          <a:p>
            <a:pPr algn="just"/>
            <a:r>
              <a:rPr lang="ru-RU" sz="2200" b="1" dirty="0">
                <a:solidFill>
                  <a:srgbClr val="8E0000"/>
                </a:solidFill>
              </a:rPr>
              <a:t>Ростовский кремль был построен в XVII веке. Он состоит из 11башен, из них - пять угловых, четыре воротных и две дозорных. Внутри находятся несколько соборов, среди которых выделяется Успенский с его четырёхглавой колокольней. Сейчас это один из самых известных туристических объектов Ярославской области. Кремль также прославился тем, что именно здесь снимали эпизоды фильма Гайдая "Иван Васильевич меняет профессию".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3048" y="332656"/>
            <a:ext cx="594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Ростовский кремль</a:t>
            </a:r>
          </a:p>
        </p:txBody>
      </p:sp>
    </p:spTree>
    <p:extLst>
      <p:ext uri="{BB962C8B-B14F-4D97-AF65-F5344CB8AC3E}">
        <p14:creationId xmlns:p14="http://schemas.microsoft.com/office/powerpoint/2010/main" val="189639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57158" y="2714620"/>
          <a:ext cx="8229600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Автор: Indi-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838" y="557208"/>
            <a:ext cx="534233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8840" y="3429000"/>
            <a:ext cx="7632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8E0000"/>
                </a:solidFill>
              </a:rPr>
              <a:t> </a:t>
            </a:r>
          </a:p>
          <a:p>
            <a:pPr algn="just"/>
            <a:r>
              <a:rPr lang="ru-RU" sz="2200" b="1" dirty="0">
                <a:solidFill>
                  <a:srgbClr val="8E0000"/>
                </a:solidFill>
              </a:rPr>
              <a:t>Защитные укрепления города Нижний Новгород - глубокие рвы и высокие валы - первоначально были сооружены из дерева и земли. Каменным Нижегородский кремль стал в 1515 году, когда возникла необходимость усилить оборону города против Казанского ханства. Новый кремль был окружен двухкилометровой стеной с 13 башнями. В XVI веке крепость неоднократно осаждалась неприятелем, однако враг ни разу не смог овладеть ею.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5576" y="295598"/>
            <a:ext cx="5256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Нижегородский кремль</a:t>
            </a:r>
          </a:p>
        </p:txBody>
      </p:sp>
    </p:spTree>
    <p:extLst>
      <p:ext uri="{BB962C8B-B14F-4D97-AF65-F5344CB8AC3E}">
        <p14:creationId xmlns:p14="http://schemas.microsoft.com/office/powerpoint/2010/main" val="11560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57158" y="2714620"/>
          <a:ext cx="8229600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Автор: Дмитриев Роман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917856" cy="3135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9512" y="3027032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pPr algn="just"/>
            <a:r>
              <a:rPr lang="ru-RU" sz="2200" b="1" dirty="0" smtClean="0">
                <a:solidFill>
                  <a:srgbClr val="8E0000"/>
                </a:solidFill>
              </a:rPr>
              <a:t>Гордость </a:t>
            </a:r>
            <a:r>
              <a:rPr lang="ru-RU" sz="2200" b="1" dirty="0">
                <a:solidFill>
                  <a:srgbClr val="8E0000"/>
                </a:solidFill>
              </a:rPr>
              <a:t>русского искусства XVII века - </a:t>
            </a:r>
            <a:r>
              <a:rPr lang="ru-RU" sz="2200" b="1" dirty="0" err="1">
                <a:solidFill>
                  <a:srgbClr val="8E0000"/>
                </a:solidFill>
              </a:rPr>
              <a:t>семиярусный</a:t>
            </a:r>
            <a:r>
              <a:rPr lang="ru-RU" sz="2200" b="1" dirty="0">
                <a:solidFill>
                  <a:srgbClr val="8E0000"/>
                </a:solidFill>
              </a:rPr>
              <a:t> иконостас Троицкого собора. К особо почитаемым святыням храма относятся чудотворные иконы, ковчег с мощами псковских святых и Ольгин крест. Территория </a:t>
            </a:r>
            <a:r>
              <a:rPr lang="ru-RU" sz="2200" b="1" dirty="0" err="1">
                <a:solidFill>
                  <a:srgbClr val="8E0000"/>
                </a:solidFill>
              </a:rPr>
              <a:t>Крома</a:t>
            </a:r>
            <a:r>
              <a:rPr lang="ru-RU" sz="2200" b="1" dirty="0">
                <a:solidFill>
                  <a:srgbClr val="8E0000"/>
                </a:solidFill>
              </a:rPr>
              <a:t> обнесена каменными крепостными стенами с ходовыми площадками перекрытыми деревянной кровлей высотою 6-8 метров и толщиною от 2,5 до 6 метров. Псковский кремль за свою историю выдержал 26 осад. Крепость, бывшая в активном военном употреблении в течение почти 1000 лет, дошла до нас в практически первозданном виде.</a:t>
            </a:r>
            <a:r>
              <a:rPr lang="ru-RU" sz="2200" dirty="0">
                <a:solidFill>
                  <a:srgbClr val="8E0000"/>
                </a:solidFill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33706"/>
            <a:ext cx="4857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Псковский кремль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17688" y="548680"/>
            <a:ext cx="35594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rgbClr val="8E0000"/>
                </a:solidFill>
              </a:rPr>
              <a:t>Псковский Кром - самая большая крепость в Европе. Протяженность его стен - 9 километров. Площадь - 3 гектара. Кром расположен на узком мысу при впадении реки </a:t>
            </a:r>
            <a:r>
              <a:rPr lang="ru-RU" sz="2200" b="1" dirty="0" err="1">
                <a:solidFill>
                  <a:srgbClr val="8E0000"/>
                </a:solidFill>
              </a:rPr>
              <a:t>Псковы</a:t>
            </a:r>
            <a:r>
              <a:rPr lang="ru-RU" sz="2200" b="1" dirty="0">
                <a:solidFill>
                  <a:srgbClr val="8E0000"/>
                </a:solidFill>
              </a:rPr>
              <a:t> в реку Великую. </a:t>
            </a:r>
            <a:endParaRPr lang="ru-RU" sz="2200" dirty="0">
              <a:solidFill>
                <a:srgbClr val="8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0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57158" y="2714620"/>
          <a:ext cx="8229600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Автор: Алексей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04056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336" y="2850307"/>
            <a:ext cx="86409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pPr algn="just"/>
            <a:r>
              <a:rPr lang="ru-RU" sz="2200" b="1" dirty="0" smtClean="0">
                <a:solidFill>
                  <a:srgbClr val="8E0000"/>
                </a:solidFill>
              </a:rPr>
              <a:t>Самая </a:t>
            </a:r>
            <a:r>
              <a:rPr lang="ru-RU" sz="2200" b="1" dirty="0">
                <a:solidFill>
                  <a:srgbClr val="8E0000"/>
                </a:solidFill>
              </a:rPr>
              <a:t>интересная из семи сохранившихся башен — Коломенская башня. Это самый высокий сторожевой обзорный пункт из всех застав городского кремля. Её высота составляет 31 метр. В настоящее время на территории кремля размещается военно-исторический спортивно-культурный комплекс. Здесь проводятся рыцарские турниры и игры витязей, состязания бойцов, борцов и стрелков, древние обряды, народные праздники, ярмарки. В Кремле работает выставка древнерусского оружия и воинского снаряжения. Здесь можно и меч в руке подержать, и кольчугу примерить, и стрелу пустить в цель из тугого лука или старинного арбалета.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280" y="54076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Коломенский кремль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6096" y="404664"/>
            <a:ext cx="33843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rgbClr val="8E0000"/>
                </a:solidFill>
              </a:rPr>
              <a:t>Кремль в Коломне - одна из наиболее мощных крепостей Московского государства, построенная в 1525-1531 годах. Кремль расположен на месте слияния рек Москвы и Коломенки. </a:t>
            </a:r>
          </a:p>
        </p:txBody>
      </p:sp>
    </p:spTree>
    <p:extLst>
      <p:ext uri="{BB962C8B-B14F-4D97-AF65-F5344CB8AC3E}">
        <p14:creationId xmlns:p14="http://schemas.microsoft.com/office/powerpoint/2010/main" val="159126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57158" y="2714620"/>
          <a:ext cx="8229600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тим\Desktop\книги для подготовке к ОГЭ\какартинки\ru12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3744416" cy="347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6248" y="3071023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  <a:endParaRPr lang="ru-RU" sz="8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48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57158" y="2714620"/>
          <a:ext cx="8229600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 37 имени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Новикова Гаврила Гавриловича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824" y="2780928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«Россия 10»</a:t>
            </a:r>
            <a:endParaRPr lang="ru-RU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1731" y="1988840"/>
            <a:ext cx="3883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математики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0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5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643042" y="142852"/>
            <a:ext cx="610147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Первое число в следующем примере 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является ответом предыдущего</a:t>
            </a:r>
            <a:endParaRPr lang="ru-RU" sz="28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467334"/>
              </p:ext>
            </p:extLst>
          </p:nvPr>
        </p:nvGraphicFramePr>
        <p:xfrm>
          <a:off x="214282" y="1142984"/>
          <a:ext cx="8717335" cy="44805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71506"/>
                <a:gridCol w="2214577"/>
                <a:gridCol w="571504"/>
                <a:gridCol w="2428890"/>
                <a:gridCol w="573405"/>
                <a:gridCol w="2357453"/>
              </a:tblGrid>
              <a:tr h="5760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1,2 · 8 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12,5 · 0,8 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6,8 : 0,4 </a:t>
                      </a:r>
                      <a:endParaRPr lang="ru-RU" sz="3600" b="1" dirty="0"/>
                    </a:p>
                  </a:txBody>
                  <a:tcPr/>
                </a:tc>
              </a:tr>
              <a:tr h="5760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0,25 + 2,5 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13,6 · 0,5 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: 0,01 </a:t>
                      </a:r>
                      <a:endParaRPr lang="ru-RU" sz="3600" b="1" dirty="0"/>
                    </a:p>
                  </a:txBody>
                  <a:tcPr/>
                </a:tc>
              </a:tr>
              <a:tr h="5760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0,5 +5,5 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9,6 + 4 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: 125 </a:t>
                      </a:r>
                      <a:endParaRPr lang="ru-RU" sz="3600" b="1" dirty="0"/>
                    </a:p>
                  </a:txBody>
                  <a:tcPr/>
                </a:tc>
              </a:tr>
              <a:tr h="5760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0,8 + 0,4 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– 4,5 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+mn-lt"/>
                          <a:ea typeface="Calibri"/>
                          <a:cs typeface="Times New Roman"/>
                        </a:rPr>
                        <a:t>0,6  · 5/12</a:t>
                      </a:r>
                      <a:r>
                        <a:rPr lang="ru-RU" sz="36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3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760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6:20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5,4 – 4,8 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2/3 – 1/6</a:t>
                      </a:r>
                      <a:endParaRPr lang="ru-RU" sz="3600" b="1" dirty="0"/>
                    </a:p>
                  </a:txBody>
                  <a:tcPr/>
                </a:tc>
              </a:tr>
              <a:tr h="5760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: 15 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0,3 </a:t>
                      </a:r>
                      <a:r>
                        <a:rPr lang="ru-RU" sz="3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 18 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2,75 · 4/11</a:t>
                      </a:r>
                      <a:endParaRPr lang="ru-RU" sz="3600" b="1" dirty="0"/>
                    </a:p>
                  </a:txBody>
                  <a:tcPr/>
                </a:tc>
              </a:tr>
              <a:tr h="57603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1,2:0,4</a:t>
                      </a:r>
                      <a:endParaRPr lang="ru-RU" sz="36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2845" y="5929330"/>
          <a:ext cx="8858312" cy="64294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858312"/>
              </a:tblGrid>
              <a:tr h="6429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785786" y="1142984"/>
            <a:ext cx="2214578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9,6</a:t>
            </a:r>
            <a:endParaRPr lang="ru-RU" sz="36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43702" y="1785926"/>
            <a:ext cx="2214578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100</a:t>
            </a:r>
            <a:endParaRPr lang="ru-RU" sz="3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14744" y="1142984"/>
            <a:ext cx="2214578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10</a:t>
            </a:r>
            <a:endParaRPr lang="ru-RU" sz="36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85786" y="1785926"/>
            <a:ext cx="2214578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2,75</a:t>
            </a:r>
            <a:endParaRPr lang="ru-RU" sz="36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5786" y="3071810"/>
            <a:ext cx="2214578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6</a:t>
            </a:r>
            <a:endParaRPr lang="ru-RU" sz="36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5786" y="2428868"/>
            <a:ext cx="2214578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6</a:t>
            </a:r>
            <a:endParaRPr lang="ru-RU" sz="36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85786" y="3714752"/>
            <a:ext cx="2214578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0,3</a:t>
            </a:r>
            <a:endParaRPr lang="ru-RU" sz="36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85786" y="4357694"/>
            <a:ext cx="2214578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2/3</a:t>
            </a:r>
            <a:endParaRPr lang="ru-RU" sz="36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14744" y="1785926"/>
            <a:ext cx="2214578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6,8</a:t>
            </a:r>
            <a:endParaRPr lang="ru-RU" sz="36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14744" y="2428868"/>
            <a:ext cx="2214578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13,6</a:t>
            </a:r>
            <a:endParaRPr lang="ru-RU" sz="36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14744" y="3071810"/>
            <a:ext cx="2214578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12,5</a:t>
            </a:r>
            <a:endParaRPr lang="ru-RU" sz="36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14744" y="3714752"/>
            <a:ext cx="2214578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0,6</a:t>
            </a:r>
            <a:endParaRPr lang="ru-RU" sz="36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14744" y="5000636"/>
            <a:ext cx="2214578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17</a:t>
            </a:r>
            <a:endParaRPr lang="ru-RU" sz="36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643702" y="1142984"/>
            <a:ext cx="2214578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17</a:t>
            </a:r>
            <a:endParaRPr lang="ru-RU" sz="36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43702" y="2428868"/>
            <a:ext cx="2214578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0,8</a:t>
            </a:r>
            <a:endParaRPr lang="ru-RU" sz="36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643702" y="3071810"/>
            <a:ext cx="2214578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0,25</a:t>
            </a:r>
            <a:endParaRPr lang="ru-RU" sz="36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643702" y="3714752"/>
            <a:ext cx="2214578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0,5</a:t>
            </a:r>
            <a:endParaRPr lang="ru-RU" sz="36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627142" y="4357694"/>
            <a:ext cx="2214578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714744" y="4357694"/>
            <a:ext cx="2214578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5,4</a:t>
            </a:r>
            <a:endParaRPr lang="ru-RU" sz="36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14282" y="1142984"/>
            <a:ext cx="42862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071802" y="2428868"/>
            <a:ext cx="42862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071802" y="1785926"/>
            <a:ext cx="42862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072198" y="1142984"/>
            <a:ext cx="42862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071802" y="3071810"/>
            <a:ext cx="42862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Ц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071802" y="1142984"/>
            <a:ext cx="42862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14282" y="4357694"/>
            <a:ext cx="42862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072198" y="3714752"/>
            <a:ext cx="42862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14282" y="2428868"/>
            <a:ext cx="42862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14282" y="3714752"/>
            <a:ext cx="42862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071802" y="4357694"/>
            <a:ext cx="42862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071802" y="3714752"/>
            <a:ext cx="42862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072198" y="3071810"/>
            <a:ext cx="42862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14282" y="1785926"/>
            <a:ext cx="42862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072198" y="4357694"/>
            <a:ext cx="42862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72198" y="1785926"/>
            <a:ext cx="42862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072198" y="2428868"/>
            <a:ext cx="42862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14282" y="3071810"/>
            <a:ext cx="42862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071802" y="5000636"/>
            <a:ext cx="42862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24219E-6 L -0.01146 0.7006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36017E-6 L -0.27674 0.51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2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69882E-6 L -0.22952 0.6069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24219E-6 L -0.51042 0.700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00" y="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58085E-6 L -0.13507 0.419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24219E-6 L -0.08768 0.7006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46287E-6 L 0.30348 0.232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069 L -0.28993 0.3266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36017E-6 L 0.39792 0.513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0" y="2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7814E-6 L 0.44532 0.3259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46287E-6 L 0.18004 0.232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96253E-6 L 0.2283 0.32524 " pathEditMode="relative" ptsTypes="AA">
                                      <p:cBhvr>
                                        <p:cTn id="8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58085E-6 L -0.05365 0.41962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69882E-6 L 0.63421 0.60699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0" y="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46287E-6 L 0.08021 0.2322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69882E-6 L 0.12743 0.6069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36017E-6 L 0.17483 0.5133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2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58085E-6 L 0.86268 0.41962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59611E-6 L 0.5974 0.1385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00" y="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41" grpId="0" animBg="1"/>
      <p:bldP spid="52" grpId="0" animBg="1"/>
      <p:bldP spid="46" grpId="0" animBg="1"/>
      <p:bldP spid="42" grpId="0" animBg="1"/>
      <p:bldP spid="39" grpId="0" animBg="1"/>
      <p:bldP spid="37" grpId="0" animBg="1"/>
      <p:bldP spid="50" grpId="0" animBg="1"/>
      <p:bldP spid="34" grpId="0" animBg="1"/>
      <p:bldP spid="38" grpId="0" animBg="1"/>
      <p:bldP spid="44" grpId="0" animBg="1"/>
      <p:bldP spid="43" grpId="0" animBg="1"/>
      <p:bldP spid="49" grpId="0" animBg="1"/>
      <p:bldP spid="33" grpId="0" animBg="1"/>
      <p:bldP spid="51" grpId="0" animBg="1"/>
      <p:bldP spid="47" grpId="0" animBg="1"/>
      <p:bldP spid="48" grpId="0" animBg="1"/>
      <p:bldP spid="35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57158" y="2714620"/>
          <a:ext cx="8229600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Автор: Вера Остроумов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184"/>
            <a:ext cx="525658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28880" y="908720"/>
            <a:ext cx="3384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8E0000"/>
                </a:solidFill>
              </a:rPr>
              <a:t>Троице-Сергиева </a:t>
            </a:r>
            <a:r>
              <a:rPr lang="ru-RU" sz="2400" b="1" dirty="0">
                <a:solidFill>
                  <a:srgbClr val="8E0000"/>
                </a:solidFill>
              </a:rPr>
              <a:t>Лавра находится в центре города Сергиев Посад Московской области. </a:t>
            </a:r>
            <a:endParaRPr lang="ru-RU" sz="2400" b="1" dirty="0" smtClean="0">
              <a:solidFill>
                <a:srgbClr val="8E000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8E0000"/>
                </a:solidFill>
              </a:rPr>
              <a:t>     Основана </a:t>
            </a:r>
            <a:r>
              <a:rPr lang="ru-RU" sz="2400" b="1" dirty="0">
                <a:solidFill>
                  <a:srgbClr val="8E0000"/>
                </a:solidFill>
              </a:rPr>
              <a:t>в 1337 году преподобным Сергием Радонежским.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5888" y="3595896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8E0000"/>
                </a:solidFill>
              </a:rPr>
              <a:t>Это уникальный исторический объект, один из немногочисленных соборов, где сохранился иконостас, расписанный величайшими мастерами-иконописцами - Андреем Рублевым и Даниилом Черным. В Троицком соборе лежат мощи Сергия Радонежского, поклониться которым ежедневно приходят сотни прихожан.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87184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Троице-Сергиева Лавра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57158" y="2714620"/>
          <a:ext cx="8229600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Автор: Вера Остроумов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6369"/>
            <a:ext cx="4824536" cy="3037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89672" y="3226942"/>
            <a:ext cx="8702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      </a:t>
            </a:r>
            <a:r>
              <a:rPr lang="ru-RU" sz="2400" b="1" dirty="0" smtClean="0">
                <a:solidFill>
                  <a:srgbClr val="8E0000"/>
                </a:solidFill>
              </a:rPr>
              <a:t>За главными воротами расположена самая большая постройка - главный Собор Успения Богородицы. С северо-запада к собору примыкает небольшая палатка - Усыпальница Годуновых. В ней находятся останки царя Бориса, его жены Марии, сына Федора и дочери Ксении. С 1940 года Троице-Сергиева Лавра - государственный музей-заповедник. Находится под охраной ЮНЕСКО.</a:t>
            </a:r>
            <a:endParaRPr lang="ru-RU" sz="2400" b="1" dirty="0">
              <a:solidFill>
                <a:srgbClr val="8E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7064" y="558598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8E0000"/>
                </a:solidFill>
              </a:rPr>
              <a:t>Сегодня это действующий мужской монастырь, духовный центр православной России. Монастырский комплекс составляют 45 строений и памятников. </a:t>
            </a:r>
            <a:endParaRPr lang="ru-RU" sz="2400" dirty="0">
              <a:solidFill>
                <a:srgbClr val="8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3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5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43018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Разгадай  кроссворд</a:t>
            </a:r>
            <a:endParaRPr lang="ru-RU" sz="36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643042" y="857232"/>
          <a:ext cx="6095999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7493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ru-RU" sz="4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493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4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493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4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493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4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493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4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00298" y="64291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4810" y="714356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760" y="64291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3042" y="1500174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3042" y="321468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3240" y="2643182"/>
            <a:ext cx="214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0496" y="1714488"/>
            <a:ext cx="214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7752" y="2571744"/>
            <a:ext cx="214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43702" y="2571744"/>
            <a:ext cx="214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8" y="3357562"/>
            <a:ext cx="214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2214546" y="5000636"/>
            <a:ext cx="5214974" cy="1285884"/>
          </a:xfrm>
          <a:prstGeom prst="wedgeRoundRectCallout">
            <a:avLst>
              <a:gd name="adj1" fmla="val -76070"/>
              <a:gd name="adj2" fmla="val 8905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357422" y="5143512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а)  6,08 · 70,5</a:t>
            </a:r>
            <a:r>
              <a:rPr lang="ru-RU" sz="5400" b="1" dirty="0" smtClean="0"/>
              <a:t> </a:t>
            </a:r>
            <a:endParaRPr lang="ru-RU" sz="5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643174" y="928670"/>
            <a:ext cx="8572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ru-RU" sz="4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43174" y="2500306"/>
            <a:ext cx="6429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71704" y="5072074"/>
            <a:ext cx="65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б)0,2457· 3700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57686" y="928670"/>
            <a:ext cx="7143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57686" y="2500306"/>
            <a:ext cx="571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14546" y="5072074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в) 108000 · 0,00857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72198" y="928670"/>
            <a:ext cx="785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72198" y="2571744"/>
            <a:ext cx="7858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57390" y="5143512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г) 107,3·2,088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14480" y="1714488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00430" y="1714488"/>
            <a:ext cx="785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14942" y="1714488"/>
            <a:ext cx="785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00892" y="1714488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14546" y="5143512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)5,094· 9070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85918" y="3286124"/>
            <a:ext cx="785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00430" y="3357562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14942" y="3357562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00892" y="3357562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5" grpId="0"/>
      <p:bldP spid="26" grpId="0"/>
      <p:bldP spid="26" grpId="1"/>
      <p:bldP spid="28" grpId="0"/>
      <p:bldP spid="29" grpId="0"/>
      <p:bldP spid="31" grpId="0"/>
      <p:bldP spid="31" grpId="1"/>
      <p:bldP spid="32" grpId="0"/>
      <p:bldP spid="33" grpId="0"/>
      <p:bldP spid="34" grpId="0"/>
      <p:bldP spid="34" grpId="1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5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43018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Разгадай  кроссворд</a:t>
            </a:r>
            <a:endParaRPr lang="ru-RU" sz="36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643042" y="857232"/>
          <a:ext cx="6095999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7493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ru-RU" sz="4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493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4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493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4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493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4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493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4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00298" y="64291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4810" y="714356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760" y="64291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3042" y="1500174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3042" y="321468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3240" y="2643182"/>
            <a:ext cx="214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0496" y="1714488"/>
            <a:ext cx="214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7752" y="2571744"/>
            <a:ext cx="214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43702" y="2571744"/>
            <a:ext cx="214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8" y="3357562"/>
            <a:ext cx="214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43174" y="928670"/>
            <a:ext cx="8572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ru-RU" sz="4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43174" y="2500306"/>
            <a:ext cx="6429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57686" y="928670"/>
            <a:ext cx="7143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57686" y="2500306"/>
            <a:ext cx="571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72198" y="928670"/>
            <a:ext cx="785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72198" y="2571744"/>
            <a:ext cx="7858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14480" y="1714488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00430" y="1714488"/>
            <a:ext cx="785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14942" y="1714488"/>
            <a:ext cx="785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00892" y="1714488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85918" y="3286124"/>
            <a:ext cx="785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00430" y="3357562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14942" y="3357562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00892" y="3357562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214282" y="5286388"/>
          <a:ext cx="8715438" cy="1430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382"/>
                <a:gridCol w="968382"/>
                <a:gridCol w="968382"/>
                <a:gridCol w="968382"/>
                <a:gridCol w="968382"/>
                <a:gridCol w="968382"/>
                <a:gridCol w="968382"/>
                <a:gridCol w="968382"/>
                <a:gridCol w="968382"/>
              </a:tblGrid>
              <a:tr h="60864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6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7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8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9</a:t>
                      </a:r>
                      <a:endParaRPr lang="ru-RU" sz="3200" dirty="0"/>
                    </a:p>
                  </a:txBody>
                  <a:tcPr/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и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м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а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е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ч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е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о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т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/>
                        <a:t>ь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57158" y="2714620"/>
          <a:ext cx="8229600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Автор фото: Тимур Агиров. Фото предоставлено Чеченским отделением РГ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0" y="116632"/>
            <a:ext cx="583264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6912" y="3573016"/>
            <a:ext cx="8601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8E0000"/>
                </a:solidFill>
              </a:rPr>
              <a:t>Открыта </a:t>
            </a:r>
            <a:r>
              <a:rPr lang="ru-RU" sz="2400" b="1" dirty="0">
                <a:solidFill>
                  <a:srgbClr val="8E0000"/>
                </a:solidFill>
              </a:rPr>
              <a:t>17 октября 2008 года и названа именем Ахмат-Хаджи Кадырова, первого Президента Чеченской Республики. Мечеть располагается на живописном берегу реки, посреди огромного парка, в котором посажено более пятидесяти разновидностей деревьев с каскадом цветных фонтанов и ночным освещением..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7616" y="967368"/>
            <a:ext cx="2880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8E0000"/>
                </a:solidFill>
              </a:rPr>
              <a:t>     Мечеть </a:t>
            </a:r>
            <a:r>
              <a:rPr lang="ru-RU" sz="2400" b="1" dirty="0">
                <a:solidFill>
                  <a:srgbClr val="8E0000"/>
                </a:solidFill>
              </a:rPr>
              <a:t>«Сердце Чечни» в Грозном - одна из самых больших, красивых и величественных мечетей Европы и мира. </a:t>
            </a:r>
            <a:endParaRPr lang="ru-RU" sz="2400" dirty="0">
              <a:solidFill>
                <a:srgbClr val="8E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878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Мечеть «Сердце Чечни»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1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1377</Words>
  <Application>Microsoft Office PowerPoint</Application>
  <PresentationFormat>Экран (4:3)</PresentationFormat>
  <Paragraphs>427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BEST</dc:creator>
  <cp:lastModifiedBy>тим</cp:lastModifiedBy>
  <cp:revision>170</cp:revision>
  <dcterms:created xsi:type="dcterms:W3CDTF">2013-11-17T11:43:34Z</dcterms:created>
  <dcterms:modified xsi:type="dcterms:W3CDTF">2015-01-26T12:17:11Z</dcterms:modified>
</cp:coreProperties>
</file>