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3" r:id="rId1"/>
    <p:sldMasterId id="2147483867" r:id="rId2"/>
    <p:sldMasterId id="2147483881" r:id="rId3"/>
    <p:sldMasterId id="2147483895" r:id="rId4"/>
    <p:sldMasterId id="2147483909" r:id="rId5"/>
    <p:sldMasterId id="2147483923" r:id="rId6"/>
  </p:sldMasterIdLst>
  <p:notesMasterIdLst>
    <p:notesMasterId r:id="rId34"/>
  </p:notesMasterIdLst>
  <p:sldIdLst>
    <p:sldId id="259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2" r:id="rId23"/>
    <p:sldId id="274" r:id="rId24"/>
    <p:sldId id="287" r:id="rId25"/>
    <p:sldId id="276" r:id="rId26"/>
    <p:sldId id="286" r:id="rId27"/>
    <p:sldId id="285" r:id="rId28"/>
    <p:sldId id="284" r:id="rId29"/>
    <p:sldId id="281" r:id="rId30"/>
    <p:sldId id="282" r:id="rId31"/>
    <p:sldId id="291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8" autoAdjust="0"/>
    <p:restoredTop sz="94660"/>
  </p:normalViewPr>
  <p:slideViewPr>
    <p:cSldViewPr>
      <p:cViewPr varScale="1">
        <p:scale>
          <a:sx n="69" d="100"/>
          <a:sy n="6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7D1C-99A5-422B-B73E-6CDFB9A101B2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14805-0C97-4C93-AB96-6970F28709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52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FD64A9-42B9-4C2D-BCD6-6797D540BED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D7E083E3-7205-4540-BC1F-57EB114F345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B8C4-63F5-4FE3-AA8F-CA3EF77C3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ED6-AC38-4234-B76A-3636F547EB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EBF-A0B6-47FB-BC70-63465AB407B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96D-8D09-4D87-8A0B-59D7FCB989E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ADE-88FA-4F9C-B486-F156D745287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A40-A2CD-46A0-A991-6FF914C8CF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F4DE-8DB8-4F46-AC92-9C8BFD8FF7C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CBFF-8516-4A28-A9A6-EB243ADB040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5A6-8CE2-4BC2-B34F-277165F27D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6BF-CB19-4055-ABB0-E6586565523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C11-0146-4A10-83A3-8A526CF006A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429-845A-48D1-8B08-AAA6D09F9D5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FEE-AC28-4595-8A1C-E7E81ACE9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4F9-884D-4F26-8217-DFCE952D174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098D-BCA6-4734-9722-E44D33B1EE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8C5-795E-4581-9875-0FCCEE71C82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7022-E15F-4C6F-BCDF-79D0F7E58B0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A79-591D-4B40-B7FE-BE0205BA599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ED1-D619-4B98-857A-47609E1C42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9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434-587E-46E1-A601-0380912783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C09-3F4D-4847-A556-4CE06A6BF5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F83-8172-43E7-B88D-0D161E2D99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065-6192-40C0-B2D0-BABCCD55146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3EB-F611-43B2-B63A-AD2A3874B05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4503-A0E8-4399-920C-D81B28A8A20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9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ED6-AC38-4234-B76A-3636F547EB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EBF-A0B6-47FB-BC70-63465AB407B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96D-8D09-4D87-8A0B-59D7FCB989E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ADE-88FA-4F9C-B486-F156D745287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A40-A2CD-46A0-A991-6FF914C8CF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F4DE-8DB8-4F46-AC92-9C8BFD8FF7C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CBFF-8516-4A28-A9A6-EB243ADB040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5A6-8CE2-4BC2-B34F-277165F27D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6BF-CB19-4055-ABB0-E6586565523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C11-0146-4A10-83A3-8A526CF006A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429-845A-48D1-8B08-AAA6D09F9D5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FEE-AC28-4595-8A1C-E7E81ACE9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4F9-884D-4F26-8217-DFCE952D174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098D-BCA6-4734-9722-E44D33B1EE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8C5-795E-4581-9875-0FCCEE71C82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7022-E15F-4C6F-BCDF-79D0F7E58B0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A79-591D-4B40-B7FE-BE0205BA599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ED1-D619-4B98-857A-47609E1C42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434-587E-46E1-A601-0380912783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C09-3F4D-4847-A556-4CE06A6BF5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8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F83-8172-43E7-B88D-0D161E2D99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065-6192-40C0-B2D0-BABCCD55146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3EB-F611-43B2-B63A-AD2A3874B05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4503-A0E8-4399-920C-D81B28A8A20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ED6-AC38-4234-B76A-3636F547EB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EBF-A0B6-47FB-BC70-63465AB407B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96D-8D09-4D87-8A0B-59D7FCB989E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ADE-88FA-4F9C-B486-F156D745287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A40-A2CD-46A0-A991-6FF914C8CF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F4DE-8DB8-4F46-AC92-9C8BFD8FF7C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CBFF-8516-4A28-A9A6-EB243ADB040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5A6-8CE2-4BC2-B34F-277165F27D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6BF-CB19-4055-ABB0-E6586565523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C11-0146-4A10-83A3-8A526CF006A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429-845A-48D1-8B08-AAA6D09F9D5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FEE-AC28-4595-8A1C-E7E81ACE9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4F9-884D-4F26-8217-DFCE952D174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098D-BCA6-4734-9722-E44D33B1EE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8C5-795E-4581-9875-0FCCEE71C82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7022-E15F-4C6F-BCDF-79D0F7E58B0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7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A79-591D-4B40-B7FE-BE0205BA599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ED1-D619-4B98-857A-47609E1C42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7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434-587E-46E1-A601-0380912783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C09-3F4D-4847-A556-4CE06A6BF5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F83-8172-43E7-B88D-0D161E2D99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065-6192-40C0-B2D0-BABCCD55146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3EB-F611-43B2-B63A-AD2A3874B05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2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4503-A0E8-4399-920C-D81B28A8A20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ED6-AC38-4234-B76A-3636F547EB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EBF-A0B6-47FB-BC70-63465AB407B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96D-8D09-4D87-8A0B-59D7FCB989E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ADE-88FA-4F9C-B486-F156D745287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A40-A2CD-46A0-A991-6FF914C8CF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F4DE-8DB8-4F46-AC92-9C8BFD8FF7C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CBFF-8516-4A28-A9A6-EB243ADB040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5A6-8CE2-4BC2-B34F-277165F27D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6BF-CB19-4055-ABB0-E6586565523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C11-0146-4A10-83A3-8A526CF006A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429-845A-48D1-8B08-AAA6D09F9D5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FEE-AC28-4595-8A1C-E7E81ACE9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4F9-884D-4F26-8217-DFCE952D174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098D-BCA6-4734-9722-E44D33B1EE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8C5-795E-4581-9875-0FCCEE71C82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7022-E15F-4C6F-BCDF-79D0F7E58B0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5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A79-591D-4B40-B7FE-BE0205BA599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ED1-D619-4B98-857A-47609E1C42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434-587E-46E1-A601-0380912783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C09-3F4D-4847-A556-4CE06A6BF5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F83-8172-43E7-B88D-0D161E2D99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065-6192-40C0-B2D0-BABCCD55146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3EB-F611-43B2-B63A-AD2A3874B05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4503-A0E8-4399-920C-D81B28A8A20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DAED6-AC38-4234-B76A-3636F547EBA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A1EBF-A0B6-47FB-BC70-63465AB407B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1896D-8D09-4D87-8A0B-59D7FCB989E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AADE-88FA-4F9C-B486-F156D745287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6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A40-A2CD-46A0-A991-6FF914C8CF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F4DE-8DB8-4F46-AC92-9C8BFD8FF7C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CBFF-8516-4A28-A9A6-EB243ADB040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5A6-8CE2-4BC2-B34F-277165F27D3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06BF-CB19-4055-ABB0-E6586565523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E8C11-0146-4A10-83A3-8A526CF006A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1E429-845A-48D1-8B08-AAA6D09F9D5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ADFEE-AC28-4595-8A1C-E7E81ACE9C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B54F9-884D-4F26-8217-DFCE952D1741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098D-BCA6-4734-9722-E44D33B1EEC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8C5-795E-4581-9875-0FCCEE71C820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7022-E15F-4C6F-BCDF-79D0F7E58B0D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8A79-591D-4B40-B7FE-BE0205BA5994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EED1-D619-4B98-857A-47609E1C423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D434-587E-46E1-A601-03809127833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8BC09-3F4D-4847-A556-4CE06A6BF5B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0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3F83-8172-43E7-B88D-0D161E2D9913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065-6192-40C0-B2D0-BABCCD55146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D3EB-F611-43B2-B63A-AD2A3874B05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9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4503-A0E8-4399-920C-D81B28A8A20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6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90E5E93-CB46-4752-BF33-A10962E82539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F9C609-543A-4E8A-A2EB-BF487164D6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68FD-7AD7-43AF-BEEE-573D90C3F08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CF1A1-E109-4B65-8273-EFB508A031A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6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68FD-7AD7-43AF-BEEE-573D90C3F08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CF1A1-E109-4B65-8273-EFB508A031A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80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68FD-7AD7-43AF-BEEE-573D90C3F08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CF1A1-E109-4B65-8273-EFB508A031A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04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68FD-7AD7-43AF-BEEE-573D90C3F08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CF1A1-E109-4B65-8273-EFB508A031A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11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68FD-7AD7-43AF-BEEE-573D90C3F082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04.02.2015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0CF1A1-E109-4B65-8273-EFB508A031A5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2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.nationalgeographic.com/video/player/kids/history-kids/christopher-columbus-kids.htm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ask.com/question/who-gave-the-statue-of-liberty-to-america" TargetMode="External"/><Relationship Id="rId5" Type="http://schemas.openxmlformats.org/officeDocument/2006/relationships/hyperlink" Target="http://www.google.ru/imgres?q=Who+presented+the+Statue+of+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rsM9WggCdo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9.png"/><Relationship Id="rId11" Type="http://schemas.openxmlformats.org/officeDocument/2006/relationships/hyperlink" Target="http://www.google.ru/imgres?q=Bill+Clinton&amp;hl=ru&amp;newwindow=1&amp;biw=954&amp;bih=471&amp;tbm=isch&amp;tbnid=mo4w" TargetMode="External"/><Relationship Id="rId5" Type="http://schemas.openxmlformats.org/officeDocument/2006/relationships/image" Target="../media/image48.png"/><Relationship Id="rId10" Type="http://schemas.openxmlformats.org/officeDocument/2006/relationships/hyperlink" Target="http://home.earthlink.net/~theherreras/index.html" TargetMode="External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0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ckgroundhq.com/layouts/college_basketball.html" TargetMode="External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thetests.com/quiz29/quizbedingung.php" TargetMode="External"/><Relationship Id="rId13" Type="http://schemas.openxmlformats.org/officeDocument/2006/relationships/hyperlink" Target="http://www.google.ru/imgres?q=New+York&amp;h" TargetMode="External"/><Relationship Id="rId3" Type="http://schemas.openxmlformats.org/officeDocument/2006/relationships/hyperlink" Target="http://uk.ask.com/question/who-gave-the-statue-of-liberty-to-america" TargetMode="External"/><Relationship Id="rId7" Type="http://schemas.openxmlformats.org/officeDocument/2006/relationships/hyperlink" Target="http://iteslj.org/v/ei/animals.html" TargetMode="External"/><Relationship Id="rId12" Type="http://schemas.openxmlformats.org/officeDocument/2006/relationships/hyperlink" Target="http://www.backgroundhq.com/layouts/college_basketball.html" TargetMode="External"/><Relationship Id="rId2" Type="http://schemas.openxmlformats.org/officeDocument/2006/relationships/hyperlink" Target="http://www.google.ru/imgres?q=Who+presented+the+Statue+o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ience.co.il/People/Ronald-Reagan" TargetMode="External"/><Relationship Id="rId11" Type="http://schemas.openxmlformats.org/officeDocument/2006/relationships/hyperlink" Target="http://www.dtcc.com/about/annuals/2010/expl_vasco_da_gama.php" TargetMode="External"/><Relationship Id="rId5" Type="http://schemas.openxmlformats.org/officeDocument/2006/relationships/hyperlink" Target="http://www.youtube.com/watch?v=FrsM9WggCdo" TargetMode="External"/><Relationship Id="rId15" Type="http://schemas.openxmlformats.org/officeDocument/2006/relationships/hyperlink" Target="http://iteslj.org/v/ei/sports.html" TargetMode="External"/><Relationship Id="rId10" Type="http://schemas.openxmlformats.org/officeDocument/2006/relationships/hyperlink" Target="http://video.nationalgeographic.com/video/player/kids/history-kids/christopher-kids.html" TargetMode="External"/><Relationship Id="rId4" Type="http://schemas.openxmlformats.org/officeDocument/2006/relationships/hyperlink" Target="http://www.softschools.com/quizzes/grammar/pronoun/quiz227.html" TargetMode="External"/><Relationship Id="rId9" Type="http://schemas.openxmlformats.org/officeDocument/2006/relationships/hyperlink" Target="http://www.google.ru/search?q=map+of+the+usa&amp;hl" TargetMode="External"/><Relationship Id="rId14" Type="http://schemas.openxmlformats.org/officeDocument/2006/relationships/hyperlink" Target="http://barackobama.ru/bio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hyperlink" Target="http://en.wikipedia.org/wiki/Qui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Quiz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thetests.com/quiz29/quizbedingung.php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4448" y="3645024"/>
            <a:ext cx="2519759" cy="165618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pPr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Журавлева И.Ю.</a:t>
            </a:r>
            <a:endParaRPr lang="en-US" sz="1400" b="1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СОШ № 596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Приморский район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  <a:r>
              <a:rPr lang="en-US" sz="1400" b="1" dirty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Петербург</a:t>
            </a:r>
            <a:endParaRPr lang="en-US" sz="1400" b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1400" b="1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400" b="1" dirty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619672" y="780803"/>
            <a:ext cx="71574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Лингвистические исследования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учащихся 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различных поисковых системах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ерез  процесс освоения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метода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“QUIZ” </a:t>
            </a:r>
          </a:p>
        </p:txBody>
      </p:sp>
      <p:pic>
        <p:nvPicPr>
          <p:cNvPr id="3074" name="Picture 2" descr="http://coachezines.typepad.com/.a/6a00d834521c5569e201bb078bc1e4970d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0" y="3140968"/>
            <a:ext cx="4198776" cy="33123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236053" y="1117376"/>
            <a:ext cx="504455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central part of the North American </a:t>
            </a: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Continent</a:t>
            </a:r>
          </a:p>
          <a:p>
            <a:pPr marL="514350" indent="-514350">
              <a:buFont typeface="+mj-lt"/>
              <a:buAutoNum type="alphaUcPeriod"/>
            </a:pPr>
            <a:endParaRPr lang="en-US" sz="2800" b="1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central part of the South American Continent</a:t>
            </a:r>
            <a:endParaRPr lang="ru-RU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13" y="684484"/>
            <a:ext cx="2308974" cy="2187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94535" y="330541"/>
            <a:ext cx="65895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USA situated?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6117" y="3500825"/>
            <a:ext cx="8229600" cy="9314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FFFF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two countries border the US?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Прямоугольник 2"/>
          <p:cNvSpPr>
            <a:spLocks noChangeArrowheads="1"/>
          </p:cNvSpPr>
          <p:nvPr/>
        </p:nvSpPr>
        <p:spPr bwMode="auto">
          <a:xfrm>
            <a:off x="4572000" y="4432255"/>
            <a:ext cx="3600450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Canada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Brazil, Canada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Canada, Mexico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Mexico, Brazil</a:t>
            </a:r>
            <a:endParaRPr lang="ru-RU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11" y="4225493"/>
            <a:ext cx="2543466" cy="2487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4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Picture 8" descr="http://cache2.allpostersimages.com/p/LRG/16/1609/DZIFD00Z/posters/panoramic-images-big-sur-pacific-ocean-california-u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" y="4725144"/>
            <a:ext cx="5133976" cy="211240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2" name="Picture 12" descr="http://www.bloggersbase.com/images/uploaded/original/d51c184589c8031d3b5e4b603d760c62e59ac080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052736"/>
            <a:ext cx="3456385" cy="259228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4" name="Picture 14" descr="http://geography.kz/wp-content/uploads/2009/04/severnyi-ledovityi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703" y="1052736"/>
            <a:ext cx="2574059" cy="193054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www.oneartprints.com/wp-content/uploads/2011/04/Sunset-Cliffs-Beach-on-the-Pacific-Ocean-at-Sunset-San-Diego-California-USA-Christopher-Talbot-Fran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392" y="4221088"/>
            <a:ext cx="3055136" cy="229135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Прямоугольник 2"/>
          <p:cNvSpPr>
            <a:spLocks noChangeArrowheads="1"/>
          </p:cNvSpPr>
          <p:nvPr/>
        </p:nvSpPr>
        <p:spPr bwMode="auto">
          <a:xfrm>
            <a:off x="309985" y="116632"/>
            <a:ext cx="83525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oceans is the USA washed by?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3808" y="2018008"/>
            <a:ext cx="38611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Pacific Ocean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the Atlantic Ocean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the Indian Ocean</a:t>
            </a: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the Arctic Ocean</a:t>
            </a:r>
          </a:p>
        </p:txBody>
      </p:sp>
    </p:spTree>
    <p:extLst>
      <p:ext uri="{BB962C8B-B14F-4D97-AF65-F5344CB8AC3E}">
        <p14:creationId xmlns:p14="http://schemas.microsoft.com/office/powerpoint/2010/main" val="14346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211138" y="0"/>
            <a:ext cx="8763000" cy="762000"/>
          </a:xfrm>
        </p:spPr>
        <p:txBody>
          <a:bodyPr rtlCol="0">
            <a:normAutofit/>
          </a:bodyPr>
          <a:lstStyle/>
          <a:p>
            <a:pPr marL="838200" indent="-838200">
              <a:defRPr/>
            </a:pPr>
            <a:r>
              <a:rPr lang="en-US" sz="2800" b="1" dirty="0" smtClean="0">
                <a:ln>
                  <a:noFill/>
                </a:ln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Who 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discovered America and when?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19872" y="2821540"/>
            <a:ext cx="1960950" cy="18191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0371" y="2821540"/>
            <a:ext cx="1756942" cy="19782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 descr="ккарта полушарий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04" y="4779373"/>
            <a:ext cx="9144000" cy="21583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27584" y="1267126"/>
            <a:ext cx="475297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Vasco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Gama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Christopher 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Columbus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Marko </a:t>
            </a: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Polo</a:t>
            </a:r>
            <a:endParaRPr lang="en-US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270" y="906089"/>
            <a:ext cx="2016224" cy="18767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Прямоугольник 1"/>
          <p:cNvSpPr>
            <a:spLocks noChangeArrowheads="1"/>
          </p:cNvSpPr>
          <p:nvPr/>
        </p:nvSpPr>
        <p:spPr bwMode="auto">
          <a:xfrm>
            <a:off x="211138" y="6056313"/>
            <a:ext cx="8766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http://video.nationalgeographic.com/video/player/kids/history-kids/christopher-columbus-kids.html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3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621378"/>
            <a:ext cx="309721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 err="1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GoldenHind</a:t>
            </a:r>
            <a:endParaRPr lang="en-US" sz="2800" b="1" dirty="0">
              <a:solidFill>
                <a:srgbClr val="FFFF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Sunflower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Mayflower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Titanic</a:t>
            </a:r>
            <a:br>
              <a:rPr lang="en-US" sz="28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      </a:t>
            </a:r>
            <a:endParaRPr lang="ru-RU" sz="2800" b="1" dirty="0">
              <a:solidFill>
                <a:srgbClr val="FFFF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87" name="Заголовок 2"/>
          <p:cNvSpPr>
            <a:spLocks noGrp="1"/>
          </p:cNvSpPr>
          <p:nvPr>
            <p:ph type="title"/>
          </p:nvPr>
        </p:nvSpPr>
        <p:spPr>
          <a:xfrm>
            <a:off x="-418007" y="22923"/>
            <a:ext cx="9577064" cy="1268313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n>
                  <a:noFill/>
                </a:ln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was the name of the ship that brought the Pilgrims to New England in1620?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8664"/>
            <a:ext cx="4017122" cy="5579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40" y="3273625"/>
            <a:ext cx="3517781" cy="3482382"/>
          </a:xfrm>
          <a:prstGeom prst="flowChartOr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464544" y="827475"/>
            <a:ext cx="40322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Union Jack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 Stripe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Red and  white stars</a:t>
            </a:r>
            <a:endParaRPr lang="ru-RU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Stars and Stripes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9" y="824518"/>
            <a:ext cx="15192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3405981" y="4424580"/>
            <a:ext cx="23764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Britain                                                    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Spain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Germany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France</a:t>
            </a:r>
            <a:endParaRPr lang="ru-RU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1" y="4685935"/>
            <a:ext cx="1980880" cy="19808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0"/>
            <a:ext cx="2716243" cy="68393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21083" y="122174"/>
            <a:ext cx="91229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the name of the American flag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Прямоугольник 7"/>
          <p:cNvSpPr>
            <a:spLocks noChangeArrowheads="1"/>
          </p:cNvSpPr>
          <p:nvPr/>
        </p:nvSpPr>
        <p:spPr bwMode="auto">
          <a:xfrm>
            <a:off x="2268538" y="6048375"/>
            <a:ext cx="6484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http://www.google.ru/imgres?q=Who+presented+the+Statue+of+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Прямоугольник 4"/>
          <p:cNvSpPr>
            <a:spLocks noChangeArrowheads="1"/>
          </p:cNvSpPr>
          <p:nvPr/>
        </p:nvSpPr>
        <p:spPr bwMode="auto">
          <a:xfrm>
            <a:off x="2268538" y="6435725"/>
            <a:ext cx="6875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http://uk.ask.com/question/who-gave-the-statue-of-liberty-to-america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8" name="Rectangle 2"/>
          <p:cNvSpPr txBox="1">
            <a:spLocks noChangeArrowheads="1"/>
          </p:cNvSpPr>
          <p:nvPr/>
        </p:nvSpPr>
        <p:spPr bwMode="auto">
          <a:xfrm>
            <a:off x="21083" y="2984792"/>
            <a:ext cx="7466012" cy="14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gave the Statue of Liberty </a:t>
            </a:r>
            <a:b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the people of America?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5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a1.cdn-hotels.com/images/119311/photos/city/1447930_Miami_Beach_Flori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95145"/>
            <a:ext cx="3321310" cy="2372366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095625" y="1884363"/>
            <a:ext cx="2808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York  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Angeles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Chicago</a:t>
            </a:r>
            <a:endParaRPr lang="en-US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Houston</a:t>
            </a:r>
            <a:endParaRPr lang="ru-RU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0324"/>
            <a:ext cx="3521157" cy="25004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918" y="1039710"/>
            <a:ext cx="3633305" cy="27855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701" y="4095145"/>
            <a:ext cx="3096068" cy="24768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-108520" y="0"/>
            <a:ext cx="9073008" cy="8064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>
                  <a:noFill/>
                </a:ln>
                <a:solidFill>
                  <a:srgbClr val="FFFFCC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GB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largest city in the USA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641475"/>
            <a:ext cx="4395788" cy="440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079500" y="2282825"/>
            <a:ext cx="4572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If you're happy and you know it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 your hands. </a:t>
            </a:r>
            <a:r>
              <a:rPr lang="en-US" sz="2000" b="1" i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Clap, Clap.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If you're happy and you know it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 your hands. </a:t>
            </a:r>
            <a:r>
              <a:rPr lang="en-US" sz="2000" b="1" i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Clap, Clap.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If you're happy and you know it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and you really want to show it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If you're happy and you know it 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 your hands. </a:t>
            </a:r>
            <a:r>
              <a:rPr lang="en-US" sz="2000" b="1" i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Clap, Clap.</a:t>
            </a:r>
            <a:endParaRPr lang="ru-RU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468313" y="6049963"/>
            <a:ext cx="603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http://www.youtube.com/watch?v=FrsM9WggCdo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079500" y="395288"/>
            <a:ext cx="715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Let’s sing a song: 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“If you are happy”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39750" y="260350"/>
            <a:ext cx="496835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A.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Choose two topics for your quiz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symbols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Presidents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Famous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Places 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to visit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657638" y="3212976"/>
            <a:ext cx="831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Use your “Hotlist” and Google to find resources on your topics.</a:t>
            </a:r>
            <a:endParaRPr lang="ru-RU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690497" y="3818625"/>
            <a:ext cx="831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</a:t>
            </a: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Write down the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questions and design your own Quiz.</a:t>
            </a:r>
            <a:endParaRPr lang="ru-RU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1124744"/>
            <a:ext cx="4795493" cy="167941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8152" y="5024408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028" name="Picture 4" descr="http://image.slidesharecdn.com/internet-basedinstructionalstrategies-110603141449-phpapp01/95/internet-based-instructional-strategies-3-728.jpg?cb=13071285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7"/>
            <a:ext cx="2676036" cy="20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.slidesharecdn.com/internet-basedinstructionalstrategies-110603141449-phpapp01/95/internet-based-instructional-strategies-4-728.jpg?cb=13071285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97" y="4653137"/>
            <a:ext cx="2634967" cy="197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16013" y="-7938"/>
            <a:ext cx="4546600" cy="1143001"/>
          </a:xfrm>
        </p:spPr>
        <p:txBody>
          <a:bodyPr/>
          <a:lstStyle/>
          <a:p>
            <a:pPr eaLnBrk="1" hangingPunct="1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Hotlist</a:t>
            </a:r>
            <a:endParaRPr lang="ru-RU" sz="4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49" y="1165481"/>
            <a:ext cx="3275856" cy="262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390525" y="5230813"/>
            <a:ext cx="8496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http://video.nationalgeographic.com/video/player/kids/history-kids/christopher-columbus-kids.html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361950" y="2552700"/>
            <a:ext cx="576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http://videoclips.mrdonn.org/americanhistory.html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0" name="Прямоугольник 4"/>
          <p:cNvSpPr>
            <a:spLocks noChangeArrowheads="1"/>
          </p:cNvSpPr>
          <p:nvPr/>
        </p:nvSpPr>
        <p:spPr bwMode="auto">
          <a:xfrm>
            <a:off x="344488" y="4140200"/>
            <a:ext cx="900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http://www.kidinfo.com/american_history/famous_historical_people.htm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Прямоугольник 5"/>
          <p:cNvSpPr>
            <a:spLocks noChangeArrowheads="1"/>
          </p:cNvSpPr>
          <p:nvPr/>
        </p:nvSpPr>
        <p:spPr bwMode="auto">
          <a:xfrm>
            <a:off x="390525" y="1309688"/>
            <a:ext cx="424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http://www.netstate.com/state_flags.htm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2" name="Прямоугольник 6"/>
          <p:cNvSpPr>
            <a:spLocks noChangeArrowheads="1"/>
          </p:cNvSpPr>
          <p:nvPr/>
        </p:nvSpPr>
        <p:spPr bwMode="auto">
          <a:xfrm>
            <a:off x="361950" y="3100388"/>
            <a:ext cx="7127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http://www.infoplease.com/ipa/A0108477.html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Прямоугольник 7"/>
          <p:cNvSpPr>
            <a:spLocks noChangeArrowheads="1"/>
          </p:cNvSpPr>
          <p:nvPr/>
        </p:nvSpPr>
        <p:spPr bwMode="auto">
          <a:xfrm>
            <a:off x="344488" y="4691063"/>
            <a:ext cx="849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http://www.statesymbolsusa.org/National_Symbols/American_Hollidays.html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90525" y="1908175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http://www.house.gov/content/visitors/</a:t>
            </a:r>
            <a:endParaRPr lang="ru-RU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5" name="Прямоугольник 9"/>
          <p:cNvSpPr>
            <a:spLocks noChangeArrowheads="1"/>
          </p:cNvSpPr>
          <p:nvPr/>
        </p:nvSpPr>
        <p:spPr bwMode="auto">
          <a:xfrm>
            <a:off x="361950" y="3616325"/>
            <a:ext cx="7037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http://travel.sulekha.com/united-states-attractions.htm</a:t>
            </a:r>
            <a:endParaRPr lang="ru-RU" b="1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352425" y="196850"/>
            <a:ext cx="6985000" cy="762000"/>
          </a:xfrm>
        </p:spPr>
        <p:txBody>
          <a:bodyPr rtlCol="0">
            <a:normAutofit/>
          </a:bodyPr>
          <a:lstStyle/>
          <a:p>
            <a:pPr marL="838200" indent="-838200"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en-GB" sz="2800" b="1" dirty="0" smtClean="0">
                <a:solidFill>
                  <a:srgbClr val="FF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Where was 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Christopher 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Columbus born</a:t>
            </a:r>
            <a:r>
              <a:rPr lang="en-GB" sz="2800" b="1" dirty="0" smtClean="0">
                <a:solidFill>
                  <a:srgbClr val="FF33CC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lang="ru-RU" sz="2800" b="1" dirty="0">
              <a:solidFill>
                <a:srgbClr val="FF33CC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531" name="Прямоугольник 10"/>
          <p:cNvSpPr>
            <a:spLocks noChangeArrowheads="1"/>
          </p:cNvSpPr>
          <p:nvPr/>
        </p:nvSpPr>
        <p:spPr bwMode="auto">
          <a:xfrm>
            <a:off x="855663" y="958850"/>
            <a:ext cx="25209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   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England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America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Spain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Italy</a:t>
            </a:r>
            <a:r>
              <a:rPr lang="en-US" sz="2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5"/>
          <p:cNvSpPr txBox="1">
            <a:spLocks noChangeArrowheads="1"/>
          </p:cNvSpPr>
          <p:nvPr/>
        </p:nvSpPr>
        <p:spPr bwMode="auto">
          <a:xfrm>
            <a:off x="-33338" y="2644775"/>
            <a:ext cx="82804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GB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What did  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Christopher Columbus  discovered </a:t>
            </a:r>
            <a:r>
              <a:rPr lang="en-GB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2414588" y="32131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   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Central America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South America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North America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The United States of America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523" y="636203"/>
            <a:ext cx="3244453" cy="2091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1"/>
          <p:cNvSpPr>
            <a:spLocks noChangeArrowheads="1"/>
          </p:cNvSpPr>
          <p:nvPr/>
        </p:nvSpPr>
        <p:spPr bwMode="auto">
          <a:xfrm>
            <a:off x="352425" y="4721225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38200" indent="-83820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tradition did the first  colonists start </a:t>
            </a:r>
            <a:r>
              <a:rPr lang="en-GB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6" name="Прямоугольник 3"/>
          <p:cNvSpPr>
            <a:spLocks noChangeArrowheads="1"/>
          </p:cNvSpPr>
          <p:nvPr/>
        </p:nvSpPr>
        <p:spPr bwMode="auto">
          <a:xfrm>
            <a:off x="5160963" y="5245100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   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Memorial Day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Independence Day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Thanksgiving Day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Halloween</a:t>
            </a:r>
          </a:p>
        </p:txBody>
      </p:sp>
    </p:spTree>
    <p:extLst>
      <p:ext uri="{BB962C8B-B14F-4D97-AF65-F5344CB8AC3E}">
        <p14:creationId xmlns:p14="http://schemas.microsoft.com/office/powerpoint/2010/main" val="21181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-globe.ru/binter/5aa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8024" y="980728"/>
            <a:ext cx="4644008" cy="60639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Give me the associations with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    </a:t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“country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82418" y="1700808"/>
            <a:ext cx="435648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History…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Geographical position…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Population…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Capital…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Presidents…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Cities…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Outstanding People…</a:t>
            </a:r>
          </a:p>
          <a:p>
            <a:r>
              <a:rPr lang="en-US" sz="24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Holidays and Traditions…</a:t>
            </a:r>
            <a:endParaRPr lang="ru-RU" sz="24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1.liveinternet.ru/images/attach/c/2/69/691/69691438_glob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6756">
            <a:off x="817937" y="5362913"/>
            <a:ext cx="1347643" cy="16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allday.ru/4d/8c/42/1335797206_8-3d-globe-concept-photos-set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5" b="97085" l="9829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437758">
            <a:off x="1595521" y="4918351"/>
            <a:ext cx="2039746" cy="19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4614" y="929622"/>
            <a:ext cx="1584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49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50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51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52</a:t>
            </a:r>
            <a:endParaRPr lang="en-US" sz="2000" b="1" dirty="0">
              <a:solidFill>
                <a:srgbClr val="FFFF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D:\userdata\Ирина\Desktop\Us-maps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809" y="332655"/>
            <a:ext cx="2622522" cy="219154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395288" y="253257"/>
            <a:ext cx="6216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many states are there in the US?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008" y="2694280"/>
            <a:ext cx="8420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GB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GB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the national emblem (symbol) of the USA?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5243">
            <a:off x="1030105" y="4318402"/>
            <a:ext cx="1086463" cy="297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0930" y="4636184"/>
            <a:ext cx="1837333" cy="22070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usa_ger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DF1"/>
              </a:clrFrom>
              <a:clrTo>
                <a:srgbClr val="F5F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67" y="3384529"/>
            <a:ext cx="1764864" cy="19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" y="3241607"/>
            <a:ext cx="1790322" cy="211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59832" y="3681675"/>
            <a:ext cx="3065463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The  rose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The  thistle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The  shamrock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The  eagle</a:t>
            </a:r>
          </a:p>
        </p:txBody>
      </p:sp>
    </p:spTree>
    <p:extLst>
      <p:ext uri="{BB962C8B-B14F-4D97-AF65-F5344CB8AC3E}">
        <p14:creationId xmlns:p14="http://schemas.microsoft.com/office/powerpoint/2010/main" val="270158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39750" y="1341438"/>
            <a:ext cx="44370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Abraham Lincoln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Thomas Jefferson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George Washington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Walt Disney</a:t>
            </a:r>
          </a:p>
        </p:txBody>
      </p:sp>
      <p:pic>
        <p:nvPicPr>
          <p:cNvPr id="11" name="Picture 6" descr="v_301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015" y="1756594"/>
            <a:ext cx="1332460" cy="1710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438150" y="146050"/>
            <a:ext cx="65629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was the fist President of the USA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3744" y="1036451"/>
            <a:ext cx="1304316" cy="17260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194" y="1011015"/>
            <a:ext cx="1269415" cy="16531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Томас Джефферсон 3 президент сш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8263" y="2031603"/>
            <a:ext cx="1386078" cy="170866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Прямоугольник 3"/>
          <p:cNvSpPr>
            <a:spLocks noChangeArrowheads="1"/>
          </p:cNvSpPr>
          <p:nvPr/>
        </p:nvSpPr>
        <p:spPr bwMode="auto">
          <a:xfrm>
            <a:off x="438150" y="3478660"/>
            <a:ext cx="7704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is the  President of the USA nowadays?</a:t>
            </a:r>
          </a:p>
        </p:txBody>
      </p:sp>
      <p:sp>
        <p:nvSpPr>
          <p:cNvPr id="25609" name="Прямоугольник 4"/>
          <p:cNvSpPr>
            <a:spLocks noChangeArrowheads="1"/>
          </p:cNvSpPr>
          <p:nvPr/>
        </p:nvSpPr>
        <p:spPr bwMode="auto">
          <a:xfrm>
            <a:off x="611188" y="4652963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Bill Clinton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George Bush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Ronald Reagan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Barack Obama</a:t>
            </a:r>
            <a:endParaRPr lang="ru-RU" sz="2000" b="1" dirty="0" smtClean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60" y="4829850"/>
            <a:ext cx="1625887" cy="20102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8638" y="5044367"/>
            <a:ext cx="1457970" cy="1813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484" y="4008011"/>
            <a:ext cx="1497438" cy="1900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616" y="3990478"/>
            <a:ext cx="1494028" cy="16787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Прямоугольник 5"/>
          <p:cNvSpPr>
            <a:spLocks noChangeArrowheads="1"/>
          </p:cNvSpPr>
          <p:nvPr/>
        </p:nvSpPr>
        <p:spPr bwMode="auto">
          <a:xfrm>
            <a:off x="111125" y="6170613"/>
            <a:ext cx="557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cs typeface="Arial" pitchFamily="34" charset="0"/>
                <a:hlinkClick r:id="rId10"/>
              </a:rPr>
              <a:t>http://</a:t>
            </a:r>
            <a:r>
              <a:rPr lang="en-US" sz="1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home.earthlink.net</a:t>
            </a:r>
            <a:r>
              <a:rPr lang="en-US" smtClean="0">
                <a:solidFill>
                  <a:prstClr val="white"/>
                </a:solidFill>
                <a:cs typeface="Arial" pitchFamily="34" charset="0"/>
                <a:hlinkClick r:id="rId10"/>
              </a:rPr>
              <a:t>/~theherreras/index.html</a:t>
            </a:r>
            <a:endParaRPr lang="ru-RU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615" name="Прямоугольник 6"/>
          <p:cNvSpPr>
            <a:spLocks noChangeArrowheads="1"/>
          </p:cNvSpPr>
          <p:nvPr/>
        </p:nvSpPr>
        <p:spPr bwMode="auto">
          <a:xfrm>
            <a:off x="88900" y="6527800"/>
            <a:ext cx="914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http://www.google.ru/imgres?q=Bill+Clinton&amp;hl=ru&amp;newwindow=1&amp;biw=954&amp;bih=471&amp;tbm=isch&amp;tbnid=mo4w</a:t>
            </a:r>
            <a:endParaRPr lang="ru-RU" sz="140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8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userdata\Ирина\Desktop\Union-Stat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974" y="5378967"/>
            <a:ext cx="2176463" cy="1490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data\Ирина\Desktop\SupremeCourtsb10068813x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282" y="3852978"/>
            <a:ext cx="1966535" cy="1565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2.profi-forex.org/USA1_38614582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794" y="767070"/>
            <a:ext cx="2400300" cy="18002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yesway.ru/img/2010/08/Los_Angeles_City_Center_Skyline_Now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9784" y="1764144"/>
            <a:ext cx="1932174" cy="16063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1.cdn-hotels.com/images/119311/photos/city/1447930_Miami_Beach_Florid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9784" y="96678"/>
            <a:ext cx="1944216" cy="15860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yaturistka.ru/uploads/images/5/1/9/1/330/a950f095d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4994" y="1157819"/>
            <a:ext cx="1538287" cy="2071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Заголовок 1"/>
          <p:cNvSpPr txBox="1">
            <a:spLocks/>
          </p:cNvSpPr>
          <p:nvPr/>
        </p:nvSpPr>
        <p:spPr bwMode="auto">
          <a:xfrm>
            <a:off x="-108520" y="74612"/>
            <a:ext cx="6223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capital of the USA?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Прямоугольник 1"/>
          <p:cNvSpPr>
            <a:spLocks noChangeArrowheads="1"/>
          </p:cNvSpPr>
          <p:nvPr/>
        </p:nvSpPr>
        <p:spPr bwMode="auto">
          <a:xfrm>
            <a:off x="374650" y="884238"/>
            <a:ext cx="23431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Los Angeles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Chicago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New York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Washington DC</a:t>
            </a:r>
          </a:p>
        </p:txBody>
      </p:sp>
      <p:sp>
        <p:nvSpPr>
          <p:cNvPr id="26634" name="Прямоугольник 2"/>
          <p:cNvSpPr>
            <a:spLocks noChangeArrowheads="1"/>
          </p:cNvSpPr>
          <p:nvPr/>
        </p:nvSpPr>
        <p:spPr bwMode="auto">
          <a:xfrm>
            <a:off x="374650" y="3258710"/>
            <a:ext cx="8095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Where does the President  of the USA lives in?</a:t>
            </a:r>
          </a:p>
        </p:txBody>
      </p:sp>
      <p:pic>
        <p:nvPicPr>
          <p:cNvPr id="13" name="Picture 6" descr="белый дом на пенсильвания авеню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5747" y="4212223"/>
            <a:ext cx="2309658" cy="15250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2" name="Picture 2" descr="https://files.nyu.edu/mmd346/public/washington%20squar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453" y="5140961"/>
            <a:ext cx="1769215" cy="17692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Прямоугольник 5"/>
          <p:cNvSpPr>
            <a:spLocks noChangeArrowheads="1"/>
          </p:cNvSpPr>
          <p:nvPr/>
        </p:nvSpPr>
        <p:spPr bwMode="auto">
          <a:xfrm>
            <a:off x="374650" y="4072001"/>
            <a:ext cx="311723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White House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Capitol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Union Station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The Supreme Court</a:t>
            </a:r>
            <a:endParaRPr lang="ru-RU" sz="2000" dirty="0" smtClean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6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 txBox="1">
            <a:spLocks/>
          </p:cNvSpPr>
          <p:nvPr/>
        </p:nvSpPr>
        <p:spPr bwMode="auto">
          <a:xfrm>
            <a:off x="1856" y="77265"/>
            <a:ext cx="690721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n-US" sz="28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 what state is Disney World located?</a:t>
            </a:r>
          </a:p>
        </p:txBody>
      </p:sp>
      <p:sp>
        <p:nvSpPr>
          <p:cNvPr id="27651" name="Прямоугольник 1"/>
          <p:cNvSpPr>
            <a:spLocks noChangeArrowheads="1"/>
          </p:cNvSpPr>
          <p:nvPr/>
        </p:nvSpPr>
        <p:spPr bwMode="auto">
          <a:xfrm>
            <a:off x="732720" y="988516"/>
            <a:ext cx="2003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FFFFCC"/>
                </a:solidFill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Texas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in California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in  Nevada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in Florida</a:t>
            </a:r>
          </a:p>
        </p:txBody>
      </p:sp>
      <p:sp>
        <p:nvSpPr>
          <p:cNvPr id="27652" name="Прямоугольник 2"/>
          <p:cNvSpPr>
            <a:spLocks noChangeArrowheads="1"/>
          </p:cNvSpPr>
          <p:nvPr/>
        </p:nvSpPr>
        <p:spPr bwMode="auto">
          <a:xfrm>
            <a:off x="250232" y="3016984"/>
            <a:ext cx="730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Who is the founder of Disney World?</a:t>
            </a: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732720" y="3784826"/>
            <a:ext cx="45720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Roy E. Disney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Bill Clinton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Walter E. Disney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Arnold Schwarzenegger </a:t>
            </a:r>
            <a:endParaRPr lang="ru-RU" sz="2000" dirty="0" smtClean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data\Ирина\Desktop\1553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3293" y="988538"/>
            <a:ext cx="3032463" cy="20216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data\Ирина\Desktop\116365-003-A33FD37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67" y="-14190"/>
            <a:ext cx="1750673" cy="24684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userdata\Ирина\Desktop\68737621_039_22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982" y="5250663"/>
            <a:ext cx="1232712" cy="15546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userdata\Ирина\Desktop\985-1101_660-537x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367" y="3330853"/>
            <a:ext cx="1589522" cy="23680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949" y="3560133"/>
            <a:ext cx="1457970" cy="18136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:\userdata\Ирина\Desktop\Roy_Disney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727" y="5218312"/>
            <a:ext cx="1745548" cy="168885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 sz="quarter"/>
          </p:nvPr>
        </p:nvSpPr>
        <p:spPr>
          <a:xfrm>
            <a:off x="251519" y="188640"/>
            <a:ext cx="8208913" cy="648072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are the most popular sports in the USA?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1035" descr="Марат сафи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3356992"/>
            <a:ext cx="2592288" cy="2884966"/>
          </a:xfrm>
          <a:effectLst>
            <a:softEdge rad="127000"/>
          </a:effectLst>
        </p:spPr>
      </p:pic>
      <p:pic>
        <p:nvPicPr>
          <p:cNvPr id="44040" name="Picture 1039" descr="гольф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7550" y="1251379"/>
            <a:ext cx="1996069" cy="25908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8" y="4107031"/>
            <a:ext cx="2930340" cy="24229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4168" y="4077021"/>
            <a:ext cx="2889451" cy="26755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61" y="1268760"/>
            <a:ext cx="2430524" cy="18946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Прямоугольник 5"/>
          <p:cNvSpPr>
            <a:spLocks noChangeArrowheads="1"/>
          </p:cNvSpPr>
          <p:nvPr/>
        </p:nvSpPr>
        <p:spPr bwMode="auto">
          <a:xfrm>
            <a:off x="3132138" y="6427788"/>
            <a:ext cx="662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http://www.backgroundhq.com/layouts/college_basketball.html</a:t>
            </a:r>
            <a:endParaRPr lang="ru-RU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4913" y="1492815"/>
            <a:ext cx="460851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45720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soccer</a:t>
            </a: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tennis,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rugby</a:t>
            </a:r>
          </a:p>
          <a:p>
            <a:pPr marL="685800" indent="-45720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hockey</a:t>
            </a: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skating, skiing</a:t>
            </a:r>
          </a:p>
          <a:p>
            <a:pPr marL="685800" indent="-457200"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golf, wrestling, </a:t>
            </a:r>
            <a:r>
              <a:rPr lang="en-US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badminton</a:t>
            </a:r>
            <a:endParaRPr lang="en-US" sz="20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457200"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, basketball, baseball 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J02811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3500" y="3989388"/>
            <a:ext cx="2768600" cy="2819400"/>
          </a:xfrm>
        </p:spPr>
      </p:pic>
      <p:pic>
        <p:nvPicPr>
          <p:cNvPr id="29699" name="Picture 11" descr="J02811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4010025"/>
            <a:ext cx="2663825" cy="2509838"/>
          </a:xfrm>
        </p:spPr>
      </p:pic>
      <p:pic>
        <p:nvPicPr>
          <p:cNvPr id="29700" name="Picture 12" descr="J02811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005263"/>
            <a:ext cx="20955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3" descr="J0281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23938"/>
            <a:ext cx="25177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5" descr="J0281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084388"/>
            <a:ext cx="2740025" cy="2401887"/>
          </a:xfrm>
        </p:spPr>
      </p:pic>
      <p:sp>
        <p:nvSpPr>
          <p:cNvPr id="29703" name="Прямоугольник 1"/>
          <p:cNvSpPr>
            <a:spLocks noChangeArrowheads="1"/>
          </p:cNvSpPr>
          <p:nvPr/>
        </p:nvSpPr>
        <p:spPr bwMode="auto">
          <a:xfrm>
            <a:off x="2262188" y="188913"/>
            <a:ext cx="68722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 your own quiz about  Festivals and Traditions of the USA.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10"/>
          <p:cNvSpPr>
            <a:spLocks noChangeArrowheads="1"/>
          </p:cNvSpPr>
          <p:nvPr/>
        </p:nvSpPr>
        <p:spPr bwMode="auto">
          <a:xfrm>
            <a:off x="311150" y="149225"/>
            <a:ext cx="1924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Hometask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034" descr="J0281132"/>
          <p:cNvPicPr>
            <a:picLocks noChangeAspect="1" noChangeArrowheads="1"/>
          </p:cNvPicPr>
          <p:nvPr/>
        </p:nvPicPr>
        <p:blipFill>
          <a:blip r:embed="rId7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1" y="626914"/>
            <a:ext cx="2876180" cy="297708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0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312777" y="730736"/>
            <a:ext cx="850769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http://www.google.ru/imgres?q=Who+presented+the+Statue+of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http://uk.ask.com/question/who-gave-the-statue-of-liberty-to-america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http://www.softschools.com/quizzes/grammar/pronoun/quiz227.html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5"/>
              </a:rPr>
              <a:t>://www.youtube.com/watch?v=FrsM9WggCdo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www.science.co.il/People/Ronald-Reagan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7"/>
              </a:rPr>
              <a:t>://iteslj.org/v/ei/animals.html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8"/>
              </a:rPr>
              <a:t>http://www.allthetests.com/quiz29/quizbedingung.php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9"/>
              </a:rPr>
              <a:t>://www.google.ru/search?q=map+of+the+usa&amp;hl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0"/>
              </a:rPr>
              <a:t>video.nationalgeographic.com/video/player/kids/history-kids/christopher-kids.html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www.dtcc.com/about/annuals/2010/expl_vasco_da_gama.php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2"/>
              </a:rPr>
              <a:t>www.backgroundhq.com/layouts/college_basketball.html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3"/>
              </a:rPr>
              <a:t>www.google.ru/imgres?q=New+</a:t>
            </a:r>
            <a:r>
              <a:rPr lang="en-US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York&amp;h</a:t>
            </a:r>
            <a:endParaRPr lang="en-US" dirty="0" smtClean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4"/>
              </a:rPr>
              <a:t>://barackobama.ru/bio/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15"/>
              </a:rPr>
              <a:t>http://iteslj.org/v/ei/sports.html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766" y="27596"/>
            <a:ext cx="66017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оформлении презентации использованы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изображения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 следующих сайтов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67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750877"/>
              </p:ext>
            </p:extLst>
          </p:nvPr>
        </p:nvGraphicFramePr>
        <p:xfrm>
          <a:off x="827584" y="980728"/>
          <a:ext cx="2448272" cy="5487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971"/>
                <a:gridCol w="12283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 </a:t>
                      </a:r>
                      <a:r>
                        <a:rPr lang="ru-RU" dirty="0" smtClean="0"/>
                        <a:t>№3</a:t>
                      </a:r>
                      <a:endParaRPr lang="ru-RU" dirty="0"/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A, B, C</a:t>
                      </a:r>
                      <a:endParaRPr kumimoji="0"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</a:t>
                      </a:r>
                      <a:endParaRPr kumimoji="0"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endParaRPr kumimoji="0"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endParaRPr kumimoji="0"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</a:t>
                      </a:r>
                      <a:endParaRPr kumimoji="0"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1709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kumimoji="0"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16208"/>
              </p:ext>
            </p:extLst>
          </p:nvPr>
        </p:nvGraphicFramePr>
        <p:xfrm>
          <a:off x="4067944" y="980728"/>
          <a:ext cx="4410878" cy="5622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001"/>
                <a:gridCol w="3672877"/>
              </a:tblGrid>
              <a:tr h="40160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Task </a:t>
                      </a:r>
                      <a:r>
                        <a:rPr lang="ru-RU" dirty="0" smtClean="0"/>
                        <a:t>№</a:t>
                      </a:r>
                      <a:r>
                        <a:rPr lang="en-US" dirty="0" smtClean="0"/>
                        <a:t>C</a:t>
                      </a:r>
                      <a:endParaRPr lang="ru-RU" dirty="0" smtClean="0"/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Italy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Central America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Thanksgiving Day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the  eagle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George Washington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Barack Obama</a:t>
                      </a:r>
                      <a:endParaRPr kumimoji="0"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Washington DC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White House 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 Florida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Walter E. Disney</a:t>
                      </a:r>
                    </a:p>
                  </a:txBody>
                  <a:tcPr/>
                </a:tc>
              </a:tr>
              <a:tr h="435074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kumimoji="0" lang="ru-RU" sz="20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football, basketball, baseball 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43808" y="11802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924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58654" y="116632"/>
            <a:ext cx="76167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8800" b="1" i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8800" b="1" i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is  </a:t>
            </a:r>
            <a:r>
              <a:rPr lang="en-US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 ?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38490" y="4290104"/>
            <a:ext cx="8657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№1: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the de</a:t>
            </a:r>
            <a:r>
              <a:rPr lang="en-US" sz="2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finitio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n for the word “quiz”. Use Google search engine. </a:t>
            </a:r>
            <a:b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Type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“define: quiz”  and write the definition on your work sheet</a:t>
            </a:r>
            <a:r>
              <a:rPr lang="ru-RU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9" name="Прямоугольник 7"/>
          <p:cNvSpPr>
            <a:spLocks noChangeArrowheads="1"/>
          </p:cNvSpPr>
          <p:nvPr/>
        </p:nvSpPr>
        <p:spPr bwMode="auto">
          <a:xfrm>
            <a:off x="5652120" y="6226444"/>
            <a:ext cx="3271088" cy="36933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http://en.wikipedia.org/wiki/Quiz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0.gstatic.com/images?q=tbn:ANd9GcRJ5se-U5tXhc5b2IqEbJsRVXsuxLNY3n2jju4qSlUECfExOgC0b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" b="977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36" y="1582242"/>
            <a:ext cx="4567232" cy="28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opbiomedicalengineeringschools.org/wp-content/uploads/2014/11/Quiz-300x22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1563182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earchengineland.com/figz/wp-content/seloads/2012/03/green-answer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31" y="5104105"/>
            <a:ext cx="2376264" cy="17584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taffingtalk.com/static/upload%5C2013%5C01%5C31/579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824">
            <a:off x="134461" y="5282410"/>
            <a:ext cx="2124537" cy="13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0/04/Wikipedia-LGB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796"/>
            <a:ext cx="3525323" cy="338164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013" y="260350"/>
            <a:ext cx="59055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ts val="0"/>
              </a:spcBef>
              <a:spcAft>
                <a:spcPts val="0"/>
              </a:spcAft>
              <a:tabLst>
                <a:tab pos="5022850" algn="l"/>
              </a:tabLst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is a form of game or mind  sport in which the players (as individuals or in teams) attempt to answer questions correctly.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468313" y="165100"/>
            <a:ext cx="26622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 </a:t>
            </a:r>
            <a:endParaRPr lang="ru-RU" sz="8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Прямоугольник 5"/>
          <p:cNvSpPr>
            <a:spLocks noChangeArrowheads="1"/>
          </p:cNvSpPr>
          <p:nvPr/>
        </p:nvSpPr>
        <p:spPr bwMode="auto">
          <a:xfrm>
            <a:off x="3563938" y="4221163"/>
            <a:ext cx="53276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Quizzes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are usually scored in points and many quizzes are designed to determine a winner from a group of participants - usually the participant with the highest score.</a:t>
            </a:r>
            <a:endParaRPr lang="ru-RU" sz="24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Прямоугольник 6"/>
          <p:cNvSpPr>
            <a:spLocks noChangeArrowheads="1"/>
          </p:cNvSpPr>
          <p:nvPr/>
        </p:nvSpPr>
        <p:spPr bwMode="auto">
          <a:xfrm>
            <a:off x="3542091" y="2000250"/>
            <a:ext cx="52593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In some countries,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quiz </a:t>
            </a:r>
            <a:r>
              <a:rPr lang="en-US" sz="24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is also a brief assessment used in education and similar fields to measure growth in knowledge, abilities, and/or skills.</a:t>
            </a: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5830888" y="6443663"/>
            <a:ext cx="334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http://en.wikipedia.org/wiki/Quiz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2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ata\Ирина\Desktop\таб.1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744" y="1412776"/>
            <a:ext cx="7667655" cy="24711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458788" y="212725"/>
            <a:ext cx="82089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2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Study the examples of the quizzes on the following  sites, identify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            the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main 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parts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of any quiz and fill in the table  on the card. </a:t>
            </a:r>
            <a:endParaRPr lang="ru-RU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8313" y="5516563"/>
            <a:ext cx="414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http://www.manythings.org/vq/mc-n1.html</a:t>
            </a:r>
            <a:endParaRPr lang="ru-RU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77838" y="6227763"/>
            <a:ext cx="790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http://www.softschools.com/quizzes/grammar/pronoun/quiz227.html</a:t>
            </a:r>
            <a:endParaRPr lang="ru-RU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468313" y="5867400"/>
            <a:ext cx="660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http://www.allthetests.com/quiz29/quizbedingung.php</a:t>
            </a:r>
            <a:endParaRPr lang="ru-RU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458788" y="4789488"/>
            <a:ext cx="3052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http://iteslj.org/v/ei/sports.html</a:t>
            </a:r>
            <a:endParaRPr lang="ru-RU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Прямоугольник 7"/>
          <p:cNvSpPr>
            <a:spLocks noChangeArrowheads="1"/>
          </p:cNvSpPr>
          <p:nvPr/>
        </p:nvSpPr>
        <p:spPr bwMode="auto">
          <a:xfrm>
            <a:off x="490538" y="5159375"/>
            <a:ext cx="3590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http://iteslj.org/v/ei/animals.html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1" name="Прямоугольник 2"/>
          <p:cNvSpPr>
            <a:spLocks noChangeArrowheads="1"/>
          </p:cNvSpPr>
          <p:nvPr/>
        </p:nvSpPr>
        <p:spPr bwMode="auto">
          <a:xfrm>
            <a:off x="468313" y="4427538"/>
            <a:ext cx="326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http://wiki.answers.com/Q</a:t>
            </a:r>
            <a:endParaRPr lang="ru-RU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449513"/>
            <a:ext cx="4392612" cy="440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238125" y="4763"/>
            <a:ext cx="872648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EFBD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8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lang="en-US" sz="2800" b="1" dirty="0">
                <a:solidFill>
                  <a:srgbClr val="FEFBD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can have such elements as … </a:t>
            </a:r>
            <a:r>
              <a:rPr lang="en-US" sz="4800" b="1" dirty="0" smtClean="0">
                <a:solidFill>
                  <a:srgbClr val="FEFBD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36912"/>
            <a:ext cx="2736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Questions </a:t>
            </a:r>
            <a:endParaRPr lang="ru-RU" sz="4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Score</a:t>
            </a:r>
            <a:endParaRPr lang="ru-RU" sz="4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Pictures</a:t>
            </a:r>
            <a:endParaRPr lang="en-US" sz="4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endParaRPr lang="ru-RU" sz="4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96" y="0"/>
            <a:ext cx="5616575" cy="104360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800" b="1" i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Quiz</a:t>
            </a:r>
            <a:r>
              <a:rPr lang="en-US" sz="5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can be:</a:t>
            </a:r>
            <a:endParaRPr lang="ru-RU" sz="44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77099" y="6364000"/>
            <a:ext cx="557371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http://www.allthetests.com/quiz29/quizbedingung.php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72008" y="1146175"/>
            <a:ext cx="4572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Multiple Choice Quiz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(only one of several answers is correct)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4427984" y="1196752"/>
            <a:ext cx="446449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Selection Quiz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(each possible answer can be coupled to a score value. It means that there are no wrong answers, only answers with different score values)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Прямоугольник 6"/>
          <p:cNvSpPr>
            <a:spLocks noChangeArrowheads="1"/>
          </p:cNvSpPr>
          <p:nvPr/>
        </p:nvSpPr>
        <p:spPr bwMode="auto">
          <a:xfrm>
            <a:off x="4499992" y="5301208"/>
            <a:ext cx="413995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Tube Test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where you categorize the answers) 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Прямоугольник 7"/>
          <p:cNvSpPr>
            <a:spLocks noChangeArrowheads="1"/>
          </p:cNvSpPr>
          <p:nvPr/>
        </p:nvSpPr>
        <p:spPr bwMode="auto">
          <a:xfrm>
            <a:off x="72008" y="5567808"/>
            <a:ext cx="377991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Purity Tests  </a:t>
            </a:r>
            <a: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to measure how pure you are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Yes</a:t>
            </a:r>
            <a:endParaRPr lang="en-US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No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Прямоугольник 8"/>
          <p:cNvSpPr>
            <a:spLocks noChangeArrowheads="1"/>
          </p:cNvSpPr>
          <p:nvPr/>
        </p:nvSpPr>
        <p:spPr bwMode="auto">
          <a:xfrm>
            <a:off x="34364" y="4365104"/>
            <a:ext cx="44985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about yourself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where your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friends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can test their knowledge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44675"/>
            <a:ext cx="435451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Example of Multiple Choice Quiz and Test about yourself: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 1: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long is the river Volga?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right answer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wrong answer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wrong answer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wrong answer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wrong answer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6950" y="3205884"/>
            <a:ext cx="4637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Example of True / False Test (You can define yourself, if "right" or "wrong" answer should be counted as a correct one)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 1:Volga is the longest river in   Europa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True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False</a:t>
            </a:r>
          </a:p>
        </p:txBody>
      </p:sp>
      <p:sp>
        <p:nvSpPr>
          <p:cNvPr id="10251" name="Прямоугольник 12"/>
          <p:cNvSpPr>
            <a:spLocks noChangeArrowheads="1"/>
          </p:cNvSpPr>
          <p:nvPr/>
        </p:nvSpPr>
        <p:spPr bwMode="auto">
          <a:xfrm>
            <a:off x="4461668" y="2798762"/>
            <a:ext cx="2333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True / False Test </a:t>
            </a:r>
            <a:endParaRPr lang="ru-RU" sz="2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47625"/>
            <a:ext cx="2592289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91983" y="165533"/>
            <a:ext cx="8768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Task 3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Reconstruct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the questions of the </a:t>
            </a:r>
            <a:r>
              <a:rPr lang="ru-RU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quiz </a:t>
            </a:r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and write  them in the table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Try to answer </a:t>
            </a:r>
            <a:r>
              <a:rPr lang="en-US" sz="2000" b="1" dirty="0" smtClean="0">
                <a:solidFill>
                  <a:srgbClr val="FEFBD2"/>
                </a:solidFill>
                <a:latin typeface="Times New Roman" pitchFamily="18" charset="0"/>
                <a:cs typeface="Times New Roman" pitchFamily="18" charset="0"/>
              </a:rPr>
              <a:t>the questions.</a:t>
            </a:r>
            <a:endParaRPr lang="ru-RU" sz="2000" b="1" dirty="0">
              <a:solidFill>
                <a:srgbClr val="FEFB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91983" y="1124744"/>
            <a:ext cx="89281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1.     of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America, the United States, Is, the ___  largest, </a:t>
            </a:r>
            <a:b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in the world, country,(after Russia, Canada and China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.     is, the USA, situated?, Where 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3.     two, What, the US, countries, border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4.     by, is, What, the USA, washed, oceans?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5.     discovered?, America, Who    (and when) 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6.     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In 1620,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nameof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the ship,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was, What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(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brought 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the Pilgrims to New England)?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7.     is, flag?, the name, What, of the American 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8.     gave, of America?, the Statue of Liberty, </a:t>
            </a:r>
            <a:b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Who, to the people </a:t>
            </a:r>
          </a:p>
          <a:p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9.    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largest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city, is</a:t>
            </a:r>
            <a:r>
              <a:rPr lang="en-US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of the USA?, What </a:t>
            </a:r>
          </a:p>
        </p:txBody>
      </p:sp>
    </p:spTree>
    <p:extLst>
      <p:ext uri="{BB962C8B-B14F-4D97-AF65-F5344CB8AC3E}">
        <p14:creationId xmlns:p14="http://schemas.microsoft.com/office/powerpoint/2010/main" val="101621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008813" y="2997200"/>
            <a:ext cx="15843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A.  1st</a:t>
            </a:r>
            <a:b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B.  2nd</a:t>
            </a:r>
            <a:b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C.  3d</a:t>
            </a:r>
            <a:b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D.  4th</a:t>
            </a:r>
            <a:b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Прямоугольник 5"/>
          <p:cNvSpPr>
            <a:spLocks noChangeArrowheads="1"/>
          </p:cNvSpPr>
          <p:nvPr/>
        </p:nvSpPr>
        <p:spPr bwMode="auto">
          <a:xfrm>
            <a:off x="554038" y="460375"/>
            <a:ext cx="85693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United States of America 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___ </a:t>
            </a:r>
            <a:r>
              <a:rPr lang="en-US" sz="4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largest country in the world (after Russia, Canada and China)?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wallpaper-table.ru/_ph/6/2/21024290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8655" y="2577068"/>
            <a:ext cx="5976664" cy="413055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0">
      <a:dk1>
        <a:srgbClr val="009900"/>
      </a:dk1>
      <a:lt1>
        <a:sysClr val="window" lastClr="FFFFFF"/>
      </a:lt1>
      <a:dk2>
        <a:srgbClr val="2AAB00"/>
      </a:dk2>
      <a:lt2>
        <a:srgbClr val="DFCE04"/>
      </a:lt2>
      <a:accent1>
        <a:srgbClr val="39E500"/>
      </a:accent1>
      <a:accent2>
        <a:srgbClr val="FF990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26992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9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9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9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9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9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1007</Words>
  <Application>Microsoft Office PowerPoint</Application>
  <PresentationFormat>Экран (4:3)</PresentationFormat>
  <Paragraphs>268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Яркая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Quiz  can be:</vt:lpstr>
      <vt:lpstr>Презентация PowerPoint</vt:lpstr>
      <vt:lpstr>Презентация PowerPoint</vt:lpstr>
      <vt:lpstr>Презентация PowerPoint</vt:lpstr>
      <vt:lpstr>Презентация PowerPoint</vt:lpstr>
      <vt:lpstr>5.Who discovered America and when? </vt:lpstr>
      <vt:lpstr>6.What was the name of the ship that brought the Pilgrims to New England in1620?</vt:lpstr>
      <vt:lpstr>Презентация PowerPoint</vt:lpstr>
      <vt:lpstr>9.What is the largest city in the USA?</vt:lpstr>
      <vt:lpstr>Презентация PowerPoint</vt:lpstr>
      <vt:lpstr>Презентация PowerPoint</vt:lpstr>
      <vt:lpstr>Hotlist</vt:lpstr>
      <vt:lpstr>1.Where was Christopher Columbus born? </vt:lpstr>
      <vt:lpstr>Презентация PowerPoint</vt:lpstr>
      <vt:lpstr>Презентация PowerPoint</vt:lpstr>
      <vt:lpstr>Презентация PowerPoint</vt:lpstr>
      <vt:lpstr>Презентация PowerPoint</vt:lpstr>
      <vt:lpstr>12.What are the most popular sports in the USA?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2015-02-04T12:48:23Z</dcterms:created>
  <dcterms:modified xsi:type="dcterms:W3CDTF">2015-02-04T12:50:37Z</dcterms:modified>
</cp:coreProperties>
</file>