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301" r:id="rId3"/>
    <p:sldId id="302" r:id="rId4"/>
    <p:sldId id="289" r:id="rId5"/>
    <p:sldId id="291" r:id="rId6"/>
    <p:sldId id="285" r:id="rId7"/>
    <p:sldId id="290" r:id="rId8"/>
    <p:sldId id="299" r:id="rId9"/>
    <p:sldId id="300" r:id="rId10"/>
    <p:sldId id="287" r:id="rId11"/>
    <p:sldId id="288" r:id="rId12"/>
    <p:sldId id="261" r:id="rId13"/>
    <p:sldId id="264" r:id="rId14"/>
    <p:sldId id="292" r:id="rId15"/>
    <p:sldId id="270" r:id="rId16"/>
    <p:sldId id="273" r:id="rId17"/>
    <p:sldId id="293" r:id="rId18"/>
    <p:sldId id="277" r:id="rId19"/>
    <p:sldId id="276" r:id="rId20"/>
    <p:sldId id="294" r:id="rId21"/>
    <p:sldId id="278" r:id="rId22"/>
    <p:sldId id="295" r:id="rId23"/>
    <p:sldId id="279" r:id="rId24"/>
    <p:sldId id="296" r:id="rId25"/>
    <p:sldId id="297" r:id="rId26"/>
    <p:sldId id="298" r:id="rId27"/>
    <p:sldId id="281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8817" autoAdjust="0"/>
  </p:normalViewPr>
  <p:slideViewPr>
    <p:cSldViewPr>
      <p:cViewPr varScale="1">
        <p:scale>
          <a:sx n="49" d="100"/>
          <a:sy n="49" d="100"/>
        </p:scale>
        <p:origin x="-19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1CB65-5DE8-48A5-8F28-3FA1701FDB65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89DB0-1BDE-4754-BD98-6B9188F7A0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724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189DB0-1BDE-4754-BD98-6B9188F7A01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805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189DB0-1BDE-4754-BD98-6B9188F7A016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880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189DB0-1BDE-4754-BD98-6B9188F7A016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422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189DB0-1BDE-4754-BD98-6B9188F7A016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0788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189DB0-1BDE-4754-BD98-6B9188F7A016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0788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189DB0-1BDE-4754-BD98-6B9188F7A016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1436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Выбери правильный ответ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endParaRPr lang="ru-RU" sz="5400" dirty="0" smtClean="0"/>
          </a:p>
          <a:p>
            <a:pPr algn="ctr"/>
            <a:r>
              <a:rPr lang="ru-RU" sz="5400" dirty="0" smtClean="0"/>
              <a:t>«Органы дыхания»</a:t>
            </a:r>
            <a:endParaRPr lang="ru-RU" sz="5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692696"/>
            <a:ext cx="83529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ЖЕЛ является важным показателем здоровья, потому что</a:t>
            </a:r>
            <a:r>
              <a:rPr lang="ru-RU" sz="2800" dirty="0"/>
              <a:t> </a:t>
            </a:r>
            <a:r>
              <a:rPr lang="ru-RU" sz="2800" dirty="0" smtClean="0"/>
              <a:t>чем </a:t>
            </a:r>
            <a:r>
              <a:rPr lang="ru-RU" sz="2800" dirty="0"/>
              <a:t>больше емкость легких</a:t>
            </a:r>
            <a:r>
              <a:rPr lang="ru-RU" sz="2800" dirty="0" smtClean="0"/>
              <a:t>, тем менее вынослив человек, тем больше </a:t>
            </a:r>
            <a:r>
              <a:rPr lang="ru-RU" sz="2800" dirty="0"/>
              <a:t>он подвергается риску </a:t>
            </a:r>
            <a:r>
              <a:rPr lang="ru-RU" sz="2800" dirty="0" smtClean="0"/>
              <a:t>заболеваний.</a:t>
            </a:r>
            <a:endParaRPr lang="ru-RU" sz="2800" b="1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00192" y="2924944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32240" y="3789040"/>
            <a:ext cx="16033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ННН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2050" name="Picture 2" descr="http://im1-tub-ru.yandex.net/i?id=8925cbdab1891de9d7b977111e03b99d-137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215881"/>
            <a:ext cx="3744416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992454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692696"/>
            <a:ext cx="83529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ЖЕЛ является важным показателем здоровья, потому что</a:t>
            </a:r>
            <a:r>
              <a:rPr lang="ru-RU" sz="2800" dirty="0"/>
              <a:t> </a:t>
            </a:r>
            <a:r>
              <a:rPr lang="ru-RU" sz="2800" dirty="0" smtClean="0"/>
              <a:t>чем </a:t>
            </a:r>
            <a:r>
              <a:rPr lang="ru-RU" sz="2800" dirty="0"/>
              <a:t>больше емкость легких</a:t>
            </a:r>
            <a:r>
              <a:rPr lang="ru-RU" sz="2800" dirty="0" smtClean="0"/>
              <a:t>, тем </a:t>
            </a:r>
            <a:r>
              <a:rPr lang="ru-RU" sz="2800" dirty="0"/>
              <a:t>выносливее человек</a:t>
            </a:r>
            <a:r>
              <a:rPr lang="ru-RU" sz="2800" dirty="0" smtClean="0"/>
              <a:t>, тем </a:t>
            </a:r>
            <a:r>
              <a:rPr lang="ru-RU" sz="2800" dirty="0"/>
              <a:t>меньше он подвергается риску </a:t>
            </a:r>
            <a:r>
              <a:rPr lang="ru-RU" sz="2800" dirty="0" smtClean="0"/>
              <a:t>заболеваний.</a:t>
            </a:r>
            <a:endParaRPr lang="ru-RU" sz="2800" b="1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00192" y="2924944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32240" y="3789040"/>
            <a:ext cx="13484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2" name="Picture 2" descr="http://im1-tub-ru.yandex.net/i?id=8925cbdab1891de9d7b977111e03b99d-137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230" y="2939465"/>
            <a:ext cx="4493141" cy="3369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35578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836712"/>
            <a:ext cx="81369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Человек ходит, бегает, прыгает, занимается спортом, потому что движение характерно для всех живых организмов</a:t>
            </a:r>
            <a:endParaRPr lang="ru-RU" sz="2800" b="1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3645024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3608" y="4509120"/>
            <a:ext cx="13484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19500" y="2714624"/>
            <a:ext cx="4264868" cy="3378671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84788"/>
            <a:ext cx="8964488" cy="1426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Легкие </a:t>
            </a:r>
            <a:r>
              <a:rPr lang="ru-RU" sz="2800" dirty="0" smtClean="0"/>
              <a:t>активно</a:t>
            </a:r>
            <a:r>
              <a:rPr lang="ru-RU" sz="4400" baseline="50000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/>
              <a:t>следуют </a:t>
            </a:r>
            <a:r>
              <a:rPr lang="ru-RU" sz="2800" dirty="0"/>
              <a:t>за грудной клеткой, </a:t>
            </a:r>
            <a:r>
              <a:rPr lang="ru-RU" sz="2800" dirty="0" smtClean="0"/>
              <a:t>потому</a:t>
            </a:r>
            <a:r>
              <a:rPr lang="ru-RU" sz="4400" baseline="50000" dirty="0" smtClean="0">
                <a:solidFill>
                  <a:srgbClr val="002060"/>
                </a:solidFill>
              </a:rPr>
              <a:t> </a:t>
            </a:r>
            <a:r>
              <a:rPr lang="ru-RU" sz="2800" dirty="0"/>
              <a:t>что к </a:t>
            </a:r>
            <a:r>
              <a:rPr lang="ru-RU" sz="2800" dirty="0" smtClean="0"/>
              <a:t>дыхательным</a:t>
            </a:r>
            <a:r>
              <a:rPr lang="ru-RU" sz="4400" baseline="50000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/>
              <a:t>мышцам </a:t>
            </a:r>
            <a:r>
              <a:rPr lang="ru-RU" sz="2800" dirty="0"/>
              <a:t>относятся диафрагма и межреберные </a:t>
            </a:r>
            <a:r>
              <a:rPr lang="ru-RU" sz="2800" dirty="0" smtClean="0"/>
              <a:t>мышцы.</a:t>
            </a:r>
            <a:endParaRPr lang="ru-RU" sz="2800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3429000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8" y="4221088"/>
            <a:ext cx="15183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>
                <a:solidFill>
                  <a:srgbClr val="FF0000"/>
                </a:solidFill>
                <a:latin typeface="Comic Sans MS" pitchFamily="66" charset="0"/>
              </a:rPr>
              <a:t>Н</a:t>
            </a:r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ВН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8" name="Picture 7" descr="альвеол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1302" y="2924944"/>
            <a:ext cx="3975114" cy="2952328"/>
          </a:xfrm>
          <a:prstGeom prst="rect">
            <a:avLst/>
          </a:prstGeom>
          <a:noFill/>
          <a:ln w="9525">
            <a:solidFill>
              <a:srgbClr val="996633"/>
            </a:solidFill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620688"/>
            <a:ext cx="878497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Легкие </a:t>
            </a:r>
            <a:r>
              <a:rPr lang="ru-RU" sz="2800" dirty="0" smtClean="0"/>
              <a:t>пассивно</a:t>
            </a:r>
            <a:r>
              <a:rPr lang="ru-RU" sz="4400" baseline="50000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/>
              <a:t>следуют </a:t>
            </a:r>
            <a:r>
              <a:rPr lang="ru-RU" sz="2800" dirty="0"/>
              <a:t>за грудной клеткой, </a:t>
            </a:r>
            <a:r>
              <a:rPr lang="ru-RU" sz="2800" dirty="0" smtClean="0"/>
              <a:t>потому</a:t>
            </a:r>
            <a:r>
              <a:rPr lang="ru-RU" sz="4400" baseline="50000" dirty="0" smtClean="0">
                <a:solidFill>
                  <a:srgbClr val="002060"/>
                </a:solidFill>
              </a:rPr>
              <a:t> </a:t>
            </a:r>
            <a:r>
              <a:rPr lang="ru-RU" sz="2800" dirty="0"/>
              <a:t>что к </a:t>
            </a:r>
            <a:r>
              <a:rPr lang="ru-RU" sz="2800" dirty="0" smtClean="0"/>
              <a:t>дыхательным</a:t>
            </a:r>
            <a:r>
              <a:rPr lang="ru-RU" sz="4400" baseline="50000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/>
              <a:t>мышцам </a:t>
            </a:r>
            <a:r>
              <a:rPr lang="ru-RU" sz="2800" dirty="0"/>
              <a:t>относятся диафрагма и межреберные </a:t>
            </a:r>
            <a:r>
              <a:rPr lang="ru-RU" sz="2800" dirty="0" smtClean="0"/>
              <a:t>мышцы.</a:t>
            </a:r>
            <a:endParaRPr lang="ru-RU" sz="2800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3429000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8" y="4221088"/>
            <a:ext cx="14334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ВВН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8" name="Picture 7" descr="альвеол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1302" y="2924944"/>
            <a:ext cx="3975114" cy="2952328"/>
          </a:xfrm>
          <a:prstGeom prst="rect">
            <a:avLst/>
          </a:prstGeom>
          <a:noFill/>
          <a:ln w="9525">
            <a:solidFill>
              <a:srgbClr val="996633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0135967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836713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dirty="0" smtClean="0"/>
              <a:t>Для лучшей вентиляции легких необходимо </a:t>
            </a:r>
            <a:r>
              <a:rPr lang="ru-RU" sz="2800" dirty="0"/>
              <a:t>д</a:t>
            </a:r>
            <a:r>
              <a:rPr lang="ru-RU" sz="2800" dirty="0" smtClean="0"/>
              <a:t>елать спокойные, редкие, но глубокие вдохи и полные выдохи, потому что при частых и неглубоких дыхательных движениях смена воздуха в легких происходит не полностью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547664" y="3429000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8" y="4221088"/>
            <a:ext cx="13484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8" name="Рисунок 7" descr="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3266886"/>
            <a:ext cx="3745954" cy="2964721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764704"/>
            <a:ext cx="849694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П</a:t>
            </a:r>
            <a:r>
              <a:rPr lang="ru-RU" sz="2800" dirty="0" smtClean="0"/>
              <a:t>ри </a:t>
            </a:r>
            <a:r>
              <a:rPr lang="ru-RU" sz="2800" dirty="0"/>
              <a:t>дыхании </a:t>
            </a:r>
            <a:r>
              <a:rPr lang="ru-RU" sz="2800" dirty="0" smtClean="0"/>
              <a:t>легкие </a:t>
            </a:r>
            <a:r>
              <a:rPr lang="ru-RU" sz="2800" dirty="0"/>
              <a:t>пассивно </a:t>
            </a:r>
            <a:r>
              <a:rPr lang="ru-RU" sz="2800" dirty="0" smtClean="0"/>
              <a:t>следуют </a:t>
            </a:r>
            <a:r>
              <a:rPr lang="ru-RU" sz="2800" dirty="0"/>
              <a:t>за грудной </a:t>
            </a:r>
            <a:r>
              <a:rPr lang="ru-RU" sz="2800" dirty="0" smtClean="0"/>
              <a:t>клеткой: то расширяются, то сжимаются, потому что они </a:t>
            </a:r>
            <a:r>
              <a:rPr lang="ru-RU" sz="2800" dirty="0"/>
              <a:t>не имеют </a:t>
            </a:r>
            <a:r>
              <a:rPr lang="ru-RU" sz="2800" dirty="0" smtClean="0"/>
              <a:t>мышц.  </a:t>
            </a:r>
          </a:p>
          <a:p>
            <a:pPr lvl="0"/>
            <a:endParaRPr lang="ru-RU" sz="2800" dirty="0" smtClean="0"/>
          </a:p>
          <a:p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67545" y="3429000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221088"/>
            <a:ext cx="18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ВВН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028" name="Picture 4" descr="http://svit24.net/images/stories/articles/2013/Zdorovie/09-2013/01/214_rak_legki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3582" y="2276872"/>
            <a:ext cx="523875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764704"/>
            <a:ext cx="84969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П</a:t>
            </a:r>
            <a:r>
              <a:rPr lang="ru-RU" sz="2800" dirty="0" smtClean="0"/>
              <a:t>ри </a:t>
            </a:r>
            <a:r>
              <a:rPr lang="ru-RU" sz="2800" dirty="0"/>
              <a:t>дыхании </a:t>
            </a:r>
            <a:r>
              <a:rPr lang="ru-RU" sz="2800" dirty="0" smtClean="0"/>
              <a:t>легкие то расширяются, то сжимаются, потому что они </a:t>
            </a:r>
            <a:r>
              <a:rPr lang="ru-RU" sz="2800" dirty="0"/>
              <a:t>имеют </a:t>
            </a:r>
            <a:r>
              <a:rPr lang="ru-RU" sz="2800" dirty="0" smtClean="0"/>
              <a:t>мышцы.  </a:t>
            </a:r>
          </a:p>
          <a:p>
            <a:pPr lvl="0"/>
            <a:endParaRPr lang="ru-RU" sz="2800" dirty="0" smtClean="0"/>
          </a:p>
          <a:p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67545" y="3429000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221088"/>
            <a:ext cx="18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ВНН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8" name="Picture 4" descr="http://svit24.net/images/stories/articles/2013/Zdorovie/09-2013/01/214_rak_legki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3582" y="2276872"/>
            <a:ext cx="523875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855067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50912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Необходимо заниматься физической культурой и спортом, потому что </a:t>
            </a:r>
            <a:r>
              <a:rPr lang="ru-RU" sz="2400" dirty="0"/>
              <a:t>р</a:t>
            </a:r>
            <a:r>
              <a:rPr lang="ru-RU" sz="2400" dirty="0" smtClean="0"/>
              <a:t>егулярные занятия способствуют  правильному формированию опорно-двигательной системы и осанки, развивают грудную клетку и тренируют дыхательные мышцы. </a:t>
            </a:r>
            <a:endParaRPr lang="ru-RU" sz="2400" dirty="0" smtClean="0">
              <a:latin typeface="Comic Sans MS" pitchFamily="66" charset="0"/>
            </a:endParaRPr>
          </a:p>
          <a:p>
            <a:endParaRPr lang="ru-RU" sz="2400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340768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2132856"/>
            <a:ext cx="13484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836712"/>
            <a:ext cx="4469698" cy="3105031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149080"/>
            <a:ext cx="9144000" cy="1426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Крик </a:t>
            </a:r>
            <a:r>
              <a:rPr lang="ru-RU" sz="2800" dirty="0" smtClean="0"/>
              <a:t>вредит</a:t>
            </a:r>
            <a:r>
              <a:rPr lang="ru-RU" sz="4400" baseline="50000" dirty="0" smtClean="0">
                <a:solidFill>
                  <a:srgbClr val="FF0000"/>
                </a:solidFill>
              </a:rPr>
              <a:t> </a:t>
            </a:r>
            <a:r>
              <a:rPr lang="ru-RU" sz="2800" dirty="0"/>
              <a:t>голосовым связкам, </a:t>
            </a:r>
            <a:r>
              <a:rPr lang="ru-RU" sz="2800" dirty="0" smtClean="0"/>
              <a:t>потому  </a:t>
            </a:r>
            <a:r>
              <a:rPr lang="ru-RU" sz="2800" dirty="0"/>
              <a:t>что они сильно</a:t>
            </a:r>
            <a:r>
              <a:rPr lang="ru-RU" sz="4400" baseline="50000" dirty="0">
                <a:solidFill>
                  <a:srgbClr val="002060"/>
                </a:solidFill>
              </a:rPr>
              <a:t> </a:t>
            </a:r>
            <a:r>
              <a:rPr lang="ru-RU" sz="2800" dirty="0"/>
              <a:t>напрягаются и удаляясь друг от </a:t>
            </a:r>
            <a:r>
              <a:rPr lang="ru-RU" sz="2800" dirty="0" smtClean="0"/>
              <a:t>друга, повреждаются при </a:t>
            </a:r>
            <a:r>
              <a:rPr lang="ru-RU" sz="2800" dirty="0"/>
              <a:t>этом.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5576" y="1340768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2132856"/>
            <a:ext cx="15183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ВНН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0" name="Picture 2" descr="C:\Users\123\Desktop\картинки\007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5446" y="476671"/>
            <a:ext cx="4828962" cy="3815213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692696"/>
            <a:ext cx="8352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тестовых заданий </a:t>
            </a:r>
          </a:p>
          <a:p>
            <a:pPr algn="ctr"/>
            <a:r>
              <a:rPr lang="ru-RU" sz="2800" dirty="0" smtClean="0"/>
              <a:t>   </a:t>
            </a:r>
            <a:endParaRPr lang="ru-RU" sz="2800" b="1" dirty="0">
              <a:latin typeface="Comic Sans MS" pitchFamily="66" charset="0"/>
            </a:endParaRPr>
          </a:p>
        </p:txBody>
      </p:sp>
      <p:pic>
        <p:nvPicPr>
          <p:cNvPr id="9" name="Picture 4" descr="C:\Users\123\Desktop\картинки\biblioteka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63686"/>
            <a:ext cx="3486150" cy="3888432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419872" y="2551837"/>
            <a:ext cx="57241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i="1" dirty="0"/>
              <a:t>Ориентирован на проверку знаний</a:t>
            </a:r>
          </a:p>
          <a:p>
            <a:pPr>
              <a:buFont typeface="Arial" pitchFamily="34" charset="0"/>
              <a:buChar char="•"/>
            </a:pPr>
            <a:r>
              <a:rPr lang="ru-RU" sz="2800" i="1" dirty="0"/>
              <a:t>Развивает логическое мышление</a:t>
            </a:r>
          </a:p>
          <a:p>
            <a:pPr>
              <a:buFont typeface="Arial" pitchFamily="34" charset="0"/>
              <a:buChar char="•"/>
            </a:pPr>
            <a:r>
              <a:rPr lang="ru-RU" sz="2800" i="1" dirty="0"/>
              <a:t>Позволяет проверить понимание </a:t>
            </a:r>
            <a:r>
              <a:rPr lang="ru-RU" sz="2800" b="1" i="1" u="sng" dirty="0"/>
              <a:t>причинно-следственной связи </a:t>
            </a:r>
            <a:r>
              <a:rPr lang="ru-RU" sz="2800" i="1" dirty="0"/>
              <a:t>и зависимости биологических процессов и явлений</a:t>
            </a:r>
          </a:p>
        </p:txBody>
      </p:sp>
    </p:spTree>
    <p:extLst>
      <p:ext uri="{BB962C8B-B14F-4D97-AF65-F5344CB8AC3E}">
        <p14:creationId xmlns:p14="http://schemas.microsoft.com/office/powerpoint/2010/main" val="4452420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149080"/>
            <a:ext cx="9144000" cy="1426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Крик </a:t>
            </a:r>
            <a:r>
              <a:rPr lang="ru-RU" sz="2800" dirty="0" smtClean="0"/>
              <a:t>не вредит</a:t>
            </a:r>
            <a:r>
              <a:rPr lang="ru-RU" sz="4400" baseline="50000" dirty="0" smtClean="0">
                <a:solidFill>
                  <a:srgbClr val="FF0000"/>
                </a:solidFill>
              </a:rPr>
              <a:t> </a:t>
            </a:r>
            <a:r>
              <a:rPr lang="ru-RU" sz="2800" dirty="0"/>
              <a:t>голосовым связкам, </a:t>
            </a:r>
            <a:r>
              <a:rPr lang="ru-RU" sz="2800" dirty="0" smtClean="0"/>
              <a:t>потому  </a:t>
            </a:r>
            <a:r>
              <a:rPr lang="ru-RU" sz="2800" dirty="0"/>
              <a:t>что они сильно</a:t>
            </a:r>
            <a:r>
              <a:rPr lang="ru-RU" sz="4400" baseline="50000" dirty="0">
                <a:solidFill>
                  <a:srgbClr val="002060"/>
                </a:solidFill>
              </a:rPr>
              <a:t> </a:t>
            </a:r>
            <a:r>
              <a:rPr lang="ru-RU" sz="2800" dirty="0"/>
              <a:t>напрягаются и удаляясь друг от </a:t>
            </a:r>
            <a:r>
              <a:rPr lang="ru-RU" sz="2800" dirty="0" smtClean="0"/>
              <a:t>друга, не повреждаются при </a:t>
            </a:r>
            <a:r>
              <a:rPr lang="ru-RU" sz="2800" dirty="0"/>
              <a:t>этом.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5576" y="1340768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2132856"/>
            <a:ext cx="16033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>
                <a:solidFill>
                  <a:srgbClr val="FF0000"/>
                </a:solidFill>
                <a:latin typeface="Comic Sans MS" pitchFamily="66" charset="0"/>
              </a:rPr>
              <a:t>Н</a:t>
            </a:r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НН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0" name="Picture 2" descr="C:\Users\123\Desktop\картинки\007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5446" y="476671"/>
            <a:ext cx="4828962" cy="38152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710002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64704"/>
            <a:ext cx="9144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Интенсивность </a:t>
            </a:r>
            <a:r>
              <a:rPr lang="ru-RU" sz="2800" dirty="0" smtClean="0"/>
              <a:t>вентиляции</a:t>
            </a:r>
            <a:r>
              <a:rPr lang="ru-RU" sz="4400" baseline="50000" dirty="0" smtClean="0">
                <a:solidFill>
                  <a:srgbClr val="002060"/>
                </a:solidFill>
              </a:rPr>
              <a:t> </a:t>
            </a:r>
            <a:r>
              <a:rPr lang="ru-RU" sz="2800" dirty="0" smtClean="0"/>
              <a:t>легких </a:t>
            </a:r>
            <a:r>
              <a:rPr lang="ru-RU" sz="2800" dirty="0"/>
              <a:t>не зависит от физической нагрузки, </a:t>
            </a:r>
            <a:r>
              <a:rPr lang="ru-RU" sz="2800" dirty="0" smtClean="0"/>
              <a:t>потому</a:t>
            </a:r>
            <a:r>
              <a:rPr lang="ru-RU" sz="4400" baseline="50000" dirty="0" smtClean="0">
                <a:solidFill>
                  <a:srgbClr val="002060"/>
                </a:solidFill>
              </a:rPr>
              <a:t> </a:t>
            </a:r>
            <a:r>
              <a:rPr lang="ru-RU" sz="2800" dirty="0"/>
              <a:t>что работающая </a:t>
            </a:r>
            <a:r>
              <a:rPr lang="ru-RU" sz="2800" dirty="0" smtClean="0"/>
              <a:t>ткань</a:t>
            </a:r>
            <a:r>
              <a:rPr lang="ru-RU" sz="4400" baseline="50000" dirty="0" smtClean="0">
                <a:solidFill>
                  <a:srgbClr val="002060"/>
                </a:solidFill>
              </a:rPr>
              <a:t> </a:t>
            </a:r>
            <a:r>
              <a:rPr lang="ru-RU" sz="2800" dirty="0" smtClean="0"/>
              <a:t>медленно </a:t>
            </a:r>
            <a:r>
              <a:rPr lang="ru-RU" sz="2800" dirty="0"/>
              <a:t>поглощает кислород.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47664" y="3429000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8" y="4221088"/>
            <a:ext cx="16033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ННН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0" name="Picture 2" descr="C:\Users\123\Desktop\картинки\begu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7" y="3534692"/>
            <a:ext cx="3726210" cy="3134667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64704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Интенсивность </a:t>
            </a:r>
            <a:r>
              <a:rPr lang="ru-RU" sz="2800" dirty="0" smtClean="0"/>
              <a:t>вентиляции</a:t>
            </a:r>
            <a:r>
              <a:rPr lang="ru-RU" sz="4400" baseline="50000" dirty="0" smtClean="0">
                <a:solidFill>
                  <a:srgbClr val="002060"/>
                </a:solidFill>
              </a:rPr>
              <a:t> </a:t>
            </a:r>
            <a:r>
              <a:rPr lang="ru-RU" sz="2800" dirty="0" smtClean="0"/>
              <a:t>легких  </a:t>
            </a:r>
            <a:r>
              <a:rPr lang="ru-RU" sz="2800" dirty="0"/>
              <a:t>зависит от физической нагрузки, </a:t>
            </a:r>
            <a:r>
              <a:rPr lang="ru-RU" sz="2800" dirty="0" smtClean="0"/>
              <a:t>потому</a:t>
            </a:r>
            <a:r>
              <a:rPr lang="ru-RU" sz="4400" baseline="50000" dirty="0" smtClean="0">
                <a:solidFill>
                  <a:srgbClr val="002060"/>
                </a:solidFill>
              </a:rPr>
              <a:t> </a:t>
            </a:r>
            <a:r>
              <a:rPr lang="ru-RU" sz="2800" dirty="0"/>
              <a:t>что работающая </a:t>
            </a:r>
            <a:r>
              <a:rPr lang="ru-RU" sz="2800" dirty="0" smtClean="0"/>
              <a:t>ткань</a:t>
            </a:r>
            <a:r>
              <a:rPr lang="ru-RU" sz="4400" baseline="50000" dirty="0" smtClean="0">
                <a:solidFill>
                  <a:srgbClr val="002060"/>
                </a:solidFill>
              </a:rPr>
              <a:t> </a:t>
            </a:r>
            <a:r>
              <a:rPr lang="ru-RU" sz="2800" dirty="0" smtClean="0"/>
              <a:t>быстрее </a:t>
            </a:r>
            <a:r>
              <a:rPr lang="ru-RU" sz="2800" dirty="0"/>
              <a:t>поглощает кислород.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47664" y="3429000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8" y="4221088"/>
            <a:ext cx="13484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0" name="Picture 2" descr="C:\Users\123\Desktop\картинки\begu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7" y="3534692"/>
            <a:ext cx="3726210" cy="31346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81993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764704"/>
            <a:ext cx="84969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dirty="0" smtClean="0"/>
              <a:t>Необходимо следить за своей осанкой, потому что правильная осанка обеспечивает нормальную  работу мышц и внутренних органов. </a:t>
            </a:r>
            <a:endParaRPr lang="ru-RU" sz="2800" b="1" dirty="0" smtClean="0">
              <a:latin typeface="Comic Sans MS" pitchFamily="66" charset="0"/>
            </a:endParaRPr>
          </a:p>
          <a:p>
            <a:endParaRPr lang="ru-RU" sz="2800" dirty="0" smtClean="0">
              <a:latin typeface="Comic Sans MS" pitchFamily="66" charset="0"/>
            </a:endParaRPr>
          </a:p>
          <a:p>
            <a:pPr lvl="0"/>
            <a:endParaRPr lang="ru-RU" sz="2800" dirty="0" smtClean="0"/>
          </a:p>
          <a:p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83569" y="3429000"/>
            <a:ext cx="2232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4437112"/>
            <a:ext cx="1728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24250" y="2714624"/>
            <a:ext cx="4504134" cy="330666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64704"/>
            <a:ext cx="9144000" cy="1426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Легкие не прижаты к </a:t>
            </a:r>
            <a:r>
              <a:rPr lang="ru-RU" sz="2800" dirty="0" smtClean="0"/>
              <a:t>стенке</a:t>
            </a:r>
            <a:r>
              <a:rPr lang="ru-RU" sz="4400" baseline="50000" dirty="0" smtClean="0">
                <a:solidFill>
                  <a:srgbClr val="002060"/>
                </a:solidFill>
              </a:rPr>
              <a:t> </a:t>
            </a:r>
            <a:r>
              <a:rPr lang="ru-RU" sz="2800" dirty="0" smtClean="0"/>
              <a:t>грудной </a:t>
            </a:r>
            <a:r>
              <a:rPr lang="ru-RU" sz="2800" dirty="0"/>
              <a:t>полости, </a:t>
            </a:r>
            <a:r>
              <a:rPr lang="ru-RU" sz="2800" dirty="0" smtClean="0"/>
              <a:t>потому</a:t>
            </a:r>
            <a:r>
              <a:rPr lang="ru-RU" sz="4400" baseline="50000" dirty="0" smtClean="0">
                <a:solidFill>
                  <a:srgbClr val="002060"/>
                </a:solidFill>
              </a:rPr>
              <a:t> </a:t>
            </a:r>
            <a:r>
              <a:rPr lang="ru-RU" sz="2800" dirty="0"/>
              <a:t>что их объем всегда </a:t>
            </a:r>
            <a:r>
              <a:rPr lang="ru-RU" sz="2800" dirty="0" smtClean="0"/>
              <a:t>изменяется</a:t>
            </a:r>
            <a:r>
              <a:rPr lang="ru-RU" sz="4400" baseline="50000" dirty="0" smtClean="0">
                <a:solidFill>
                  <a:srgbClr val="002060"/>
                </a:solidFill>
              </a:rPr>
              <a:t> </a:t>
            </a:r>
            <a:r>
              <a:rPr lang="ru-RU" sz="2800" dirty="0" smtClean="0"/>
              <a:t>вслед </a:t>
            </a:r>
            <a:r>
              <a:rPr lang="ru-RU" sz="2800" dirty="0"/>
              <a:t>за изменением объема  грудной полости.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5" y="3429000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221088"/>
            <a:ext cx="18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НВН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AutoShape 2" descr="data:image/jpeg;base64,/9j/4AAQSkZJRgABAQAAAQABAAD/2wCEAAkGBxQTERUUEhQVFhUXGRgXGRcYFxcYGBwbGBoXFx8XGhgYHCggGBolHRgcITEhJSkrLi4uFx8zODMsNygtLisBCgoKDg0OGhAQGjQkIB8sLSw0LCwsLDUtLywsLC8sLy0sLCwsLCwsLDQsLCwsLCwsLCwsLCwsLCwsLCwsLCwsLP/AABEIAMIBBAMBIgACEQEDEQH/xAAbAAABBQEBAAAAAAAAAAAAAAAEAAEDBQYCB//EAEAQAAECAwQHBgMHAwQCAwAAAAECEQADIQQSMUEFIlFhcYGRBhOhscHRMkLwI1JicoKS4aKy8RQVM0NjwgcW0v/EABoBAAIDAQEAAAAAAAAAAAAAAAECAAMEBQb/xAAwEQACAgIBAwMBBgYDAAAAAAAAAQIRAwQxBRIhE0FRcSJCgZGhsRQyYcHR8RUjJP/aAAwDAQACEQMRAD8A8chQoUdEyjiFCEKCQUOIaHEEgoeGh4IBxCEIQhDIB1Dw0G2LR65geiUZrVQcvvHcIKAwzssn7dz8qFnqm7/7RPakfab47s8yXK1ZYJJopZxO4D5Rm1co7UNd9x8otRXJi0UoXnOIqPLDMOzxpRoRCl3lTHNDSlaVJ3+sZJEt6pyIA/mNbN0ZMNwgtdCUuKFTBIJpU1BhkIxL0GjOYTXIg+DmKTTtnui6FXg94HBql3fB/NIi2teiJxY33D4Almii7RSlJWgqAdmYYapd24EQWCPJV2lLK3vly/mDLKPspg2oV5E+kQWxGG1xXi/8RJLn3G2+cIyxFFCMWk7R6V1lFj9xR/tV6HqYrJiCCQQQRiDQ9IrY6OIaHhoUYaEYUIwoRoaHhoARQoUKAQaFChRGQUKFCgEE0PChQSChQoUEgoeFCiEFDwoUEA8dyZSlKCUgknADGJLHZVTFBKA5PQDMk5ARdG7JTcl1J+Jeat25O7rDpCt0QyLDLl1mMtf3R8A4n5j4cYe02sqxPDYBuGQiBa47kyXBUoskdSdgh0hGzhIesHylOnFroMBspagmWklyyUpDknYwzjZaP7GBKSJs27MUGIACkJwoS7qO8eMV5djFhr1HVluHVy579ON0ZmS6Spqu3pSNRaLXMSUXXJIReG8gFg0U9ss67JNKJyfyqGCgQzpOfCNIrSCNUqDJUEqGwvnF8WpK1wZ5pxdNFXN0nPcOlWLVf+Iqu0KzqkOzYtV6gjwjTTtKSiQynPJ8dzxX2uzrnr7qXLwSFrUTdSkFwCo7SxoKloM5RjG5OkDHGUpdsVbMoEueIGPL3jieC7gFuBjVL7NJSC04XiGGpqjxfLFozNrkzJKylYYjbUEbQcxwijHsYsrqLNWXVzYVc40DpU3GCVTUrDTA+xQ+Ic9m4xyQCkkNvS9ePCIVD69DFjRQmD2ywFAvA3kfeGW5QyMBmLeRPKTTmMQfcRDb7EG7yWNX5k/d3/l8oraLE7K2FDw0KMNDR1DQoRoUKFAIKE0KFEINCh4UQgoUPCg0QZoeHhQSDQ8WuitBTJ1TqoZ3OzbXAby3OLJrLJohHfL+8qqeQND0gpCtozcqUVFkgqOwAk+EaHRPY+dNYzSmQjbMUArlLe91AiaVa5iiyWQNiQ3QCC5FlxJL7RifAt4w6gI5liqXY7Kju5QVPWfiLlKSd5xVwDCADpAksmzyBuu3j4kmO5yUCgSRtJ1R5D1iWXay1wTJcpObEF+SAa8YsUStyBVIJquXLH5ZUPLlXiAJDuWA7onoA0TSJE2aoplG8Bip6AbSThwxjc6F0Omxi/MddoIxV8gOwE0PlFOzsQwQt8+yL9bXnsT7Ylhojs7Z7KBMEpPeNWusHyFWB2kf5C0nahLVryiHqGIYjiXD7or9KWtUy6z5lgd7ekEy7StheJKboDGoJ4RwpR9V9+Tl+x6TFD0E4Y/zI9LIk2yz5hSCVJvDMCqXGRpEdm0ZLmJBACmCLpxAGzhFno5qEgVJNRy9IDl2FaQUJfVUA+0Oo5ZVjTr5X6U4J0k1X5mXZwJZ8eRq+5O/rRAjQiL4dCccmJxgqZYRLlBALAHWYOpRbNtmAiOwWCeJiSp2BJOtkK7YN07KUZOrUu5OG0YxXszk5rHfh+SzUxx7XkryvBWpEsFkoWon71wPwDEwVbtCy5yQJspAYFiVEMTlqnCKqXa7g1CArNqk/qaHlTlmpfmYSUXjanF+UXprInjkrTMppuz91Muy5KGGN7WIO43qhttYECziJCSPyq9DGz0jYBOAULt8UrgofdPoYz0vR968ZRZSfjl1vBtgao8eMdrV2I54X7rlHntzVlrTp8PhghtKQK2aXvdMweIVHdltVnJZcsy/xIJUljtQvEc4Uu0hNUzkhQPwm+PFm6tHc26ouUJL5oKT/b7Re4mVSAtL9kFhPe2Vp0vFkVUn9J1m8eOMZchqGNzIkKSSZEwpzzDcW9oC0ksqrPQlZ++wvfvTU8yYrcWWKZkYUXo0XImfBMMtWQVVPXERX6R0XMknXTTJQqk84RoZMBho6hoARoUdQ0CgjQoeFEog8KHaE0NQowEXuh9FpCe+nURikHPeRnuGfCIezujBOmFUykmUL8w7skDaVGjbHifStuM1bsyRRKdg94ZIDZJpHSipuonVlvROZ/Es/MfAZRBLQwBzOHvEKQwgyaGBO4AeAh0hGF6PSXSRn83Vz5xZr0wUAplpSkHE3ReO9zhyiq0LOabKSwIUsAjcSzdDHUhV+YxDh3O4CpPIRYkVsPkS75AUXSaqvF3o+qcYht2jUpSpgQwcKrXEtXHAjlEtqQzKc7AwwoPSLxOgpi5Uu8HvG6lzQBTGuwnYMjDOo+WCNt0XP/xvZUmV35H2cuiEH5pjayjtAPjwibSJVNmFS1EE7zBVqAkyUSZIa6GDU3k8SSTzipFsCqLBvDP3jzGbYlsTcvZcHrdLVWvBXyyC0SyQ4+IUOXOkcz7QsG6CbqWGJxiwlrAW+N4Y5cYFtE1N8ggUOyJjV1RpytJOyxsE8mWknfjXM5xLMta0uUnMf45hukQy5TJSB9PWDZ1sTLupUi90y3ERVqTbyyjzf+Rd3GlhhL4/wV8nS65k0IN0JAOG5t8EW2Ye7XuTSuYr6RJLtKJjlMu62bJ24UjqcgE7j5FxB3Jf+jjigaEL16+bMlImlSzQEF6CnSLHulBSlAOClxx2GK1SUoWUkUSSM4LsM1wpP3hRsj9eUadjHce5FerlXd2Nf7J0AFAfFy0dWzRBnS1TpAa0S06wGMxAzH4x4gcI4XW6+AAJO816mCNEW1UqaFg0BqNxyijFleGXfEs2sHrw7Jfh9TES5aJ61FQcgVApeNS9MSAI4To6+nUFzA1fDC9XjG5032dQqaZkoBIm4tQhfxONxYluMUVpsa5N5C6rU6aVcJD13uR0j0mHLHNBTj7nkM2OWKbhL2K+y6UErUuheV6ZVXJsBujm0FE50gBBJejs+8EluUV9vDVzFDs2j16RBLtpcFg+MWNCFda5ZSojBjWC7BpYpFxYvyzik5PmknA7sDD20AzFtheII3YPFbOlXS0VNFiYRpbRgSO8lG9LP9Pt6dDFTFvYLYUGovJNFJ2j3gfStiEtYKay1i8g7Rg3EGkI0OnYA0KOmhmhaCNCh2hRKIdNCaOonsSHWndXpWHoWy0Uru5IkjbfXvU3kBTqc4CieYcTEDw9CWdwfODjglKvL3iuQaxaS0koNPlCeeJh4oVs50OjWK/uAnmRdHjXlBVgQHUTWkdWSz3ZIGBUQpR3fKPEnnHVmS6qUSnWJ3Jr1ixIRsMlMFJKyyLyX4AijZxs9BTCuYuaS8tDhAdwVKFVcbtP1RgZk1U5RUXYetWG9sY9B0LY+5s6E4FryuKqtxAIHKOf1TN6WD+svB0ek6/rbCviPke0DWKjmfpoBnz1PQJbeH8YslzgcQ8QTLWlHyB+p57I8/hSk+D1eW4rmgNV5SAtAqk1T7RxNshXMSQKOH2t/iOptrUo7MT0rE+iphJL4Abo2uE8cHL4MqnDJNR8+f7ByMcaw2lVy0qF/HIOz4Qk4wJp6yqVNDEMycVAYttO14o6XiU9ipOg9ZyvFgtBWjp6FBkpul8OlQ8ETMWEVfZuxnvdYpIBeiknAEkUO4dYu+4etGB+hD9SwRhsvt9/JV0fZeTXXd7eDLafkjvHIorFtop7QDYUupDYg1jUaWsAmJYKYu4LRU2Sw3F3iUktRi9cHwizHlTw9r5Q2TC45+6K8PyQ211TAnIMOrV+tkcpWAq7Shbf1g9c8s4w37ohTNTsCTwBHXKKUqjVF8knK1LzZeJs/e2ZSCWKk0OYUkuk9QIxNttboCVq+0vO+eDF86sK7RGu0daFOASOUY/tNo+7aJl0D4nBH4tZjsxjZ0fL9qWP8TkdcwV25PwKq2yaHcG9oqWZQ5RbG0lTBROaWORGX1sgafZ9gqMY7rR59AZH2xBzUU8lH+YfSMn7JKswop8H9+sPaJZJChmB1GqfQ84ltc4KSQ9HvM3iDz8YraHsphB8sd5KVKzBvy/zAayf1J8QIDWmsEWYkEHZCNDplVCaCtIS2mKbA16184HaEoazloeHaGiUSzpoKsAqo7vMiBoLsCfi3AeYHrFiQpOs0gciJphpEQh6Es6liNRoVCDImXsb6XH4SFEq/pbnGal4dBGr0OE91NHzFlt+FLg+KgYahWD220OXGdOECrmMggYqZ+GQ8zzEFpuqooMKngBvgFTFRBo7txy9otSK7NDY5YEqShI1pplNTALVrEHaxHSNtalavEv6xT9gLJeQmfNT/wAWpKBwUWor9IPVovrZLfKPN9YyxlkjBfd5+p6foWJxjKb9yhtc667UfrFatZOTsMeEG2saxpXfAqyo08B/EW62FRimWbWZyk0KzLPwnNwCcnp0i4sUju0sWc1V7coGkWZKWUUmmAJz2tlBqqitHqYo2pOX2Y8M1aePt+3PlcEliTfWBzPAQ+nJ6UFIqXo15gGL5VeuMTWS6hJKa3nA4UfDpEtoAUqssKapoC1WzivQqG2ivq95NaTfwAdnGJmKr8DhySzqA27AesH22eEpA21rHVhnodQEtmGwAMCBljDaStMsqCVJckA5BqYOI6G7jeTYcq9kc3peWOPXSfu2QS5oKajdvirtSglZcMmhSfEvuBEWQkpLFJu40Vm+QMC6Ts9Aog6rimYVQ+kctRUcva+Gduc7xd8eUVM+zKqUn9OX6d26BATm4MHyp7o1QQU0Z/p6eUdS5yVhlAP4dco0NyjdrgpUcc6qXl/kNZJ2D4g04QF2ltZlWyVMCQUTEC+NtwlJ5s0WASkZEHZkY60/Yu9soUBWWp97FgR5HlCaWRQ2k3w/AnU8TyajXLj5MPpBLL/OlK+CgSnrSOp04OFjMP6EDnEGkp5XOAPwpASOAevV4kkgKSxqAq9yLfx1j1LR4+w2yWQTQyaLxA4488Izhl1Xxb66Rq9FyQFmYk0QCp3GXrGZXIOsCaufL/MVtDpleoVieyjGIlDIxJIo8I0MiHSGI4epgRoLt2I4esCwlDjNCh4UCiCiy0Ml++H/AIiRyXLPk8VsWPZ+YBPSDgsKR+5JA8WiWQjmGI3juampEdS0DExZYlBej7PeUAaCpJ2b/rbBtl0hctCC2qCAofhLAjixiC9clk5lvf2gNiVeL+sP7Cs0un7IZM1cv8RY7UHA8x5RBJRfmoGZUPExeaek97KROA+F5Z4YoPQkchFd2Rl37bJfBCwtX5UusjwbnE9TtxuT9kCMXKSivc9PsFluy0oGCNXnio81E8gIrNN20IPdhVc2rXlFva1lMphiSomMPOma5VV3jyOGHq5ZSl9T2N+ljSXHAcq0MdcpI2M5/jnElmtILkJZIz/xFUJrbBE1sm6oQDWj86+vhHS9LhfJQs78v2RZd6FgFsSQOUTTFDOA9HS3QjChV7xJaJgCm3xln4ydq9joYZXi7n70WlmklaUNQMfAkQXMlFaVoRQM77S4HvEGiZv2Zb7zNux+uESWlNyzLOam/uAhsClHZj2+9GHekp68+72TA7BoqYhTkgi6oEO+ZMQaTs6gUq+VscOTn0gGy2kpmSi5Zw4x+esWmnQQbuwqHQx19uM47EW3yv2OL02aeCUa4f7gUu1JUpnLDBsMtsWpILjI+sZqUoAxey16oJ2J8RHJ6hHs7XE72hN5O6MiisqbilJcOHHOI54DXgCDmMoJ07ZdbvEYlwRwqD0PhFVKmElgFPwpFvcprvTKoxcP+toNkW16HLP3jR2KT3kojEUH7gR6xllS2FSH2Y+MaTQVquyVpP4C/MD1jnbCSalE3Rc3BxZg9LWZJlpWBrpcLGxQUUnkaRXqVcA/E44D6I6Rpu2dnCDNumil3m2P9oX6giM3o2ymcpIwZyTsGJPSPYQyd0FL5PDTh2ycfhk2kUmTIlJFFTnUr8qSyRzLnkIq7SfhOZx5fxFz2ymPNQwYJQABsqadAIo51ZR20PR/R+kC/FkAJinMdSzEAMFWKXeWBkTXgKk9BCNjpAtt+NtgA8H9YHiSfMvKUraSepiOEscUKE8KJZDl4L0TLKp8oDG+jkxBJ5AE8oDeLrQKbkubPOQ7tH5lip5J/uEJYxHpCYFTVkUBJYbsvCOEhyAPp4jlhzSDZcu6cQ4/uNIdMRnVtDsMh6REtV1N4YmjwraolTcSepiCdMcAZPSHsWj0fsvaQbIpMyqTcCuC0fEN4Uh+cd9ktF3bXNeoQgkHbeIHlAvYpHeWaYn70sJH5kKJHmBziz7AqJNpKvkShP7lKp/TGXdl26+T6GjTjexBf1NGSVIWPugkcD/mMbMmPvMaGfpAy1KbAhjGWUSCWoHJ3RwtFtXZ6fbj8BP+3rOAfmG6x3KsjF1KS24ueZygGbayQ0cypl9ASl3B1icOuf8AEdJOVc0YajfFl/YJgUV3fhSG3OX9oS1A3cy2OWeMPoyQESm21J2+2cCTbQ1Nkc7uUsr7fY60IyjhXd7ltojEh60I8R6xaaWt3dSg6QoqUEgHCgvP5dYzWjlqv3sh9NF52nQZqZVwpFVKIUoAsyQ4fERp1EpbUe45vU32az7fcgsWlBMmykCXL1lJHVXCJO1No+1KW+dZBza97iK3RVjKJ8td5GolSmC0k0vAMOJEFaYuTCCVVAqxepUT5mOhuzhDLGuEv7nJ6ZilLHJ/Lr8inCXciLeUp0kbGpw/xEmirHKvYne+w+ENb7AqTPBxQtJukZsX61jlbOeOa0vY7+rjeBpS+8AaXn3Uk1xS/MNFCZ5CnQum8V8cYuO0SVXSE1vXQRyekZqXZpmSFEZvQdTSLtX03iTkUbMsqyPtss0KzZ/Lwi7si/slcB4KEZ6zJUMQ25w8W9nU0s7yB0qfSMm0l47TVrXT7iq08grthd2XLl04IIPl4xxouUEITJT/AMk4pSo7EuKc/SLDtAbqRMSKiWw6qB8PKK3s0glapp+QKbeoih6P0j0GtJvBH6HlduKWxNL5ZS6ftF6ctsxfHC8fQjpAksulPQ7wSadI50xMacVYhJungAAR5xEsMGfOniXjRZnoCnSShRSRgWiaTSXNUMQkJ/ebp8H6wTMAWhSlFlJSCNqi91vB3gewi8mYj7yC3FOuP7W5xU2WIq3hPDPCeFsYeFDPCiWQ5eNBpUd2mXZx/wBYde+YqqulE/pgDs/LBnBag6ZQM07Dda6OaikQlzCpRJqVFzCILCbHN7u8WclJAfJ8CN8cWYYbcTxP0IiSb0zcKngMvTnBMgGp2kw6YjI52e/V6Y+PmYiVTHwqYUxdWGPoPfGIVKbjBTJRtuwVq1LQgYpSJg/cAejJ6xrezwF2epNL5lkjY3ee5jz3sJMu2quC0TEH9SSR/UkRs+wyyqbaUHEhKm4Xx6iMm9b15L6Gzp9LZgwvSGDmjeMV6bJfqokJOAAryGfOLqfZbyxu+mhv9tcupdfugep9o4WLNCMKb8nqM2OTnaRU/wCjkpqX549H9ItLLZEXQTKCQS4FQrcaYPtgmRZ0JN4JF77yqnk+HKO5jnFUJk2nLxEOPWp/a8IgEkE1J5YdIElaLSSdbPMeog5w7OHgK2Wxk6udH+sImByvx7l2dxrng77kgpuFJCXzA2jPGI+0NtmJmS0IKk92liQzEnWNWxukCIrPKLg1u4tiTmQM4nkWRTlalq1nPwKDHdTDLgY7+hhip9/wq/E8t1TO5Q7Pl3+ALofSM0zQlTK1FbAaHEtkBV90EaStaSkVUxOdXAND6wfZ7MlCrxqS4JCVDVUSSMPTzgmfIlpQVqSDdDpvCj9Gi7binK6M+jkqPaVaLGbqWIAUQXq5GVMRzaLKRaQUmWolWaSQzH0imVa708ElJbMAYgOTWIxbClZcnHyjl5teMk/mjt49iXi+L/Y50ukTF92VB2BD4vhQ8t3jFAu0zEukk0xSXbgQTGq0pY74CkNeHju9orp6BMS6gBMSbqnQK7HfA74z6+WLgk/b9C7Njkpuuf3RTWdaVrSlEs31FmBIAPPKNAVC8wLhOqD945q4E+DQPKkhD0AWxqwF0GhqMyPAxBPmVaJlkpPwNjjJckullvMQg/AuRMYfiSSfJxziu0FMABGSELUo7WSfIRd6QlvKQtqplzSDwanj5xkJc0y7LaF7UiX+9QB8HjtaUn/DxPOb6X8TOvkoJk++FFWJqW2v/MTzKpB2UPJh5EQGnZtgpKrpY5v9dDGqzJRGVsg/hVX8pofFoiQu4sKGRB9YkV8V37wI64eMDrwTwbphCNhRBb5QTMUBg7jgrWHgREEGW8OhCtjoPKo8D4QC8JZYdQo5eFEshbWMXbMTnNW36ZY91eEQSTUmCtIyFSkypagQoSwog5GYSuvJQgezSypV0Y4cyWAgJgZ2hLIBzWfAH1L9BBRVcll8SW4A/wCG5w0tF6aW+FOqngAz/W2ILRMCn2OAOAf1hhQd2jmWhzHUwaxidSu6Te+Y0Tx28vaBY1Bmh7RdtlnQMBNTe4k3W5O3Mxs9C6STZps6eoKKQEJISzupR28DHmVjtFyYhZ+VaVftIMegaQlDurWBUiZLI3peZh1HWBKKnFxfuFTeOSlHlGtt/aGSJaVpTMJWLwolmrvilmdspacZcw/t94rdJzQjUPwpASOQYeUUc2XeIat4iM//ABes/Nfqal1baXju/Q2UrtxIzkzOqfeJf/udnP8A0Tf3JEYhMmWPmVxYNHSJaCaqLcG8Xh103X+P1A+q7L+9+hrD2tlEkps6qYOsY8k0gefp4UKZaU/mJX7CM6uakUTTZAsxycYuho68fulU+obMlXcaCRpNSrQkzFEvq5AAFgWAwcZx1/uMwlYEyYGUsA31bg0V2jUd5OxSyRfJIoGYDAOdYiLpGi0lntEvEvRWwHZGyKjHwkYJuUnbds6NonJSgqWugLi+XJc78sOUTT9NKTZwTVyaKL0BTtrn4R1M0egXVf6iW2s4ZVQVEnLf4QP2gsd2VRaFNUUOBYPUNmIku2Spgi3F2jvR+kZS7xIUkhJ/EK0fbnhEkxSFkGXMQotUAhwcMDWMemYdsKdOc64B30L74xz0ot2nR0cfUZxVSSZ6FZLQoABTgijtQiCkrCzVidwqRHmMuepJdBKfyqUPIxeaI01Oo8xVAaGuGdScI5eTo7crjI6sOux7alA00zRmIvFziS784E/2eaSwF6tCKxT6Y07aAoqTMoSARdRQtX5efOILPp+dVPeG8Q6WAFRXIUeFj0zPF/zIaXV8El4izSaemGSbLJUGUtMy8Dkk3SH4qDdYyemmFjN3BS0eSi3JohsKlrtctUxRUpSgSpRJLDecoa3TgZCJb1VMWtI3JADf1eBjqYoenBR+DiZsnq5HP5M9L8oJttQJicPUUY+EQLTdMSWeZdJGRiyyskmC8lKk4jD24xBbvipsfrXwNOUEBDAcfOI7YjPYSk86v5wGRA+MpY2Moci3kowA8WVnlEiYBUhCi24V9HireEZYuDqFHLwoFkL/AE7PK5pWcSlH9oAiPRKGUpWNxJPNWoH5q8IltRCrrZIH9KanjSNHo2xXbEUgJeYRMODslroL4jE84dIRujPhBTKU1PlfY+PNngBZAIGyNJ2rlBEiQ2JFQNuKT+0+MZaUgqN0Yn6aIyIMscqipiqJTUnjFXap99T5ZDYIN0zaWaQn4UHW/EvPkMBzishbHoePSdBzBMRZiqvfJTKXvUhQQ/HVHWPNhG57HLvSJI+5PX5IWPEmDHkWXBL2tdM27z6/xFFKURhR41HaSWJqrwxCUvwZn8DGXtCSPf8AmLypEqFX1AAVJbdFgqYlFEpB3kAk764CK+wqCVpUcAawZaZJSp1YZbxk26ImBiWlMzABKsiKA7iMBxgYSGG8/TRMpXzRDabQSytvmPp4ayUWXZub3doTUi9qOC1FqSC2wtFrYtLz1lY72YLqiHvPQ0bjGe0NeXNDAG7rVISARg6izVaNLZtGTbragq5eZLxbH4soKasWSILfpi0JAJmr+agVi2WET6b0mpdnZaiSoAFychLOG168ojteh5i1ILy2BUT9rKom87/Fn6iINNyVKllRuUN4MtCsWBokmm/dEtMUzl4O9frfHMxPFvCFLQpWDNi+A6mkT2eyqU7sBuUCSdgrjBsaiKSAKkhvqkWNiLuR91mH5hhFZaksWKcMHfrk8X3Z+QFpOr8IBvYD7zF4VsJVaQnXjMApdWR4M/8ATAFhpMTxFYs5+jLoUSsEFQLpDjN6uMHhSdGFr6VBTAmmNaO2zOkIx0EMAlM3NSSBxJb36RQ9qJt2elKS3doQBuUdcnjreEXVqmAizITgE+ajXpGY09MvWmcf/IodDd9IqkyyJZECdJ7xOKSyhsJ9DlFcg1Y/4h9CWvu5rKOosXFbK4K5GvWO9ISLqiNhgWRosbJIKwoAVZRP6WJ8o4XJVdcgsaO2aQ/VvOLjsUklExwDe+zyokjWO0UGMFGzJNnUkOShRWTTg/AiHS8CXTM9o9V1RWMRLUkjiCmKS1SvmTg7EbD7GLSaoSzMBo7pD7yFA9POAL7E5g4jaIrZYmAwolnSSDRyMjCgDGwkaOlTJiBKUwJShQJJYK1SXPHx6XWnJqfgDIYlF3aElgXyG4b4yQWXuyyQMHB2Zk7Is5tr78Fa1XbtO8UGF0MARdDknY1YsTKWgztlagZNnQGcgkkZNqgdRGVskzu0KmZiifzH2x5Q9utwUyEOQCWUQxO0gZDCAtITahAwQG/Uan25QjY8UCQ4hoQgDjxtuwR+zP4Z8s/vF3/1jExqOxM9u+RmoyVDihSv/wBQULLhmstiO6CFsDMa6XwAd8MyQ8Uwtalr1CUnj6xq7XZBMCyD8Qvp21Dt6fqjI2Sz67YJGJP8xoRnC1WK+R3hABo6fiJwoAMN5jn/AI03SkLS+DlQ/c9DwaJFLUNY0Ks9gGzj6Q4AALu1aU4vDUCyvmKkqOC0cwpPk8D2qxMmhcGoIy3EcDEs+yuzVd8q8G2w86WtIUwVk1DtbZACEdkrqZxcAukJqxGspLFtoMWUrSF9CrktF5zilJcF8Q2NIrtAWRapoUUXQkhTnVqmopjjspGiROQl5aEJKcCQK4OS5xq8FIEgOeky0IS0pQJVfKUACh+EXh6GEZ0v/Tr1EV1aJSGBYlmGNM4VtQV5gs7YAbaB4DUD3ZF0UN7ChyO5/wCYNCooLSqrkkjL23RGZjBPPz/xCtM11NTgHgyx2cNdU146yRXDMqOQwYZwBySXK7yWSSwBxbM7It1TUy0Xai8GAzYJfZnTxgOUXSxNBVzQAZlhgAB4RDarTeIWmrC6BTDDqcecAgVpGQDLSkFqOfzk5DgwivFpIFyWC/zHfgw3ZQfbpaktrOzbzkcsHjnRJImKUzJSkKOWs5YeLtsEBhRGbODaEXcARL5po/MeUYm1rvTFnapR6kmNvInXDfd695/SogcWPhGCGEUyLo8Ci4nTu8lJX8w1VcRnzDeMU8F6OmVKMlhh+YYeo5wozNJ2St3dz2U/dzElKm3BwRvBEWCbYFlQAuhdCQWcO7Vp/iMfZrYuUu8k8QQ4O4g+eMXabWFpvSgEnPO6dlcAdo8IeMiuUQ7Smk0Sye6AJuhCltVxq1phGYtrq1jia+/oYKWq7ML1SrHPiD9ZRzMlAG49DVJORHynygMKAZU4gUwhRHNlEFm+tkKFHLaX/wAR+so40sWTJAwuqLZO5D8WpDwoLFiA2H/kTx9YCUamFChWOhocQ0KIQcRedmDWZwR/dChQyFfB6T8qOEwdO89h0imsodK32o9YeFF8TMyPSH/Xw9ohtGA4CFChwItLIgCzggB9eucDIpZyoUUTiMesKFACWPZkPMJNXQl/3Ki0UkBRYbfIQ8KChWcJFOcCaWSBZVkAYK8jChRGFHnErHmIOsx1p+4pbqr2HSFCgDhduUe4FckDwdusB6JH2iOfkYeFAAuDRWFIILh6DHjAYwm/kP8Ae3lSFCgSIiqSdUcD/aqMiIUKKZGiPAoZ4UKEGRZaVH2io60KftU7y3JjSFCgiMMtf/Ir6zMR2nDmPOHhQwEDWrEcBChQoUJ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data:image/jpeg;base64,/9j/4AAQSkZJRgABAQAAAQABAAD/2wCEAAkGBxQTERUUEhQVFhUXGRgXGRcYFxcYGBwbGBoXFx8XGhgYHCggGBolHRgcITEhJSkrLi4uFx8zODMsNygtLisBCgoKDg0OGhAQGjQkIB8sLSw0LCwsLDUtLywsLC8sLy0sLCwsLCwsLDQsLCwsLCwsLCwsLCwsLCwsLCwsLCwsLP/AABEIAMIBBAMBIgACEQEDEQH/xAAbAAABBQEBAAAAAAAAAAAAAAAEAAEDBQYCB//EAEAQAAECAwQHBgMHAwQCAwAAAAECEQADIQQSMUEFIlFhcYGRBhOhscHRMkLwI1JicoKS4aKy8RQVM0NjwgcW0v/EABoBAAIDAQEAAAAAAAAAAAAAAAECAAMEBQb/xAAwEQACAgIBAwMBBgYDAAAAAAAAAQIRAwQxBRIhE0FRcSJCgZGhsRQyYcHR8RUjJP/aAAwDAQACEQMRAD8A8chQoUdEyjiFCEKCQUOIaHEEgoeGh4IBxCEIQhDIB1Dw0G2LR65geiUZrVQcvvHcIKAwzssn7dz8qFnqm7/7RPakfab47s8yXK1ZYJJopZxO4D5Rm1co7UNd9x8otRXJi0UoXnOIqPLDMOzxpRoRCl3lTHNDSlaVJ3+sZJEt6pyIA/mNbN0ZMNwgtdCUuKFTBIJpU1BhkIxL0GjOYTXIg+DmKTTtnui6FXg94HBql3fB/NIi2teiJxY33D4Almii7RSlJWgqAdmYYapd24EQWCPJV2lLK3vly/mDLKPspg2oV5E+kQWxGG1xXi/8RJLn3G2+cIyxFFCMWk7R6V1lFj9xR/tV6HqYrJiCCQQQRiDQ9IrY6OIaHhoUYaEYUIwoRoaHhoARQoUKAQaFChRGQUKFCgEE0PChQSChQoUEgoeFCiEFDwoUEA8dyZSlKCUgknADGJLHZVTFBKA5PQDMk5ARdG7JTcl1J+Jeat25O7rDpCt0QyLDLl1mMtf3R8A4n5j4cYe02sqxPDYBuGQiBa47kyXBUoskdSdgh0hGzhIesHylOnFroMBspagmWklyyUpDknYwzjZaP7GBKSJs27MUGIACkJwoS7qO8eMV5djFhr1HVluHVy579ON0ZmS6Spqu3pSNRaLXMSUXXJIReG8gFg0U9ss67JNKJyfyqGCgQzpOfCNIrSCNUqDJUEqGwvnF8WpK1wZ5pxdNFXN0nPcOlWLVf+Iqu0KzqkOzYtV6gjwjTTtKSiQynPJ8dzxX2uzrnr7qXLwSFrUTdSkFwCo7SxoKloM5RjG5OkDHGUpdsVbMoEueIGPL3jieC7gFuBjVL7NJSC04XiGGpqjxfLFozNrkzJKylYYjbUEbQcxwijHsYsrqLNWXVzYVc40DpU3GCVTUrDTA+xQ+Ic9m4xyQCkkNvS9ePCIVD69DFjRQmD2ywFAvA3kfeGW5QyMBmLeRPKTTmMQfcRDb7EG7yWNX5k/d3/l8oraLE7K2FDw0KMNDR1DQoRoUKFAIKE0KFEINCh4UQgoUPCg0QZoeHhQSDQ8WuitBTJ1TqoZ3OzbXAby3OLJrLJohHfL+8qqeQND0gpCtozcqUVFkgqOwAk+EaHRPY+dNYzSmQjbMUArlLe91AiaVa5iiyWQNiQ3QCC5FlxJL7RifAt4w6gI5liqXY7Kju5QVPWfiLlKSd5xVwDCADpAksmzyBuu3j4kmO5yUCgSRtJ1R5D1iWXay1wTJcpObEF+SAa8YsUStyBVIJquXLH5ZUPLlXiAJDuWA7onoA0TSJE2aoplG8Bip6AbSThwxjc6F0Omxi/MddoIxV8gOwE0PlFOzsQwQt8+yL9bXnsT7Ylhojs7Z7KBMEpPeNWusHyFWB2kf5C0nahLVryiHqGIYjiXD7or9KWtUy6z5lgd7ekEy7StheJKboDGoJ4RwpR9V9+Tl+x6TFD0E4Y/zI9LIk2yz5hSCVJvDMCqXGRpEdm0ZLmJBACmCLpxAGzhFno5qEgVJNRy9IDl2FaQUJfVUA+0Oo5ZVjTr5X6U4J0k1X5mXZwJZ8eRq+5O/rRAjQiL4dCccmJxgqZYRLlBALAHWYOpRbNtmAiOwWCeJiSp2BJOtkK7YN07KUZOrUu5OG0YxXszk5rHfh+SzUxx7XkryvBWpEsFkoWon71wPwDEwVbtCy5yQJspAYFiVEMTlqnCKqXa7g1CArNqk/qaHlTlmpfmYSUXjanF+UXprInjkrTMppuz91Muy5KGGN7WIO43qhttYECziJCSPyq9DGz0jYBOAULt8UrgofdPoYz0vR968ZRZSfjl1vBtgao8eMdrV2I54X7rlHntzVlrTp8PhghtKQK2aXvdMweIVHdltVnJZcsy/xIJUljtQvEc4Uu0hNUzkhQPwm+PFm6tHc26ouUJL5oKT/b7Re4mVSAtL9kFhPe2Vp0vFkVUn9J1m8eOMZchqGNzIkKSSZEwpzzDcW9oC0ksqrPQlZ++wvfvTU8yYrcWWKZkYUXo0XImfBMMtWQVVPXERX6R0XMknXTTJQqk84RoZMBho6hoARoUdQ0CgjQoeFEog8KHaE0NQowEXuh9FpCe+nURikHPeRnuGfCIezujBOmFUykmUL8w7skDaVGjbHifStuM1bsyRRKdg94ZIDZJpHSipuonVlvROZ/Es/MfAZRBLQwBzOHvEKQwgyaGBO4AeAh0hGF6PSXSRn83Vz5xZr0wUAplpSkHE3ReO9zhyiq0LOabKSwIUsAjcSzdDHUhV+YxDh3O4CpPIRYkVsPkS75AUXSaqvF3o+qcYht2jUpSpgQwcKrXEtXHAjlEtqQzKc7AwwoPSLxOgpi5Uu8HvG6lzQBTGuwnYMjDOo+WCNt0XP/xvZUmV35H2cuiEH5pjayjtAPjwibSJVNmFS1EE7zBVqAkyUSZIa6GDU3k8SSTzipFsCqLBvDP3jzGbYlsTcvZcHrdLVWvBXyyC0SyQ4+IUOXOkcz7QsG6CbqWGJxiwlrAW+N4Y5cYFtE1N8ggUOyJjV1RpytJOyxsE8mWknfjXM5xLMta0uUnMf45hukQy5TJSB9PWDZ1sTLupUi90y3ERVqTbyyjzf+Rd3GlhhL4/wV8nS65k0IN0JAOG5t8EW2Ye7XuTSuYr6RJLtKJjlMu62bJ24UjqcgE7j5FxB3Jf+jjigaEL16+bMlImlSzQEF6CnSLHulBSlAOClxx2GK1SUoWUkUSSM4LsM1wpP3hRsj9eUadjHce5FerlXd2Nf7J0AFAfFy0dWzRBnS1TpAa0S06wGMxAzH4x4gcI4XW6+AAJO816mCNEW1UqaFg0BqNxyijFleGXfEs2sHrw7Jfh9TES5aJ61FQcgVApeNS9MSAI4To6+nUFzA1fDC9XjG5032dQqaZkoBIm4tQhfxONxYluMUVpsa5N5C6rU6aVcJD13uR0j0mHLHNBTj7nkM2OWKbhL2K+y6UErUuheV6ZVXJsBujm0FE50gBBJejs+8EluUV9vDVzFDs2j16RBLtpcFg+MWNCFda5ZSojBjWC7BpYpFxYvyzik5PmknA7sDD20AzFtheII3YPFbOlXS0VNFiYRpbRgSO8lG9LP9Pt6dDFTFvYLYUGovJNFJ2j3gfStiEtYKay1i8g7Rg3EGkI0OnYA0KOmhmhaCNCh2hRKIdNCaOonsSHWndXpWHoWy0Uru5IkjbfXvU3kBTqc4CieYcTEDw9CWdwfODjglKvL3iuQaxaS0koNPlCeeJh4oVs50OjWK/uAnmRdHjXlBVgQHUTWkdWSz3ZIGBUQpR3fKPEnnHVmS6qUSnWJ3Jr1ixIRsMlMFJKyyLyX4AijZxs9BTCuYuaS8tDhAdwVKFVcbtP1RgZk1U5RUXYetWG9sY9B0LY+5s6E4FryuKqtxAIHKOf1TN6WD+svB0ek6/rbCviPke0DWKjmfpoBnz1PQJbeH8YslzgcQ8QTLWlHyB+p57I8/hSk+D1eW4rmgNV5SAtAqk1T7RxNshXMSQKOH2t/iOptrUo7MT0rE+iphJL4Abo2uE8cHL4MqnDJNR8+f7ByMcaw2lVy0qF/HIOz4Qk4wJp6yqVNDEMycVAYttO14o6XiU9ipOg9ZyvFgtBWjp6FBkpul8OlQ8ETMWEVfZuxnvdYpIBeiknAEkUO4dYu+4etGB+hD9SwRhsvt9/JV0fZeTXXd7eDLafkjvHIorFtop7QDYUupDYg1jUaWsAmJYKYu4LRU2Sw3F3iUktRi9cHwizHlTw9r5Q2TC45+6K8PyQ211TAnIMOrV+tkcpWAq7Shbf1g9c8s4w37ohTNTsCTwBHXKKUqjVF8knK1LzZeJs/e2ZSCWKk0OYUkuk9QIxNttboCVq+0vO+eDF86sK7RGu0daFOASOUY/tNo+7aJl0D4nBH4tZjsxjZ0fL9qWP8TkdcwV25PwKq2yaHcG9oqWZQ5RbG0lTBROaWORGX1sgafZ9gqMY7rR59AZH2xBzUU8lH+YfSMn7JKswop8H9+sPaJZJChmB1GqfQ84ltc4KSQ9HvM3iDz8YraHsphB8sd5KVKzBvy/zAayf1J8QIDWmsEWYkEHZCNDplVCaCtIS2mKbA16184HaEoazloeHaGiUSzpoKsAqo7vMiBoLsCfi3AeYHrFiQpOs0gciJphpEQh6Es6liNRoVCDImXsb6XH4SFEq/pbnGal4dBGr0OE91NHzFlt+FLg+KgYahWD220OXGdOECrmMggYqZ+GQ8zzEFpuqooMKngBvgFTFRBo7txy9otSK7NDY5YEqShI1pplNTALVrEHaxHSNtalavEv6xT9gLJeQmfNT/wAWpKBwUWor9IPVovrZLfKPN9YyxlkjBfd5+p6foWJxjKb9yhtc667UfrFatZOTsMeEG2saxpXfAqyo08B/EW62FRimWbWZyk0KzLPwnNwCcnp0i4sUju0sWc1V7coGkWZKWUUmmAJz2tlBqqitHqYo2pOX2Y8M1aePt+3PlcEliTfWBzPAQ+nJ6UFIqXo15gGL5VeuMTWS6hJKa3nA4UfDpEtoAUqssKapoC1WzivQqG2ivq95NaTfwAdnGJmKr8DhySzqA27AesH22eEpA21rHVhnodQEtmGwAMCBljDaStMsqCVJckA5BqYOI6G7jeTYcq9kc3peWOPXSfu2QS5oKajdvirtSglZcMmhSfEvuBEWQkpLFJu40Vm+QMC6Ts9Aog6rimYVQ+kctRUcva+Gduc7xd8eUVM+zKqUn9OX6d26BATm4MHyp7o1QQU0Z/p6eUdS5yVhlAP4dco0NyjdrgpUcc6qXl/kNZJ2D4g04QF2ltZlWyVMCQUTEC+NtwlJ5s0WASkZEHZkY60/Yu9soUBWWp97FgR5HlCaWRQ2k3w/AnU8TyajXLj5MPpBLL/OlK+CgSnrSOp04OFjMP6EDnEGkp5XOAPwpASOAevV4kkgKSxqAq9yLfx1j1LR4+w2yWQTQyaLxA4488Izhl1Xxb66Rq9FyQFmYk0QCp3GXrGZXIOsCaufL/MVtDpleoVieyjGIlDIxJIo8I0MiHSGI4epgRoLt2I4esCwlDjNCh4UCiCiy0Ml++H/AIiRyXLPk8VsWPZ+YBPSDgsKR+5JA8WiWQjmGI3juampEdS0DExZYlBej7PeUAaCpJ2b/rbBtl0hctCC2qCAofhLAjixiC9clk5lvf2gNiVeL+sP7Cs0un7IZM1cv8RY7UHA8x5RBJRfmoGZUPExeaek97KROA+F5Z4YoPQkchFd2Rl37bJfBCwtX5UusjwbnE9TtxuT9kCMXKSivc9PsFluy0oGCNXnio81E8gIrNN20IPdhVc2rXlFva1lMphiSomMPOma5VV3jyOGHq5ZSl9T2N+ljSXHAcq0MdcpI2M5/jnElmtILkJZIz/xFUJrbBE1sm6oQDWj86+vhHS9LhfJQs78v2RZd6FgFsSQOUTTFDOA9HS3QjChV7xJaJgCm3xln4ydq9joYZXi7n70WlmklaUNQMfAkQXMlFaVoRQM77S4HvEGiZv2Zb7zNux+uESWlNyzLOam/uAhsClHZj2+9GHekp68+72TA7BoqYhTkgi6oEO+ZMQaTs6gUq+VscOTn0gGy2kpmSi5Zw4x+esWmnQQbuwqHQx19uM47EW3yv2OL02aeCUa4f7gUu1JUpnLDBsMtsWpILjI+sZqUoAxey16oJ2J8RHJ6hHs7XE72hN5O6MiisqbilJcOHHOI54DXgCDmMoJ07ZdbvEYlwRwqD0PhFVKmElgFPwpFvcprvTKoxcP+toNkW16HLP3jR2KT3kojEUH7gR6xllS2FSH2Y+MaTQVquyVpP4C/MD1jnbCSalE3Rc3BxZg9LWZJlpWBrpcLGxQUUnkaRXqVcA/E44D6I6Rpu2dnCDNumil3m2P9oX6giM3o2ymcpIwZyTsGJPSPYQyd0FL5PDTh2ycfhk2kUmTIlJFFTnUr8qSyRzLnkIq7SfhOZx5fxFz2ymPNQwYJQABsqadAIo51ZR20PR/R+kC/FkAJinMdSzEAMFWKXeWBkTXgKk9BCNjpAtt+NtgA8H9YHiSfMvKUraSepiOEscUKE8KJZDl4L0TLKp8oDG+jkxBJ5AE8oDeLrQKbkubPOQ7tH5lip5J/uEJYxHpCYFTVkUBJYbsvCOEhyAPp4jlhzSDZcu6cQ4/uNIdMRnVtDsMh6REtV1N4YmjwraolTcSepiCdMcAZPSHsWj0fsvaQbIpMyqTcCuC0fEN4Uh+cd9ktF3bXNeoQgkHbeIHlAvYpHeWaYn70sJH5kKJHmBziz7AqJNpKvkShP7lKp/TGXdl26+T6GjTjexBf1NGSVIWPugkcD/mMbMmPvMaGfpAy1KbAhjGWUSCWoHJ3RwtFtXZ6fbj8BP+3rOAfmG6x3KsjF1KS24ueZygGbayQ0cypl9ASl3B1icOuf8AEdJOVc0YajfFl/YJgUV3fhSG3OX9oS1A3cy2OWeMPoyQESm21J2+2cCTbQ1Nkc7uUsr7fY60IyjhXd7ltojEh60I8R6xaaWt3dSg6QoqUEgHCgvP5dYzWjlqv3sh9NF52nQZqZVwpFVKIUoAsyQ4fERp1EpbUe45vU32az7fcgsWlBMmykCXL1lJHVXCJO1No+1KW+dZBza97iK3RVjKJ8td5GolSmC0k0vAMOJEFaYuTCCVVAqxepUT5mOhuzhDLGuEv7nJ6ZilLHJ/Lr8inCXciLeUp0kbGpw/xEmirHKvYne+w+ENb7AqTPBxQtJukZsX61jlbOeOa0vY7+rjeBpS+8AaXn3Uk1xS/MNFCZ5CnQum8V8cYuO0SVXSE1vXQRyekZqXZpmSFEZvQdTSLtX03iTkUbMsqyPtss0KzZ/Lwi7si/slcB4KEZ6zJUMQ25w8W9nU0s7yB0qfSMm0l47TVrXT7iq08grthd2XLl04IIPl4xxouUEITJT/AMk4pSo7EuKc/SLDtAbqRMSKiWw6qB8PKK3s0glapp+QKbeoih6P0j0GtJvBH6HlduKWxNL5ZS6ftF6ctsxfHC8fQjpAksulPQ7wSadI50xMacVYhJungAAR5xEsMGfOniXjRZnoCnSShRSRgWiaTSXNUMQkJ/ebp8H6wTMAWhSlFlJSCNqi91vB3gewi8mYj7yC3FOuP7W5xU2WIq3hPDPCeFsYeFDPCiWQ5eNBpUd2mXZx/wBYde+YqqulE/pgDs/LBnBag6ZQM07Dda6OaikQlzCpRJqVFzCILCbHN7u8WclJAfJ8CN8cWYYbcTxP0IiSb0zcKngMvTnBMgGp2kw6YjI52e/V6Y+PmYiVTHwqYUxdWGPoPfGIVKbjBTJRtuwVq1LQgYpSJg/cAejJ6xrezwF2epNL5lkjY3ee5jz3sJMu2quC0TEH9SSR/UkRs+wyyqbaUHEhKm4Xx6iMm9b15L6Gzp9LZgwvSGDmjeMV6bJfqokJOAAryGfOLqfZbyxu+mhv9tcupdfugep9o4WLNCMKb8nqM2OTnaRU/wCjkpqX549H9ItLLZEXQTKCQS4FQrcaYPtgmRZ0JN4JF77yqnk+HKO5jnFUJk2nLxEOPWp/a8IgEkE1J5YdIElaLSSdbPMeog5w7OHgK2Wxk6udH+sImByvx7l2dxrng77kgpuFJCXzA2jPGI+0NtmJmS0IKk92liQzEnWNWxukCIrPKLg1u4tiTmQM4nkWRTlalq1nPwKDHdTDLgY7+hhip9/wq/E8t1TO5Q7Pl3+ALofSM0zQlTK1FbAaHEtkBV90EaStaSkVUxOdXAND6wfZ7MlCrxqS4JCVDVUSSMPTzgmfIlpQVqSDdDpvCj9Gi7binK6M+jkqPaVaLGbqWIAUQXq5GVMRzaLKRaQUmWolWaSQzH0imVa708ElJbMAYgOTWIxbClZcnHyjl5teMk/mjt49iXi+L/Y50ukTF92VB2BD4vhQ8t3jFAu0zEukk0xSXbgQTGq0pY74CkNeHju9orp6BMS6gBMSbqnQK7HfA74z6+WLgk/b9C7Njkpuuf3RTWdaVrSlEs31FmBIAPPKNAVC8wLhOqD945q4E+DQPKkhD0AWxqwF0GhqMyPAxBPmVaJlkpPwNjjJckullvMQg/AuRMYfiSSfJxziu0FMABGSELUo7WSfIRd6QlvKQtqplzSDwanj5xkJc0y7LaF7UiX+9QB8HjtaUn/DxPOb6X8TOvkoJk++FFWJqW2v/MTzKpB2UPJh5EQGnZtgpKrpY5v9dDGqzJRGVsg/hVX8pofFoiQu4sKGRB9YkV8V37wI64eMDrwTwbphCNhRBb5QTMUBg7jgrWHgREEGW8OhCtjoPKo8D4QC8JZYdQo5eFEshbWMXbMTnNW36ZY91eEQSTUmCtIyFSkypagQoSwog5GYSuvJQgezSypV0Y4cyWAgJgZ2hLIBzWfAH1L9BBRVcll8SW4A/wCG5w0tF6aW+FOqngAz/W2ILRMCn2OAOAf1hhQd2jmWhzHUwaxidSu6Te+Y0Tx28vaBY1Bmh7RdtlnQMBNTe4k3W5O3Mxs9C6STZps6eoKKQEJISzupR28DHmVjtFyYhZ+VaVftIMegaQlDurWBUiZLI3peZh1HWBKKnFxfuFTeOSlHlGtt/aGSJaVpTMJWLwolmrvilmdspacZcw/t94rdJzQjUPwpASOQYeUUc2XeIat4iM//ABes/Nfqal1baXju/Q2UrtxIzkzOqfeJf/udnP8A0Tf3JEYhMmWPmVxYNHSJaCaqLcG8Xh103X+P1A+q7L+9+hrD2tlEkps6qYOsY8k0gefp4UKZaU/mJX7CM6uakUTTZAsxycYuho68fulU+obMlXcaCRpNSrQkzFEvq5AAFgWAwcZx1/uMwlYEyYGUsA31bg0V2jUd5OxSyRfJIoGYDAOdYiLpGi0lntEvEvRWwHZGyKjHwkYJuUnbds6NonJSgqWugLi+XJc78sOUTT9NKTZwTVyaKL0BTtrn4R1M0egXVf6iW2s4ZVQVEnLf4QP2gsd2VRaFNUUOBYPUNmIku2Spgi3F2jvR+kZS7xIUkhJ/EK0fbnhEkxSFkGXMQotUAhwcMDWMemYdsKdOc64B30L74xz0ot2nR0cfUZxVSSZ6FZLQoABTgijtQiCkrCzVidwqRHmMuepJdBKfyqUPIxeaI01Oo8xVAaGuGdScI5eTo7crjI6sOux7alA00zRmIvFziS784E/2eaSwF6tCKxT6Y07aAoqTMoSARdRQtX5efOILPp+dVPeG8Q6WAFRXIUeFj0zPF/zIaXV8El4izSaemGSbLJUGUtMy8Dkk3SH4qDdYyemmFjN3BS0eSi3JohsKlrtctUxRUpSgSpRJLDecoa3TgZCJb1VMWtI3JADf1eBjqYoenBR+DiZsnq5HP5M9L8oJttQJicPUUY+EQLTdMSWeZdJGRiyyskmC8lKk4jD24xBbvipsfrXwNOUEBDAcfOI7YjPYSk86v5wGRA+MpY2Moci3kowA8WVnlEiYBUhCi24V9HireEZYuDqFHLwoFkL/AE7PK5pWcSlH9oAiPRKGUpWNxJPNWoH5q8IltRCrrZIH9KanjSNHo2xXbEUgJeYRMODslroL4jE84dIRujPhBTKU1PlfY+PNngBZAIGyNJ2rlBEiQ2JFQNuKT+0+MZaUgqN0Yn6aIyIMscqipiqJTUnjFXap99T5ZDYIN0zaWaQn4UHW/EvPkMBzishbHoePSdBzBMRZiqvfJTKXvUhQQ/HVHWPNhG57HLvSJI+5PX5IWPEmDHkWXBL2tdM27z6/xFFKURhR41HaSWJqrwxCUvwZn8DGXtCSPf8AmLypEqFX1AAVJbdFgqYlFEpB3kAk764CK+wqCVpUcAawZaZJSp1YZbxk26ImBiWlMzABKsiKA7iMBxgYSGG8/TRMpXzRDabQSytvmPp4ayUWXZub3doTUi9qOC1FqSC2wtFrYtLz1lY72YLqiHvPQ0bjGe0NeXNDAG7rVISARg6izVaNLZtGTbragq5eZLxbH4soKasWSILfpi0JAJmr+agVi2WET6b0mpdnZaiSoAFychLOG168ojteh5i1ILy2BUT9rKom87/Fn6iINNyVKllRuUN4MtCsWBokmm/dEtMUzl4O9frfHMxPFvCFLQpWDNi+A6mkT2eyqU7sBuUCSdgrjBsaiKSAKkhvqkWNiLuR91mH5hhFZaksWKcMHfrk8X3Z+QFpOr8IBvYD7zF4VsJVaQnXjMApdWR4M/8ATAFhpMTxFYs5+jLoUSsEFQLpDjN6uMHhSdGFr6VBTAmmNaO2zOkIx0EMAlM3NSSBxJb36RQ9qJt2elKS3doQBuUdcnjreEXVqmAizITgE+ajXpGY09MvWmcf/IodDd9IqkyyJZECdJ7xOKSyhsJ9DlFcg1Y/4h9CWvu5rKOosXFbK4K5GvWO9ISLqiNhgWRosbJIKwoAVZRP6WJ8o4XJVdcgsaO2aQ/VvOLjsUklExwDe+zyokjWO0UGMFGzJNnUkOShRWTTg/AiHS8CXTM9o9V1RWMRLUkjiCmKS1SvmTg7EbD7GLSaoSzMBo7pD7yFA9POAL7E5g4jaIrZYmAwolnSSDRyMjCgDGwkaOlTJiBKUwJShQJJYK1SXPHx6XWnJqfgDIYlF3aElgXyG4b4yQWXuyyQMHB2Zk7Is5tr78Fa1XbtO8UGF0MARdDknY1YsTKWgztlagZNnQGcgkkZNqgdRGVskzu0KmZiifzH2x5Q9utwUyEOQCWUQxO0gZDCAtITahAwQG/Uan25QjY8UCQ4hoQgDjxtuwR+zP4Z8s/vF3/1jExqOxM9u+RmoyVDihSv/wBQULLhmstiO6CFsDMa6XwAd8MyQ8Uwtalr1CUnj6xq7XZBMCyD8Qvp21Dt6fqjI2Sz67YJGJP8xoRnC1WK+R3hABo6fiJwoAMN5jn/AI03SkLS+DlQ/c9DwaJFLUNY0Ks9gGzj6Q4AALu1aU4vDUCyvmKkqOC0cwpPk8D2qxMmhcGoIy3EcDEs+yuzVd8q8G2w86WtIUwVk1DtbZACEdkrqZxcAukJqxGspLFtoMWUrSF9CrktF5zilJcF8Q2NIrtAWRapoUUXQkhTnVqmopjjspGiROQl5aEJKcCQK4OS5xq8FIEgOeky0IS0pQJVfKUACh+EXh6GEZ0v/Tr1EV1aJSGBYlmGNM4VtQV5gs7YAbaB4DUD3ZF0UN7ChyO5/wCYNCooLSqrkkjL23RGZjBPPz/xCtM11NTgHgyx2cNdU146yRXDMqOQwYZwBySXK7yWSSwBxbM7It1TUy0Xai8GAzYJfZnTxgOUXSxNBVzQAZlhgAB4RDarTeIWmrC6BTDDqcecAgVpGQDLSkFqOfzk5DgwivFpIFyWC/zHfgw3ZQfbpaktrOzbzkcsHjnRJImKUzJSkKOWs5YeLtsEBhRGbODaEXcARL5po/MeUYm1rvTFnapR6kmNvInXDfd695/SogcWPhGCGEUyLo8Ci4nTu8lJX8w1VcRnzDeMU8F6OmVKMlhh+YYeo5wozNJ2St3dz2U/dzElKm3BwRvBEWCbYFlQAuhdCQWcO7Vp/iMfZrYuUu8k8QQ4O4g+eMXabWFpvSgEnPO6dlcAdo8IeMiuUQ7Smk0Sye6AJuhCltVxq1phGYtrq1jia+/oYKWq7ML1SrHPiD9ZRzMlAG49DVJORHynygMKAZU4gUwhRHNlEFm+tkKFHLaX/wAR+so40sWTJAwuqLZO5D8WpDwoLFiA2H/kTx9YCUamFChWOhocQ0KIQcRedmDWZwR/dChQyFfB6T8qOEwdO89h0imsodK32o9YeFF8TMyPSH/Xw9ohtGA4CFChwItLIgCzggB9eucDIpZyoUUTiMesKFACWPZkPMJNXQl/3Ki0UkBRYbfIQ8KChWcJFOcCaWSBZVkAYK8jChRGFHnErHmIOsx1p+4pbqr2HSFCgDhduUe4FckDwdusB6JH2iOfkYeFAAuDRWFIILh6DHjAYwm/kP8Ae3lSFCgSIiqSdUcD/aqMiIUKKZGiPAoZ4UKEGRZaVH2io60KftU7y3JjSFCgiMMtf/Ir6zMR2nDmPOHhQwEDWrEcBChQoUJ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6" descr="data:image/jpeg;base64,/9j/4AAQSkZJRgABAQAAAQABAAD/2wCEAAkGBxQTERUUEhQVFhUXGRgXGRcYFxcYGBwbGBoXFx8XGhgYHCggGBolHRgcITEhJSkrLi4uFx8zODMsNygtLisBCgoKDg0OGhAQGjQkIB8sLSw0LCwsLDUtLywsLC8sLy0sLCwsLCwsLDQsLCwsLCwsLCwsLCwsLCwsLCwsLCwsLP/AABEIAMIBBAMBIgACEQEDEQH/xAAbAAABBQEBAAAAAAAAAAAAAAAEAAEDBQYCB//EAEAQAAECAwQHBgMHAwQCAwAAAAECEQADIQQSMUEFIlFhcYGRBhOhscHRMkLwI1JicoKS4aKy8RQVM0NjwgcW0v/EABoBAAIDAQEAAAAAAAAAAAAAAAECAAMEBQb/xAAwEQACAgIBAwMBBgYDAAAAAAAAAQIRAwQxBRIhE0FRcSJCgZGhsRQyYcHR8RUjJP/aAAwDAQACEQMRAD8A8chQoUdEyjiFCEKCQUOIaHEEgoeGh4IBxCEIQhDIB1Dw0G2LR65geiUZrVQcvvHcIKAwzssn7dz8qFnqm7/7RPakfab47s8yXK1ZYJJopZxO4D5Rm1co7UNd9x8otRXJi0UoXnOIqPLDMOzxpRoRCl3lTHNDSlaVJ3+sZJEt6pyIA/mNbN0ZMNwgtdCUuKFTBIJpU1BhkIxL0GjOYTXIg+DmKTTtnui6FXg94HBql3fB/NIi2teiJxY33D4Almii7RSlJWgqAdmYYapd24EQWCPJV2lLK3vly/mDLKPspg2oV5E+kQWxGG1xXi/8RJLn3G2+cIyxFFCMWk7R6V1lFj9xR/tV6HqYrJiCCQQQRiDQ9IrY6OIaHhoUYaEYUIwoRoaHhoARQoUKAQaFChRGQUKFCgEE0PChQSChQoUEgoeFCiEFDwoUEA8dyZSlKCUgknADGJLHZVTFBKA5PQDMk5ARdG7JTcl1J+Jeat25O7rDpCt0QyLDLl1mMtf3R8A4n5j4cYe02sqxPDYBuGQiBa47kyXBUoskdSdgh0hGzhIesHylOnFroMBspagmWklyyUpDknYwzjZaP7GBKSJs27MUGIACkJwoS7qO8eMV5djFhr1HVluHVy579ON0ZmS6Spqu3pSNRaLXMSUXXJIReG8gFg0U9ss67JNKJyfyqGCgQzpOfCNIrSCNUqDJUEqGwvnF8WpK1wZ5pxdNFXN0nPcOlWLVf+Iqu0KzqkOzYtV6gjwjTTtKSiQynPJ8dzxX2uzrnr7qXLwSFrUTdSkFwCo7SxoKloM5RjG5OkDHGUpdsVbMoEueIGPL3jieC7gFuBjVL7NJSC04XiGGpqjxfLFozNrkzJKylYYjbUEbQcxwijHsYsrqLNWXVzYVc40DpU3GCVTUrDTA+xQ+Ic9m4xyQCkkNvS9ePCIVD69DFjRQmD2ywFAvA3kfeGW5QyMBmLeRPKTTmMQfcRDb7EG7yWNX5k/d3/l8oraLE7K2FDw0KMNDR1DQoRoUKFAIKE0KFEINCh4UQgoUPCg0QZoeHhQSDQ8WuitBTJ1TqoZ3OzbXAby3OLJrLJohHfL+8qqeQND0gpCtozcqUVFkgqOwAk+EaHRPY+dNYzSmQjbMUArlLe91AiaVa5iiyWQNiQ3QCC5FlxJL7RifAt4w6gI5liqXY7Kju5QVPWfiLlKSd5xVwDCADpAksmzyBuu3j4kmO5yUCgSRtJ1R5D1iWXay1wTJcpObEF+SAa8YsUStyBVIJquXLH5ZUPLlXiAJDuWA7onoA0TSJE2aoplG8Bip6AbSThwxjc6F0Omxi/MddoIxV8gOwE0PlFOzsQwQt8+yL9bXnsT7Ylhojs7Z7KBMEpPeNWusHyFWB2kf5C0nahLVryiHqGIYjiXD7or9KWtUy6z5lgd7ekEy7StheJKboDGoJ4RwpR9V9+Tl+x6TFD0E4Y/zI9LIk2yz5hSCVJvDMCqXGRpEdm0ZLmJBACmCLpxAGzhFno5qEgVJNRy9IDl2FaQUJfVUA+0Oo5ZVjTr5X6U4J0k1X5mXZwJZ8eRq+5O/rRAjQiL4dCccmJxgqZYRLlBALAHWYOpRbNtmAiOwWCeJiSp2BJOtkK7YN07KUZOrUu5OG0YxXszk5rHfh+SzUxx7XkryvBWpEsFkoWon71wPwDEwVbtCy5yQJspAYFiVEMTlqnCKqXa7g1CArNqk/qaHlTlmpfmYSUXjanF+UXprInjkrTMppuz91Muy5KGGN7WIO43qhttYECziJCSPyq9DGz0jYBOAULt8UrgofdPoYz0vR968ZRZSfjl1vBtgao8eMdrV2I54X7rlHntzVlrTp8PhghtKQK2aXvdMweIVHdltVnJZcsy/xIJUljtQvEc4Uu0hNUzkhQPwm+PFm6tHc26ouUJL5oKT/b7Re4mVSAtL9kFhPe2Vp0vFkVUn9J1m8eOMZchqGNzIkKSSZEwpzzDcW9oC0ksqrPQlZ++wvfvTU8yYrcWWKZkYUXo0XImfBMMtWQVVPXERX6R0XMknXTTJQqk84RoZMBho6hoARoUdQ0CgjQoeFEog8KHaE0NQowEXuh9FpCe+nURikHPeRnuGfCIezujBOmFUykmUL8w7skDaVGjbHifStuM1bsyRRKdg94ZIDZJpHSipuonVlvROZ/Es/MfAZRBLQwBzOHvEKQwgyaGBO4AeAh0hGF6PSXSRn83Vz5xZr0wUAplpSkHE3ReO9zhyiq0LOabKSwIUsAjcSzdDHUhV+YxDh3O4CpPIRYkVsPkS75AUXSaqvF3o+qcYht2jUpSpgQwcKrXEtXHAjlEtqQzKc7AwwoPSLxOgpi5Uu8HvG6lzQBTGuwnYMjDOo+WCNt0XP/xvZUmV35H2cuiEH5pjayjtAPjwibSJVNmFS1EE7zBVqAkyUSZIa6GDU3k8SSTzipFsCqLBvDP3jzGbYlsTcvZcHrdLVWvBXyyC0SyQ4+IUOXOkcz7QsG6CbqWGJxiwlrAW+N4Y5cYFtE1N8ggUOyJjV1RpytJOyxsE8mWknfjXM5xLMta0uUnMf45hukQy5TJSB9PWDZ1sTLupUi90y3ERVqTbyyjzf+Rd3GlhhL4/wV8nS65k0IN0JAOG5t8EW2Ye7XuTSuYr6RJLtKJjlMu62bJ24UjqcgE7j5FxB3Jf+jjigaEL16+bMlImlSzQEF6CnSLHulBSlAOClxx2GK1SUoWUkUSSM4LsM1wpP3hRsj9eUadjHce5FerlXd2Nf7J0AFAfFy0dWzRBnS1TpAa0S06wGMxAzH4x4gcI4XW6+AAJO816mCNEW1UqaFg0BqNxyijFleGXfEs2sHrw7Jfh9TES5aJ61FQcgVApeNS9MSAI4To6+nUFzA1fDC9XjG5032dQqaZkoBIm4tQhfxONxYluMUVpsa5N5C6rU6aVcJD13uR0j0mHLHNBTj7nkM2OWKbhL2K+y6UErUuheV6ZVXJsBujm0FE50gBBJejs+8EluUV9vDVzFDs2j16RBLtpcFg+MWNCFda5ZSojBjWC7BpYpFxYvyzik5PmknA7sDD20AzFtheII3YPFbOlXS0VNFiYRpbRgSO8lG9LP9Pt6dDFTFvYLYUGovJNFJ2j3gfStiEtYKay1i8g7Rg3EGkI0OnYA0KOmhmhaCNCh2hRKIdNCaOonsSHWndXpWHoWy0Uru5IkjbfXvU3kBTqc4CieYcTEDw9CWdwfODjglKvL3iuQaxaS0koNPlCeeJh4oVs50OjWK/uAnmRdHjXlBVgQHUTWkdWSz3ZIGBUQpR3fKPEnnHVmS6qUSnWJ3Jr1ixIRsMlMFJKyyLyX4AijZxs9BTCuYuaS8tDhAdwVKFVcbtP1RgZk1U5RUXYetWG9sY9B0LY+5s6E4FryuKqtxAIHKOf1TN6WD+svB0ek6/rbCviPke0DWKjmfpoBnz1PQJbeH8YslzgcQ8QTLWlHyB+p57I8/hSk+D1eW4rmgNV5SAtAqk1T7RxNshXMSQKOH2t/iOptrUo7MT0rE+iphJL4Abo2uE8cHL4MqnDJNR8+f7ByMcaw2lVy0qF/HIOz4Qk4wJp6yqVNDEMycVAYttO14o6XiU9ipOg9ZyvFgtBWjp6FBkpul8OlQ8ETMWEVfZuxnvdYpIBeiknAEkUO4dYu+4etGB+hD9SwRhsvt9/JV0fZeTXXd7eDLafkjvHIorFtop7QDYUupDYg1jUaWsAmJYKYu4LRU2Sw3F3iUktRi9cHwizHlTw9r5Q2TC45+6K8PyQ211TAnIMOrV+tkcpWAq7Shbf1g9c8s4w37ohTNTsCTwBHXKKUqjVF8knK1LzZeJs/e2ZSCWKk0OYUkuk9QIxNttboCVq+0vO+eDF86sK7RGu0daFOASOUY/tNo+7aJl0D4nBH4tZjsxjZ0fL9qWP8TkdcwV25PwKq2yaHcG9oqWZQ5RbG0lTBROaWORGX1sgafZ9gqMY7rR59AZH2xBzUU8lH+YfSMn7JKswop8H9+sPaJZJChmB1GqfQ84ltc4KSQ9HvM3iDz8YraHsphB8sd5KVKzBvy/zAayf1J8QIDWmsEWYkEHZCNDplVCaCtIS2mKbA16184HaEoazloeHaGiUSzpoKsAqo7vMiBoLsCfi3AeYHrFiQpOs0gciJphpEQh6Es6liNRoVCDImXsb6XH4SFEq/pbnGal4dBGr0OE91NHzFlt+FLg+KgYahWD220OXGdOECrmMggYqZ+GQ8zzEFpuqooMKngBvgFTFRBo7txy9otSK7NDY5YEqShI1pplNTALVrEHaxHSNtalavEv6xT9gLJeQmfNT/wAWpKBwUWor9IPVovrZLfKPN9YyxlkjBfd5+p6foWJxjKb9yhtc667UfrFatZOTsMeEG2saxpXfAqyo08B/EW62FRimWbWZyk0KzLPwnNwCcnp0i4sUju0sWc1V7coGkWZKWUUmmAJz2tlBqqitHqYo2pOX2Y8M1aePt+3PlcEliTfWBzPAQ+nJ6UFIqXo15gGL5VeuMTWS6hJKa3nA4UfDpEtoAUqssKapoC1WzivQqG2ivq95NaTfwAdnGJmKr8DhySzqA27AesH22eEpA21rHVhnodQEtmGwAMCBljDaStMsqCVJckA5BqYOI6G7jeTYcq9kc3peWOPXSfu2QS5oKajdvirtSglZcMmhSfEvuBEWQkpLFJu40Vm+QMC6Ts9Aog6rimYVQ+kctRUcva+Gduc7xd8eUVM+zKqUn9OX6d26BATm4MHyp7o1QQU0Z/p6eUdS5yVhlAP4dco0NyjdrgpUcc6qXl/kNZJ2D4g04QF2ltZlWyVMCQUTEC+NtwlJ5s0WASkZEHZkY60/Yu9soUBWWp97FgR5HlCaWRQ2k3w/AnU8TyajXLj5MPpBLL/OlK+CgSnrSOp04OFjMP6EDnEGkp5XOAPwpASOAevV4kkgKSxqAq9yLfx1j1LR4+w2yWQTQyaLxA4488Izhl1Xxb66Rq9FyQFmYk0QCp3GXrGZXIOsCaufL/MVtDpleoVieyjGIlDIxJIo8I0MiHSGI4epgRoLt2I4esCwlDjNCh4UCiCiy0Ml++H/AIiRyXLPk8VsWPZ+YBPSDgsKR+5JA8WiWQjmGI3juampEdS0DExZYlBej7PeUAaCpJ2b/rbBtl0hctCC2qCAofhLAjixiC9clk5lvf2gNiVeL+sP7Cs0un7IZM1cv8RY7UHA8x5RBJRfmoGZUPExeaek97KROA+F5Z4YoPQkchFd2Rl37bJfBCwtX5UusjwbnE9TtxuT9kCMXKSivc9PsFluy0oGCNXnio81E8gIrNN20IPdhVc2rXlFva1lMphiSomMPOma5VV3jyOGHq5ZSl9T2N+ljSXHAcq0MdcpI2M5/jnElmtILkJZIz/xFUJrbBE1sm6oQDWj86+vhHS9LhfJQs78v2RZd6FgFsSQOUTTFDOA9HS3QjChV7xJaJgCm3xln4ydq9joYZXi7n70WlmklaUNQMfAkQXMlFaVoRQM77S4HvEGiZv2Zb7zNux+uESWlNyzLOam/uAhsClHZj2+9GHekp68+72TA7BoqYhTkgi6oEO+ZMQaTs6gUq+VscOTn0gGy2kpmSi5Zw4x+esWmnQQbuwqHQx19uM47EW3yv2OL02aeCUa4f7gUu1JUpnLDBsMtsWpILjI+sZqUoAxey16oJ2J8RHJ6hHs7XE72hN5O6MiisqbilJcOHHOI54DXgCDmMoJ07ZdbvEYlwRwqD0PhFVKmElgFPwpFvcprvTKoxcP+toNkW16HLP3jR2KT3kojEUH7gR6xllS2FSH2Y+MaTQVquyVpP4C/MD1jnbCSalE3Rc3BxZg9LWZJlpWBrpcLGxQUUnkaRXqVcA/E44D6I6Rpu2dnCDNumil3m2P9oX6giM3o2ymcpIwZyTsGJPSPYQyd0FL5PDTh2ycfhk2kUmTIlJFFTnUr8qSyRzLnkIq7SfhOZx5fxFz2ymPNQwYJQABsqadAIo51ZR20PR/R+kC/FkAJinMdSzEAMFWKXeWBkTXgKk9BCNjpAtt+NtgA8H9YHiSfMvKUraSepiOEscUKE8KJZDl4L0TLKp8oDG+jkxBJ5AE8oDeLrQKbkubPOQ7tH5lip5J/uEJYxHpCYFTVkUBJYbsvCOEhyAPp4jlhzSDZcu6cQ4/uNIdMRnVtDsMh6REtV1N4YmjwraolTcSepiCdMcAZPSHsWj0fsvaQbIpMyqTcCuC0fEN4Uh+cd9ktF3bXNeoQgkHbeIHlAvYpHeWaYn70sJH5kKJHmBziz7AqJNpKvkShP7lKp/TGXdl26+T6GjTjexBf1NGSVIWPugkcD/mMbMmPvMaGfpAy1KbAhjGWUSCWoHJ3RwtFtXZ6fbj8BP+3rOAfmG6x3KsjF1KS24ueZygGbayQ0cypl9ASl3B1icOuf8AEdJOVc0YajfFl/YJgUV3fhSG3OX9oS1A3cy2OWeMPoyQESm21J2+2cCTbQ1Nkc7uUsr7fY60IyjhXd7ltojEh60I8R6xaaWt3dSg6QoqUEgHCgvP5dYzWjlqv3sh9NF52nQZqZVwpFVKIUoAsyQ4fERp1EpbUe45vU32az7fcgsWlBMmykCXL1lJHVXCJO1No+1KW+dZBza97iK3RVjKJ8td5GolSmC0k0vAMOJEFaYuTCCVVAqxepUT5mOhuzhDLGuEv7nJ6ZilLHJ/Lr8inCXciLeUp0kbGpw/xEmirHKvYne+w+ENb7AqTPBxQtJukZsX61jlbOeOa0vY7+rjeBpS+8AaXn3Uk1xS/MNFCZ5CnQum8V8cYuO0SVXSE1vXQRyekZqXZpmSFEZvQdTSLtX03iTkUbMsqyPtss0KzZ/Lwi7si/slcB4KEZ6zJUMQ25w8W9nU0s7yB0qfSMm0l47TVrXT7iq08grthd2XLl04IIPl4xxouUEITJT/AMk4pSo7EuKc/SLDtAbqRMSKiWw6qB8PKK3s0glapp+QKbeoih6P0j0GtJvBH6HlduKWxNL5ZS6ftF6ctsxfHC8fQjpAksulPQ7wSadI50xMacVYhJungAAR5xEsMGfOniXjRZnoCnSShRSRgWiaTSXNUMQkJ/ebp8H6wTMAWhSlFlJSCNqi91vB3gewi8mYj7yC3FOuP7W5xU2WIq3hPDPCeFsYeFDPCiWQ5eNBpUd2mXZx/wBYde+YqqulE/pgDs/LBnBag6ZQM07Dda6OaikQlzCpRJqVFzCILCbHN7u8WclJAfJ8CN8cWYYbcTxP0IiSb0zcKngMvTnBMgGp2kw6YjI52e/V6Y+PmYiVTHwqYUxdWGPoPfGIVKbjBTJRtuwVq1LQgYpSJg/cAejJ6xrezwF2epNL5lkjY3ee5jz3sJMu2quC0TEH9SSR/UkRs+wyyqbaUHEhKm4Xx6iMm9b15L6Gzp9LZgwvSGDmjeMV6bJfqokJOAAryGfOLqfZbyxu+mhv9tcupdfugep9o4WLNCMKb8nqM2OTnaRU/wCjkpqX549H9ItLLZEXQTKCQS4FQrcaYPtgmRZ0JN4JF77yqnk+HKO5jnFUJk2nLxEOPWp/a8IgEkE1J5YdIElaLSSdbPMeog5w7OHgK2Wxk6udH+sImByvx7l2dxrng77kgpuFJCXzA2jPGI+0NtmJmS0IKk92liQzEnWNWxukCIrPKLg1u4tiTmQM4nkWRTlalq1nPwKDHdTDLgY7+hhip9/wq/E8t1TO5Q7Pl3+ALofSM0zQlTK1FbAaHEtkBV90EaStaSkVUxOdXAND6wfZ7MlCrxqS4JCVDVUSSMPTzgmfIlpQVqSDdDpvCj9Gi7binK6M+jkqPaVaLGbqWIAUQXq5GVMRzaLKRaQUmWolWaSQzH0imVa708ElJbMAYgOTWIxbClZcnHyjl5teMk/mjt49iXi+L/Y50ukTF92VB2BD4vhQ8t3jFAu0zEukk0xSXbgQTGq0pY74CkNeHju9orp6BMS6gBMSbqnQK7HfA74z6+WLgk/b9C7Njkpuuf3RTWdaVrSlEs31FmBIAPPKNAVC8wLhOqD945q4E+DQPKkhD0AWxqwF0GhqMyPAxBPmVaJlkpPwNjjJckullvMQg/AuRMYfiSSfJxziu0FMABGSELUo7WSfIRd6QlvKQtqplzSDwanj5xkJc0y7LaF7UiX+9QB8HjtaUn/DxPOb6X8TOvkoJk++FFWJqW2v/MTzKpB2UPJh5EQGnZtgpKrpY5v9dDGqzJRGVsg/hVX8pofFoiQu4sKGRB9YkV8V37wI64eMDrwTwbphCNhRBb5QTMUBg7jgrWHgREEGW8OhCtjoPKo8D4QC8JZYdQo5eFEshbWMXbMTnNW36ZY91eEQSTUmCtIyFSkypagQoSwog5GYSuvJQgezSypV0Y4cyWAgJgZ2hLIBzWfAH1L9BBRVcll8SW4A/wCG5w0tF6aW+FOqngAz/W2ILRMCn2OAOAf1hhQd2jmWhzHUwaxidSu6Te+Y0Tx28vaBY1Bmh7RdtlnQMBNTe4k3W5O3Mxs9C6STZps6eoKKQEJISzupR28DHmVjtFyYhZ+VaVftIMegaQlDurWBUiZLI3peZh1HWBKKnFxfuFTeOSlHlGtt/aGSJaVpTMJWLwolmrvilmdspacZcw/t94rdJzQjUPwpASOQYeUUc2XeIat4iM//ABes/Nfqal1baXju/Q2UrtxIzkzOqfeJf/udnP8A0Tf3JEYhMmWPmVxYNHSJaCaqLcG8Xh103X+P1A+q7L+9+hrD2tlEkps6qYOsY8k0gefp4UKZaU/mJX7CM6uakUTTZAsxycYuho68fulU+obMlXcaCRpNSrQkzFEvq5AAFgWAwcZx1/uMwlYEyYGUsA31bg0V2jUd5OxSyRfJIoGYDAOdYiLpGi0lntEvEvRWwHZGyKjHwkYJuUnbds6NonJSgqWugLi+XJc78sOUTT9NKTZwTVyaKL0BTtrn4R1M0egXVf6iW2s4ZVQVEnLf4QP2gsd2VRaFNUUOBYPUNmIku2Spgi3F2jvR+kZS7xIUkhJ/EK0fbnhEkxSFkGXMQotUAhwcMDWMemYdsKdOc64B30L74xz0ot2nR0cfUZxVSSZ6FZLQoABTgijtQiCkrCzVidwqRHmMuepJdBKfyqUPIxeaI01Oo8xVAaGuGdScI5eTo7crjI6sOux7alA00zRmIvFziS784E/2eaSwF6tCKxT6Y07aAoqTMoSARdRQtX5efOILPp+dVPeG8Q6WAFRXIUeFj0zPF/zIaXV8El4izSaemGSbLJUGUtMy8Dkk3SH4qDdYyemmFjN3BS0eSi3JohsKlrtctUxRUpSgSpRJLDecoa3TgZCJb1VMWtI3JADf1eBjqYoenBR+DiZsnq5HP5M9L8oJttQJicPUUY+EQLTdMSWeZdJGRiyyskmC8lKk4jD24xBbvipsfrXwNOUEBDAcfOI7YjPYSk86v5wGRA+MpY2Moci3kowA8WVnlEiYBUhCi24V9HireEZYuDqFHLwoFkL/AE7PK5pWcSlH9oAiPRKGUpWNxJPNWoH5q8IltRCrrZIH9KanjSNHo2xXbEUgJeYRMODslroL4jE84dIRujPhBTKU1PlfY+PNngBZAIGyNJ2rlBEiQ2JFQNuKT+0+MZaUgqN0Yn6aIyIMscqipiqJTUnjFXap99T5ZDYIN0zaWaQn4UHW/EvPkMBzishbHoePSdBzBMRZiqvfJTKXvUhQQ/HVHWPNhG57HLvSJI+5PX5IWPEmDHkWXBL2tdM27z6/xFFKURhR41HaSWJqrwxCUvwZn8DGXtCSPf8AmLypEqFX1AAVJbdFgqYlFEpB3kAk764CK+wqCVpUcAawZaZJSp1YZbxk26ImBiWlMzABKsiKA7iMBxgYSGG8/TRMpXzRDabQSytvmPp4ayUWXZub3doTUi9qOC1FqSC2wtFrYtLz1lY72YLqiHvPQ0bjGe0NeXNDAG7rVISARg6izVaNLZtGTbragq5eZLxbH4soKasWSILfpi0JAJmr+agVi2WET6b0mpdnZaiSoAFychLOG168ojteh5i1ILy2BUT9rKom87/Fn6iINNyVKllRuUN4MtCsWBokmm/dEtMUzl4O9frfHMxPFvCFLQpWDNi+A6mkT2eyqU7sBuUCSdgrjBsaiKSAKkhvqkWNiLuR91mH5hhFZaksWKcMHfrk8X3Z+QFpOr8IBvYD7zF4VsJVaQnXjMApdWR4M/8ATAFhpMTxFYs5+jLoUSsEFQLpDjN6uMHhSdGFr6VBTAmmNaO2zOkIx0EMAlM3NSSBxJb36RQ9qJt2elKS3doQBuUdcnjreEXVqmAizITgE+ajXpGY09MvWmcf/IodDd9IqkyyJZECdJ7xOKSyhsJ9DlFcg1Y/4h9CWvu5rKOosXFbK4K5GvWO9ISLqiNhgWRosbJIKwoAVZRP6WJ8o4XJVdcgsaO2aQ/VvOLjsUklExwDe+zyokjWO0UGMFGzJNnUkOShRWTTg/AiHS8CXTM9o9V1RWMRLUkjiCmKS1SvmTg7EbD7GLSaoSzMBo7pD7yFA9POAL7E5g4jaIrZYmAwolnSSDRyMjCgDGwkaOlTJiBKUwJShQJJYK1SXPHx6XWnJqfgDIYlF3aElgXyG4b4yQWXuyyQMHB2Zk7Is5tr78Fa1XbtO8UGF0MARdDknY1YsTKWgztlagZNnQGcgkkZNqgdRGVskzu0KmZiifzH2x5Q9utwUyEOQCWUQxO0gZDCAtITahAwQG/Uan25QjY8UCQ4hoQgDjxtuwR+zP4Z8s/vF3/1jExqOxM9u+RmoyVDihSv/wBQULLhmstiO6CFsDMa6XwAd8MyQ8Uwtalr1CUnj6xq7XZBMCyD8Qvp21Dt6fqjI2Sz67YJGJP8xoRnC1WK+R3hABo6fiJwoAMN5jn/AI03SkLS+DlQ/c9DwaJFLUNY0Ks9gGzj6Q4AALu1aU4vDUCyvmKkqOC0cwpPk8D2qxMmhcGoIy3EcDEs+yuzVd8q8G2w86WtIUwVk1DtbZACEdkrqZxcAukJqxGspLFtoMWUrSF9CrktF5zilJcF8Q2NIrtAWRapoUUXQkhTnVqmopjjspGiROQl5aEJKcCQK4OS5xq8FIEgOeky0IS0pQJVfKUACh+EXh6GEZ0v/Tr1EV1aJSGBYlmGNM4VtQV5gs7YAbaB4DUD3ZF0UN7ChyO5/wCYNCooLSqrkkjL23RGZjBPPz/xCtM11NTgHgyx2cNdU146yRXDMqOQwYZwBySXK7yWSSwBxbM7It1TUy0Xai8GAzYJfZnTxgOUXSxNBVzQAZlhgAB4RDarTeIWmrC6BTDDqcecAgVpGQDLSkFqOfzk5DgwivFpIFyWC/zHfgw3ZQfbpaktrOzbzkcsHjnRJImKUzJSkKOWs5YeLtsEBhRGbODaEXcARL5po/MeUYm1rvTFnapR6kmNvInXDfd695/SogcWPhGCGEUyLo8Ci4nTu8lJX8w1VcRnzDeMU8F6OmVKMlhh+YYeo5wozNJ2St3dz2U/dzElKm3BwRvBEWCbYFlQAuhdCQWcO7Vp/iMfZrYuUu8k8QQ4O4g+eMXabWFpvSgEnPO6dlcAdo8IeMiuUQ7Smk0Sye6AJuhCltVxq1phGYtrq1jia+/oYKWq7ML1SrHPiD9ZRzMlAG49DVJORHynygMKAZU4gUwhRHNlEFm+tkKFHLaX/wAR+so40sWTJAwuqLZO5D8WpDwoLFiA2H/kTx9YCUamFChWOhocQ0KIQcRedmDWZwR/dChQyFfB6T8qOEwdO89h0imsodK32o9YeFF8TMyPSH/Xw9ohtGA4CFChwItLIgCzggB9eucDIpZyoUUTiMesKFACWPZkPMJNXQl/3Ki0UkBRYbfIQ8KChWcJFOcCaWSBZVkAYK8jChRGFHnErHmIOsx1p+4pbqr2HSFCgDhduUe4FckDwdusB6JH2iOfkYeFAAuDRWFIILh6DHjAYwm/kP8Ae3lSFCgSIiqSdUcD/aqMiIUKKZGiPAoZ4UKEGRZaVH2io60KftU7y3JjSFCgiMMtf/Ir6zMR2nDmPOHhQwEDWrEcBChQoUJ/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8520" y="2857584"/>
            <a:ext cx="4240014" cy="3163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872533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64704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Легкие </a:t>
            </a:r>
            <a:r>
              <a:rPr lang="ru-RU" sz="2800" dirty="0" smtClean="0"/>
              <a:t>самостоятельно  не растягиваются и не сокращаются, потому что они пассивно следуют за грудной клеткой.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67545" y="3429000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221088"/>
            <a:ext cx="18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ВВН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AutoShape 2" descr="data:image/jpeg;base64,/9j/4AAQSkZJRgABAQAAAQABAAD/2wCEAAkGBxQTERUUEhQVFhUXGRgXGRcYFxcYGBwbGBoXFx8XGhgYHCggGBolHRgcITEhJSkrLi4uFx8zODMsNygtLisBCgoKDg0OGhAQGjQkIB8sLSw0LCwsLDUtLywsLC8sLy0sLCwsLCwsLDQsLCwsLCwsLCwsLCwsLCwsLCwsLCwsLP/AABEIAMIBBAMBIgACEQEDEQH/xAAbAAABBQEBAAAAAAAAAAAAAAAEAAEDBQYCB//EAEAQAAECAwQHBgMHAwQCAwAAAAECEQADIQQSMUEFIlFhcYGRBhOhscHRMkLwI1JicoKS4aKy8RQVM0NjwgcW0v/EABoBAAIDAQEAAAAAAAAAAAAAAAECAAMEBQb/xAAwEQACAgIBAwMBBgYDAAAAAAAAAQIRAwQxBRIhE0FRcSJCgZGhsRQyYcHR8RUjJP/aAAwDAQACEQMRAD8A8chQoUdEyjiFCEKCQUOIaHEEgoeGh4IBxCEIQhDIB1Dw0G2LR65geiUZrVQcvvHcIKAwzssn7dz8qFnqm7/7RPakfab47s8yXK1ZYJJopZxO4D5Rm1co7UNd9x8otRXJi0UoXnOIqPLDMOzxpRoRCl3lTHNDSlaVJ3+sZJEt6pyIA/mNbN0ZMNwgtdCUuKFTBIJpU1BhkIxL0GjOYTXIg+DmKTTtnui6FXg94HBql3fB/NIi2teiJxY33D4Almii7RSlJWgqAdmYYapd24EQWCPJV2lLK3vly/mDLKPspg2oV5E+kQWxGG1xXi/8RJLn3G2+cIyxFFCMWk7R6V1lFj9xR/tV6HqYrJiCCQQQRiDQ9IrY6OIaHhoUYaEYUIwoRoaHhoARQoUKAQaFChRGQUKFCgEE0PChQSChQoUEgoeFCiEFDwoUEA8dyZSlKCUgknADGJLHZVTFBKA5PQDMk5ARdG7JTcl1J+Jeat25O7rDpCt0QyLDLl1mMtf3R8A4n5j4cYe02sqxPDYBuGQiBa47kyXBUoskdSdgh0hGzhIesHylOnFroMBspagmWklyyUpDknYwzjZaP7GBKSJs27MUGIACkJwoS7qO8eMV5djFhr1HVluHVy579ON0ZmS6Spqu3pSNRaLXMSUXXJIReG8gFg0U9ss67JNKJyfyqGCgQzpOfCNIrSCNUqDJUEqGwvnF8WpK1wZ5pxdNFXN0nPcOlWLVf+Iqu0KzqkOzYtV6gjwjTTtKSiQynPJ8dzxX2uzrnr7qXLwSFrUTdSkFwCo7SxoKloM5RjG5OkDHGUpdsVbMoEueIGPL3jieC7gFuBjVL7NJSC04XiGGpqjxfLFozNrkzJKylYYjbUEbQcxwijHsYsrqLNWXVzYVc40DpU3GCVTUrDTA+xQ+Ic9m4xyQCkkNvS9ePCIVD69DFjRQmD2ywFAvA3kfeGW5QyMBmLeRPKTTmMQfcRDb7EG7yWNX5k/d3/l8oraLE7K2FDw0KMNDR1DQoRoUKFAIKE0KFEINCh4UQgoUPCg0QZoeHhQSDQ8WuitBTJ1TqoZ3OzbXAby3OLJrLJohHfL+8qqeQND0gpCtozcqUVFkgqOwAk+EaHRPY+dNYzSmQjbMUArlLe91AiaVa5iiyWQNiQ3QCC5FlxJL7RifAt4w6gI5liqXY7Kju5QVPWfiLlKSd5xVwDCADpAksmzyBuu3j4kmO5yUCgSRtJ1R5D1iWXay1wTJcpObEF+SAa8YsUStyBVIJquXLH5ZUPLlXiAJDuWA7onoA0TSJE2aoplG8Bip6AbSThwxjc6F0Omxi/MddoIxV8gOwE0PlFOzsQwQt8+yL9bXnsT7Ylhojs7Z7KBMEpPeNWusHyFWB2kf5C0nahLVryiHqGIYjiXD7or9KWtUy6z5lgd7ekEy7StheJKboDGoJ4RwpR9V9+Tl+x6TFD0E4Y/zI9LIk2yz5hSCVJvDMCqXGRpEdm0ZLmJBACmCLpxAGzhFno5qEgVJNRy9IDl2FaQUJfVUA+0Oo5ZVjTr5X6U4J0k1X5mXZwJZ8eRq+5O/rRAjQiL4dCccmJxgqZYRLlBALAHWYOpRbNtmAiOwWCeJiSp2BJOtkK7YN07KUZOrUu5OG0YxXszk5rHfh+SzUxx7XkryvBWpEsFkoWon71wPwDEwVbtCy5yQJspAYFiVEMTlqnCKqXa7g1CArNqk/qaHlTlmpfmYSUXjanF+UXprInjkrTMppuz91Muy5KGGN7WIO43qhttYECziJCSPyq9DGz0jYBOAULt8UrgofdPoYz0vR968ZRZSfjl1vBtgao8eMdrV2I54X7rlHntzVlrTp8PhghtKQK2aXvdMweIVHdltVnJZcsy/xIJUljtQvEc4Uu0hNUzkhQPwm+PFm6tHc26ouUJL5oKT/b7Re4mVSAtL9kFhPe2Vp0vFkVUn9J1m8eOMZchqGNzIkKSSZEwpzzDcW9oC0ksqrPQlZ++wvfvTU8yYrcWWKZkYUXo0XImfBMMtWQVVPXERX6R0XMknXTTJQqk84RoZMBho6hoARoUdQ0CgjQoeFEog8KHaE0NQowEXuh9FpCe+nURikHPeRnuGfCIezujBOmFUykmUL8w7skDaVGjbHifStuM1bsyRRKdg94ZIDZJpHSipuonVlvROZ/Es/MfAZRBLQwBzOHvEKQwgyaGBO4AeAh0hGF6PSXSRn83Vz5xZr0wUAplpSkHE3ReO9zhyiq0LOabKSwIUsAjcSzdDHUhV+YxDh3O4CpPIRYkVsPkS75AUXSaqvF3o+qcYht2jUpSpgQwcKrXEtXHAjlEtqQzKc7AwwoPSLxOgpi5Uu8HvG6lzQBTGuwnYMjDOo+WCNt0XP/xvZUmV35H2cuiEH5pjayjtAPjwibSJVNmFS1EE7zBVqAkyUSZIa6GDU3k8SSTzipFsCqLBvDP3jzGbYlsTcvZcHrdLVWvBXyyC0SyQ4+IUOXOkcz7QsG6CbqWGJxiwlrAW+N4Y5cYFtE1N8ggUOyJjV1RpytJOyxsE8mWknfjXM5xLMta0uUnMf45hukQy5TJSB9PWDZ1sTLupUi90y3ERVqTbyyjzf+Rd3GlhhL4/wV8nS65k0IN0JAOG5t8EW2Ye7XuTSuYr6RJLtKJjlMu62bJ24UjqcgE7j5FxB3Jf+jjigaEL16+bMlImlSzQEF6CnSLHulBSlAOClxx2GK1SUoWUkUSSM4LsM1wpP3hRsj9eUadjHce5FerlXd2Nf7J0AFAfFy0dWzRBnS1TpAa0S06wGMxAzH4x4gcI4XW6+AAJO816mCNEW1UqaFg0BqNxyijFleGXfEs2sHrw7Jfh9TES5aJ61FQcgVApeNS9MSAI4To6+nUFzA1fDC9XjG5032dQqaZkoBIm4tQhfxONxYluMUVpsa5N5C6rU6aVcJD13uR0j0mHLHNBTj7nkM2OWKbhL2K+y6UErUuheV6ZVXJsBujm0FE50gBBJejs+8EluUV9vDVzFDs2j16RBLtpcFg+MWNCFda5ZSojBjWC7BpYpFxYvyzik5PmknA7sDD20AzFtheII3YPFbOlXS0VNFiYRpbRgSO8lG9LP9Pt6dDFTFvYLYUGovJNFJ2j3gfStiEtYKay1i8g7Rg3EGkI0OnYA0KOmhmhaCNCh2hRKIdNCaOonsSHWndXpWHoWy0Uru5IkjbfXvU3kBTqc4CieYcTEDw9CWdwfODjglKvL3iuQaxaS0koNPlCeeJh4oVs50OjWK/uAnmRdHjXlBVgQHUTWkdWSz3ZIGBUQpR3fKPEnnHVmS6qUSnWJ3Jr1ixIRsMlMFJKyyLyX4AijZxs9BTCuYuaS8tDhAdwVKFVcbtP1RgZk1U5RUXYetWG9sY9B0LY+5s6E4FryuKqtxAIHKOf1TN6WD+svB0ek6/rbCviPke0DWKjmfpoBnz1PQJbeH8YslzgcQ8QTLWlHyB+p57I8/hSk+D1eW4rmgNV5SAtAqk1T7RxNshXMSQKOH2t/iOptrUo7MT0rE+iphJL4Abo2uE8cHL4MqnDJNR8+f7ByMcaw2lVy0qF/HIOz4Qk4wJp6yqVNDEMycVAYttO14o6XiU9ipOg9ZyvFgtBWjp6FBkpul8OlQ8ETMWEVfZuxnvdYpIBeiknAEkUO4dYu+4etGB+hD9SwRhsvt9/JV0fZeTXXd7eDLafkjvHIorFtop7QDYUupDYg1jUaWsAmJYKYu4LRU2Sw3F3iUktRi9cHwizHlTw9r5Q2TC45+6K8PyQ211TAnIMOrV+tkcpWAq7Shbf1g9c8s4w37ohTNTsCTwBHXKKUqjVF8knK1LzZeJs/e2ZSCWKk0OYUkuk9QIxNttboCVq+0vO+eDF86sK7RGu0daFOASOUY/tNo+7aJl0D4nBH4tZjsxjZ0fL9qWP8TkdcwV25PwKq2yaHcG9oqWZQ5RbG0lTBROaWORGX1sgafZ9gqMY7rR59AZH2xBzUU8lH+YfSMn7JKswop8H9+sPaJZJChmB1GqfQ84ltc4KSQ9HvM3iDz8YraHsphB8sd5KVKzBvy/zAayf1J8QIDWmsEWYkEHZCNDplVCaCtIS2mKbA16184HaEoazloeHaGiUSzpoKsAqo7vMiBoLsCfi3AeYHrFiQpOs0gciJphpEQh6Es6liNRoVCDImXsb6XH4SFEq/pbnGal4dBGr0OE91NHzFlt+FLg+KgYahWD220OXGdOECrmMggYqZ+GQ8zzEFpuqooMKngBvgFTFRBo7txy9otSK7NDY5YEqShI1pplNTALVrEHaxHSNtalavEv6xT9gLJeQmfNT/wAWpKBwUWor9IPVovrZLfKPN9YyxlkjBfd5+p6foWJxjKb9yhtc667UfrFatZOTsMeEG2saxpXfAqyo08B/EW62FRimWbWZyk0KzLPwnNwCcnp0i4sUju0sWc1V7coGkWZKWUUmmAJz2tlBqqitHqYo2pOX2Y8M1aePt+3PlcEliTfWBzPAQ+nJ6UFIqXo15gGL5VeuMTWS6hJKa3nA4UfDpEtoAUqssKapoC1WzivQqG2ivq95NaTfwAdnGJmKr8DhySzqA27AesH22eEpA21rHVhnodQEtmGwAMCBljDaStMsqCVJckA5BqYOI6G7jeTYcq9kc3peWOPXSfu2QS5oKajdvirtSglZcMmhSfEvuBEWQkpLFJu40Vm+QMC6Ts9Aog6rimYVQ+kctRUcva+Gduc7xd8eUVM+zKqUn9OX6d26BATm4MHyp7o1QQU0Z/p6eUdS5yVhlAP4dco0NyjdrgpUcc6qXl/kNZJ2D4g04QF2ltZlWyVMCQUTEC+NtwlJ5s0WASkZEHZkY60/Yu9soUBWWp97FgR5HlCaWRQ2k3w/AnU8TyajXLj5MPpBLL/OlK+CgSnrSOp04OFjMP6EDnEGkp5XOAPwpASOAevV4kkgKSxqAq9yLfx1j1LR4+w2yWQTQyaLxA4488Izhl1Xxb66Rq9FyQFmYk0QCp3GXrGZXIOsCaufL/MVtDpleoVieyjGIlDIxJIo8I0MiHSGI4epgRoLt2I4esCwlDjNCh4UCiCiy0Ml++H/AIiRyXLPk8VsWPZ+YBPSDgsKR+5JA8WiWQjmGI3juampEdS0DExZYlBej7PeUAaCpJ2b/rbBtl0hctCC2qCAofhLAjixiC9clk5lvf2gNiVeL+sP7Cs0un7IZM1cv8RY7UHA8x5RBJRfmoGZUPExeaek97KROA+F5Z4YoPQkchFd2Rl37bJfBCwtX5UusjwbnE9TtxuT9kCMXKSivc9PsFluy0oGCNXnio81E8gIrNN20IPdhVc2rXlFva1lMphiSomMPOma5VV3jyOGHq5ZSl9T2N+ljSXHAcq0MdcpI2M5/jnElmtILkJZIz/xFUJrbBE1sm6oQDWj86+vhHS9LhfJQs78v2RZd6FgFsSQOUTTFDOA9HS3QjChV7xJaJgCm3xln4ydq9joYZXi7n70WlmklaUNQMfAkQXMlFaVoRQM77S4HvEGiZv2Zb7zNux+uESWlNyzLOam/uAhsClHZj2+9GHekp68+72TA7BoqYhTkgi6oEO+ZMQaTs6gUq+VscOTn0gGy2kpmSi5Zw4x+esWmnQQbuwqHQx19uM47EW3yv2OL02aeCUa4f7gUu1JUpnLDBsMtsWpILjI+sZqUoAxey16oJ2J8RHJ6hHs7XE72hN5O6MiisqbilJcOHHOI54DXgCDmMoJ07ZdbvEYlwRwqD0PhFVKmElgFPwpFvcprvTKoxcP+toNkW16HLP3jR2KT3kojEUH7gR6xllS2FSH2Y+MaTQVquyVpP4C/MD1jnbCSalE3Rc3BxZg9LWZJlpWBrpcLGxQUUnkaRXqVcA/E44D6I6Rpu2dnCDNumil3m2P9oX6giM3o2ymcpIwZyTsGJPSPYQyd0FL5PDTh2ycfhk2kUmTIlJFFTnUr8qSyRzLnkIq7SfhOZx5fxFz2ymPNQwYJQABsqadAIo51ZR20PR/R+kC/FkAJinMdSzEAMFWKXeWBkTXgKk9BCNjpAtt+NtgA8H9YHiSfMvKUraSepiOEscUKE8KJZDl4L0TLKp8oDG+jkxBJ5AE8oDeLrQKbkubPOQ7tH5lip5J/uEJYxHpCYFTVkUBJYbsvCOEhyAPp4jlhzSDZcu6cQ4/uNIdMRnVtDsMh6REtV1N4YmjwraolTcSepiCdMcAZPSHsWj0fsvaQbIpMyqTcCuC0fEN4Uh+cd9ktF3bXNeoQgkHbeIHlAvYpHeWaYn70sJH5kKJHmBziz7AqJNpKvkShP7lKp/TGXdl26+T6GjTjexBf1NGSVIWPugkcD/mMbMmPvMaGfpAy1KbAhjGWUSCWoHJ3RwtFtXZ6fbj8BP+3rOAfmG6x3KsjF1KS24ueZygGbayQ0cypl9ASl3B1icOuf8AEdJOVc0YajfFl/YJgUV3fhSG3OX9oS1A3cy2OWeMPoyQESm21J2+2cCTbQ1Nkc7uUsr7fY60IyjhXd7ltojEh60I8R6xaaWt3dSg6QoqUEgHCgvP5dYzWjlqv3sh9NF52nQZqZVwpFVKIUoAsyQ4fERp1EpbUe45vU32az7fcgsWlBMmykCXL1lJHVXCJO1No+1KW+dZBza97iK3RVjKJ8td5GolSmC0k0vAMOJEFaYuTCCVVAqxepUT5mOhuzhDLGuEv7nJ6ZilLHJ/Lr8inCXciLeUp0kbGpw/xEmirHKvYne+w+ENb7AqTPBxQtJukZsX61jlbOeOa0vY7+rjeBpS+8AaXn3Uk1xS/MNFCZ5CnQum8V8cYuO0SVXSE1vXQRyekZqXZpmSFEZvQdTSLtX03iTkUbMsqyPtss0KzZ/Lwi7si/slcB4KEZ6zJUMQ25w8W9nU0s7yB0qfSMm0l47TVrXT7iq08grthd2XLl04IIPl4xxouUEITJT/AMk4pSo7EuKc/SLDtAbqRMSKiWw6qB8PKK3s0glapp+QKbeoih6P0j0GtJvBH6HlduKWxNL5ZS6ftF6ctsxfHC8fQjpAksulPQ7wSadI50xMacVYhJungAAR5xEsMGfOniXjRZnoCnSShRSRgWiaTSXNUMQkJ/ebp8H6wTMAWhSlFlJSCNqi91vB3gewi8mYj7yC3FOuP7W5xU2WIq3hPDPCeFsYeFDPCiWQ5eNBpUd2mXZx/wBYde+YqqulE/pgDs/LBnBag6ZQM07Dda6OaikQlzCpRJqVFzCILCbHN7u8WclJAfJ8CN8cWYYbcTxP0IiSb0zcKngMvTnBMgGp2kw6YjI52e/V6Y+PmYiVTHwqYUxdWGPoPfGIVKbjBTJRtuwVq1LQgYpSJg/cAejJ6xrezwF2epNL5lkjY3ee5jz3sJMu2quC0TEH9SSR/UkRs+wyyqbaUHEhKm4Xx6iMm9b15L6Gzp9LZgwvSGDmjeMV6bJfqokJOAAryGfOLqfZbyxu+mhv9tcupdfugep9o4WLNCMKb8nqM2OTnaRU/wCjkpqX549H9ItLLZEXQTKCQS4FQrcaYPtgmRZ0JN4JF77yqnk+HKO5jnFUJk2nLxEOPWp/a8IgEkE1J5YdIElaLSSdbPMeog5w7OHgK2Wxk6udH+sImByvx7l2dxrng77kgpuFJCXzA2jPGI+0NtmJmS0IKk92liQzEnWNWxukCIrPKLg1u4tiTmQM4nkWRTlalq1nPwKDHdTDLgY7+hhip9/wq/E8t1TO5Q7Pl3+ALofSM0zQlTK1FbAaHEtkBV90EaStaSkVUxOdXAND6wfZ7MlCrxqS4JCVDVUSSMPTzgmfIlpQVqSDdDpvCj9Gi7binK6M+jkqPaVaLGbqWIAUQXq5GVMRzaLKRaQUmWolWaSQzH0imVa708ElJbMAYgOTWIxbClZcnHyjl5teMk/mjt49iXi+L/Y50ukTF92VB2BD4vhQ8t3jFAu0zEukk0xSXbgQTGq0pY74CkNeHju9orp6BMS6gBMSbqnQK7HfA74z6+WLgk/b9C7Njkpuuf3RTWdaVrSlEs31FmBIAPPKNAVC8wLhOqD945q4E+DQPKkhD0AWxqwF0GhqMyPAxBPmVaJlkpPwNjjJckullvMQg/AuRMYfiSSfJxziu0FMABGSELUo7WSfIRd6QlvKQtqplzSDwanj5xkJc0y7LaF7UiX+9QB8HjtaUn/DxPOb6X8TOvkoJk++FFWJqW2v/MTzKpB2UPJh5EQGnZtgpKrpY5v9dDGqzJRGVsg/hVX8pofFoiQu4sKGRB9YkV8V37wI64eMDrwTwbphCNhRBb5QTMUBg7jgrWHgREEGW8OhCtjoPKo8D4QC8JZYdQo5eFEshbWMXbMTnNW36ZY91eEQSTUmCtIyFSkypagQoSwog5GYSuvJQgezSypV0Y4cyWAgJgZ2hLIBzWfAH1L9BBRVcll8SW4A/wCG5w0tF6aW+FOqngAz/W2ILRMCn2OAOAf1hhQd2jmWhzHUwaxidSu6Te+Y0Tx28vaBY1Bmh7RdtlnQMBNTe4k3W5O3Mxs9C6STZps6eoKKQEJISzupR28DHmVjtFyYhZ+VaVftIMegaQlDurWBUiZLI3peZh1HWBKKnFxfuFTeOSlHlGtt/aGSJaVpTMJWLwolmrvilmdspacZcw/t94rdJzQjUPwpASOQYeUUc2XeIat4iM//ABes/Nfqal1baXju/Q2UrtxIzkzOqfeJf/udnP8A0Tf3JEYhMmWPmVxYNHSJaCaqLcG8Xh103X+P1A+q7L+9+hrD2tlEkps6qYOsY8k0gefp4UKZaU/mJX7CM6uakUTTZAsxycYuho68fulU+obMlXcaCRpNSrQkzFEvq5AAFgWAwcZx1/uMwlYEyYGUsA31bg0V2jUd5OxSyRfJIoGYDAOdYiLpGi0lntEvEvRWwHZGyKjHwkYJuUnbds6NonJSgqWugLi+XJc78sOUTT9NKTZwTVyaKL0BTtrn4R1M0egXVf6iW2s4ZVQVEnLf4QP2gsd2VRaFNUUOBYPUNmIku2Spgi3F2jvR+kZS7xIUkhJ/EK0fbnhEkxSFkGXMQotUAhwcMDWMemYdsKdOc64B30L74xz0ot2nR0cfUZxVSSZ6FZLQoABTgijtQiCkrCzVidwqRHmMuepJdBKfyqUPIxeaI01Oo8xVAaGuGdScI5eTo7crjI6sOux7alA00zRmIvFziS784E/2eaSwF6tCKxT6Y07aAoqTMoSARdRQtX5efOILPp+dVPeG8Q6WAFRXIUeFj0zPF/zIaXV8El4izSaemGSbLJUGUtMy8Dkk3SH4qDdYyemmFjN3BS0eSi3JohsKlrtctUxRUpSgSpRJLDecoa3TgZCJb1VMWtI3JADf1eBjqYoenBR+DiZsnq5HP5M9L8oJttQJicPUUY+EQLTdMSWeZdJGRiyyskmC8lKk4jD24xBbvipsfrXwNOUEBDAcfOI7YjPYSk86v5wGRA+MpY2Moci3kowA8WVnlEiYBUhCi24V9HireEZYuDqFHLwoFkL/AE7PK5pWcSlH9oAiPRKGUpWNxJPNWoH5q8IltRCrrZIH9KanjSNHo2xXbEUgJeYRMODslroL4jE84dIRujPhBTKU1PlfY+PNngBZAIGyNJ2rlBEiQ2JFQNuKT+0+MZaUgqN0Yn6aIyIMscqipiqJTUnjFXap99T5ZDYIN0zaWaQn4UHW/EvPkMBzishbHoePSdBzBMRZiqvfJTKXvUhQQ/HVHWPNhG57HLvSJI+5PX5IWPEmDHkWXBL2tdM27z6/xFFKURhR41HaSWJqrwxCUvwZn8DGXtCSPf8AmLypEqFX1AAVJbdFgqYlFEpB3kAk764CK+wqCVpUcAawZaZJSp1YZbxk26ImBiWlMzABKsiKA7iMBxgYSGG8/TRMpXzRDabQSytvmPp4ayUWXZub3doTUi9qOC1FqSC2wtFrYtLz1lY72YLqiHvPQ0bjGe0NeXNDAG7rVISARg6izVaNLZtGTbragq5eZLxbH4soKasWSILfpi0JAJmr+agVi2WET6b0mpdnZaiSoAFychLOG168ojteh5i1ILy2BUT9rKom87/Fn6iINNyVKllRuUN4MtCsWBokmm/dEtMUzl4O9frfHMxPFvCFLQpWDNi+A6mkT2eyqU7sBuUCSdgrjBsaiKSAKkhvqkWNiLuR91mH5hhFZaksWKcMHfrk8X3Z+QFpOr8IBvYD7zF4VsJVaQnXjMApdWR4M/8ATAFhpMTxFYs5+jLoUSsEFQLpDjN6uMHhSdGFr6VBTAmmNaO2zOkIx0EMAlM3NSSBxJb36RQ9qJt2elKS3doQBuUdcnjreEXVqmAizITgE+ajXpGY09MvWmcf/IodDd9IqkyyJZECdJ7xOKSyhsJ9DlFcg1Y/4h9CWvu5rKOosXFbK4K5GvWO9ISLqiNhgWRosbJIKwoAVZRP6WJ8o4XJVdcgsaO2aQ/VvOLjsUklExwDe+zyokjWO0UGMFGzJNnUkOShRWTTg/AiHS8CXTM9o9V1RWMRLUkjiCmKS1SvmTg7EbD7GLSaoSzMBo7pD7yFA9POAL7E5g4jaIrZYmAwolnSSDRyMjCgDGwkaOlTJiBKUwJShQJJYK1SXPHx6XWnJqfgDIYlF3aElgXyG4b4yQWXuyyQMHB2Zk7Is5tr78Fa1XbtO8UGF0MARdDknY1YsTKWgztlagZNnQGcgkkZNqgdRGVskzu0KmZiifzH2x5Q9utwUyEOQCWUQxO0gZDCAtITahAwQG/Uan25QjY8UCQ4hoQgDjxtuwR+zP4Z8s/vF3/1jExqOxM9u+RmoyVDihSv/wBQULLhmstiO6CFsDMa6XwAd8MyQ8Uwtalr1CUnj6xq7XZBMCyD8Qvp21Dt6fqjI2Sz67YJGJP8xoRnC1WK+R3hABo6fiJwoAMN5jn/AI03SkLS+DlQ/c9DwaJFLUNY0Ks9gGzj6Q4AALu1aU4vDUCyvmKkqOC0cwpPk8D2qxMmhcGoIy3EcDEs+yuzVd8q8G2w86WtIUwVk1DtbZACEdkrqZxcAukJqxGspLFtoMWUrSF9CrktF5zilJcF8Q2NIrtAWRapoUUXQkhTnVqmopjjspGiROQl5aEJKcCQK4OS5xq8FIEgOeky0IS0pQJVfKUACh+EXh6GEZ0v/Tr1EV1aJSGBYlmGNM4VtQV5gs7YAbaB4DUD3ZF0UN7ChyO5/wCYNCooLSqrkkjL23RGZjBPPz/xCtM11NTgHgyx2cNdU146yRXDMqOQwYZwBySXK7yWSSwBxbM7It1TUy0Xai8GAzYJfZnTxgOUXSxNBVzQAZlhgAB4RDarTeIWmrC6BTDDqcecAgVpGQDLSkFqOfzk5DgwivFpIFyWC/zHfgw3ZQfbpaktrOzbzkcsHjnRJImKUzJSkKOWs5YeLtsEBhRGbODaEXcARL5po/MeUYm1rvTFnapR6kmNvInXDfd695/SogcWPhGCGEUyLo8Ci4nTu8lJX8w1VcRnzDeMU8F6OmVKMlhh+YYeo5wozNJ2St3dz2U/dzElKm3BwRvBEWCbYFlQAuhdCQWcO7Vp/iMfZrYuUu8k8QQ4O4g+eMXabWFpvSgEnPO6dlcAdo8IeMiuUQ7Smk0Sye6AJuhCltVxq1phGYtrq1jia+/oYKWq7ML1SrHPiD9ZRzMlAG49DVJORHynygMKAZU4gUwhRHNlEFm+tkKFHLaX/wAR+so40sWTJAwuqLZO5D8WpDwoLFiA2H/kTx9YCUamFChWOhocQ0KIQcRedmDWZwR/dChQyFfB6T8qOEwdO89h0imsodK32o9YeFF8TMyPSH/Xw9ohtGA4CFChwItLIgCzggB9eucDIpZyoUUTiMesKFACWPZkPMJNXQl/3Ki0UkBRYbfIQ8KChWcJFOcCaWSBZVkAYK8jChRGFHnErHmIOsx1p+4pbqr2HSFCgDhduUe4FckDwdusB6JH2iOfkYeFAAuDRWFIILh6DHjAYwm/kP8Ae3lSFCgSIiqSdUcD/aqMiIUKKZGiPAoZ4UKEGRZaVH2io60KftU7y3JjSFCgiMMtf/Ir6zMR2nDmPOHhQwEDWrEcBChQoUJ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data:image/jpeg;base64,/9j/4AAQSkZJRgABAQAAAQABAAD/2wCEAAkGBxQTERUUEhQVFhUXGRgXGRcYFxcYGBwbGBoXFx8XGhgYHCggGBolHRgcITEhJSkrLi4uFx8zODMsNygtLisBCgoKDg0OGhAQGjQkIB8sLSw0LCwsLDUtLywsLC8sLy0sLCwsLCwsLDQsLCwsLCwsLCwsLCwsLCwsLCwsLCwsLP/AABEIAMIBBAMBIgACEQEDEQH/xAAbAAABBQEBAAAAAAAAAAAAAAAEAAEDBQYCB//EAEAQAAECAwQHBgMHAwQCAwAAAAECEQADIQQSMUEFIlFhcYGRBhOhscHRMkLwI1JicoKS4aKy8RQVM0NjwgcW0v/EABoBAAIDAQEAAAAAAAAAAAAAAAECAAMEBQb/xAAwEQACAgIBAwMBBgYDAAAAAAAAAQIRAwQxBRIhE0FRcSJCgZGhsRQyYcHR8RUjJP/aAAwDAQACEQMRAD8A8chQoUdEyjiFCEKCQUOIaHEEgoeGh4IBxCEIQhDIB1Dw0G2LR65geiUZrVQcvvHcIKAwzssn7dz8qFnqm7/7RPakfab47s8yXK1ZYJJopZxO4D5Rm1co7UNd9x8otRXJi0UoXnOIqPLDMOzxpRoRCl3lTHNDSlaVJ3+sZJEt6pyIA/mNbN0ZMNwgtdCUuKFTBIJpU1BhkIxL0GjOYTXIg+DmKTTtnui6FXg94HBql3fB/NIi2teiJxY33D4Almii7RSlJWgqAdmYYapd24EQWCPJV2lLK3vly/mDLKPspg2oV5E+kQWxGG1xXi/8RJLn3G2+cIyxFFCMWk7R6V1lFj9xR/tV6HqYrJiCCQQQRiDQ9IrY6OIaHhoUYaEYUIwoRoaHhoARQoUKAQaFChRGQUKFCgEE0PChQSChQoUEgoeFCiEFDwoUEA8dyZSlKCUgknADGJLHZVTFBKA5PQDMk5ARdG7JTcl1J+Jeat25O7rDpCt0QyLDLl1mMtf3R8A4n5j4cYe02sqxPDYBuGQiBa47kyXBUoskdSdgh0hGzhIesHylOnFroMBspagmWklyyUpDknYwzjZaP7GBKSJs27MUGIACkJwoS7qO8eMV5djFhr1HVluHVy579ON0ZmS6Spqu3pSNRaLXMSUXXJIReG8gFg0U9ss67JNKJyfyqGCgQzpOfCNIrSCNUqDJUEqGwvnF8WpK1wZ5pxdNFXN0nPcOlWLVf+Iqu0KzqkOzYtV6gjwjTTtKSiQynPJ8dzxX2uzrnr7qXLwSFrUTdSkFwCo7SxoKloM5RjG5OkDHGUpdsVbMoEueIGPL3jieC7gFuBjVL7NJSC04XiGGpqjxfLFozNrkzJKylYYjbUEbQcxwijHsYsrqLNWXVzYVc40DpU3GCVTUrDTA+xQ+Ic9m4xyQCkkNvS9ePCIVD69DFjRQmD2ywFAvA3kfeGW5QyMBmLeRPKTTmMQfcRDb7EG7yWNX5k/d3/l8oraLE7K2FDw0KMNDR1DQoRoUKFAIKE0KFEINCh4UQgoUPCg0QZoeHhQSDQ8WuitBTJ1TqoZ3OzbXAby3OLJrLJohHfL+8qqeQND0gpCtozcqUVFkgqOwAk+EaHRPY+dNYzSmQjbMUArlLe91AiaVa5iiyWQNiQ3QCC5FlxJL7RifAt4w6gI5liqXY7Kju5QVPWfiLlKSd5xVwDCADpAksmzyBuu3j4kmO5yUCgSRtJ1R5D1iWXay1wTJcpObEF+SAa8YsUStyBVIJquXLH5ZUPLlXiAJDuWA7onoA0TSJE2aoplG8Bip6AbSThwxjc6F0Omxi/MddoIxV8gOwE0PlFOzsQwQt8+yL9bXnsT7Ylhojs7Z7KBMEpPeNWusHyFWB2kf5C0nahLVryiHqGIYjiXD7or9KWtUy6z5lgd7ekEy7StheJKboDGoJ4RwpR9V9+Tl+x6TFD0E4Y/zI9LIk2yz5hSCVJvDMCqXGRpEdm0ZLmJBACmCLpxAGzhFno5qEgVJNRy9IDl2FaQUJfVUA+0Oo5ZVjTr5X6U4J0k1X5mXZwJZ8eRq+5O/rRAjQiL4dCccmJxgqZYRLlBALAHWYOpRbNtmAiOwWCeJiSp2BJOtkK7YN07KUZOrUu5OG0YxXszk5rHfh+SzUxx7XkryvBWpEsFkoWon71wPwDEwVbtCy5yQJspAYFiVEMTlqnCKqXa7g1CArNqk/qaHlTlmpfmYSUXjanF+UXprInjkrTMppuz91Muy5KGGN7WIO43qhttYECziJCSPyq9DGz0jYBOAULt8UrgofdPoYz0vR968ZRZSfjl1vBtgao8eMdrV2I54X7rlHntzVlrTp8PhghtKQK2aXvdMweIVHdltVnJZcsy/xIJUljtQvEc4Uu0hNUzkhQPwm+PFm6tHc26ouUJL5oKT/b7Re4mVSAtL9kFhPe2Vp0vFkVUn9J1m8eOMZchqGNzIkKSSZEwpzzDcW9oC0ksqrPQlZ++wvfvTU8yYrcWWKZkYUXo0XImfBMMtWQVVPXERX6R0XMknXTTJQqk84RoZMBho6hoARoUdQ0CgjQoeFEog8KHaE0NQowEXuh9FpCe+nURikHPeRnuGfCIezujBOmFUykmUL8w7skDaVGjbHifStuM1bsyRRKdg94ZIDZJpHSipuonVlvROZ/Es/MfAZRBLQwBzOHvEKQwgyaGBO4AeAh0hGF6PSXSRn83Vz5xZr0wUAplpSkHE3ReO9zhyiq0LOabKSwIUsAjcSzdDHUhV+YxDh3O4CpPIRYkVsPkS75AUXSaqvF3o+qcYht2jUpSpgQwcKrXEtXHAjlEtqQzKc7AwwoPSLxOgpi5Uu8HvG6lzQBTGuwnYMjDOo+WCNt0XP/xvZUmV35H2cuiEH5pjayjtAPjwibSJVNmFS1EE7zBVqAkyUSZIa6GDU3k8SSTzipFsCqLBvDP3jzGbYlsTcvZcHrdLVWvBXyyC0SyQ4+IUOXOkcz7QsG6CbqWGJxiwlrAW+N4Y5cYFtE1N8ggUOyJjV1RpytJOyxsE8mWknfjXM5xLMta0uUnMf45hukQy5TJSB9PWDZ1sTLupUi90y3ERVqTbyyjzf+Rd3GlhhL4/wV8nS65k0IN0JAOG5t8EW2Ye7XuTSuYr6RJLtKJjlMu62bJ24UjqcgE7j5FxB3Jf+jjigaEL16+bMlImlSzQEF6CnSLHulBSlAOClxx2GK1SUoWUkUSSM4LsM1wpP3hRsj9eUadjHce5FerlXd2Nf7J0AFAfFy0dWzRBnS1TpAa0S06wGMxAzH4x4gcI4XW6+AAJO816mCNEW1UqaFg0BqNxyijFleGXfEs2sHrw7Jfh9TES5aJ61FQcgVApeNS9MSAI4To6+nUFzA1fDC9XjG5032dQqaZkoBIm4tQhfxONxYluMUVpsa5N5C6rU6aVcJD13uR0j0mHLHNBTj7nkM2OWKbhL2K+y6UErUuheV6ZVXJsBujm0FE50gBBJejs+8EluUV9vDVzFDs2j16RBLtpcFg+MWNCFda5ZSojBjWC7BpYpFxYvyzik5PmknA7sDD20AzFtheII3YPFbOlXS0VNFiYRpbRgSO8lG9LP9Pt6dDFTFvYLYUGovJNFJ2j3gfStiEtYKay1i8g7Rg3EGkI0OnYA0KOmhmhaCNCh2hRKIdNCaOonsSHWndXpWHoWy0Uru5IkjbfXvU3kBTqc4CieYcTEDw9CWdwfODjglKvL3iuQaxaS0koNPlCeeJh4oVs50OjWK/uAnmRdHjXlBVgQHUTWkdWSz3ZIGBUQpR3fKPEnnHVmS6qUSnWJ3Jr1ixIRsMlMFJKyyLyX4AijZxs9BTCuYuaS8tDhAdwVKFVcbtP1RgZk1U5RUXYetWG9sY9B0LY+5s6E4FryuKqtxAIHKOf1TN6WD+svB0ek6/rbCviPke0DWKjmfpoBnz1PQJbeH8YslzgcQ8QTLWlHyB+p57I8/hSk+D1eW4rmgNV5SAtAqk1T7RxNshXMSQKOH2t/iOptrUo7MT0rE+iphJL4Abo2uE8cHL4MqnDJNR8+f7ByMcaw2lVy0qF/HIOz4Qk4wJp6yqVNDEMycVAYttO14o6XiU9ipOg9ZyvFgtBWjp6FBkpul8OlQ8ETMWEVfZuxnvdYpIBeiknAEkUO4dYu+4etGB+hD9SwRhsvt9/JV0fZeTXXd7eDLafkjvHIorFtop7QDYUupDYg1jUaWsAmJYKYu4LRU2Sw3F3iUktRi9cHwizHlTw9r5Q2TC45+6K8PyQ211TAnIMOrV+tkcpWAq7Shbf1g9c8s4w37ohTNTsCTwBHXKKUqjVF8knK1LzZeJs/e2ZSCWKk0OYUkuk9QIxNttboCVq+0vO+eDF86sK7RGu0daFOASOUY/tNo+7aJl0D4nBH4tZjsxjZ0fL9qWP8TkdcwV25PwKq2yaHcG9oqWZQ5RbG0lTBROaWORGX1sgafZ9gqMY7rR59AZH2xBzUU8lH+YfSMn7JKswop8H9+sPaJZJChmB1GqfQ84ltc4KSQ9HvM3iDz8YraHsphB8sd5KVKzBvy/zAayf1J8QIDWmsEWYkEHZCNDplVCaCtIS2mKbA16184HaEoazloeHaGiUSzpoKsAqo7vMiBoLsCfi3AeYHrFiQpOs0gciJphpEQh6Es6liNRoVCDImXsb6XH4SFEq/pbnGal4dBGr0OE91NHzFlt+FLg+KgYahWD220OXGdOECrmMggYqZ+GQ8zzEFpuqooMKngBvgFTFRBo7txy9otSK7NDY5YEqShI1pplNTALVrEHaxHSNtalavEv6xT9gLJeQmfNT/wAWpKBwUWor9IPVovrZLfKPN9YyxlkjBfd5+p6foWJxjKb9yhtc667UfrFatZOTsMeEG2saxpXfAqyo08B/EW62FRimWbWZyk0KzLPwnNwCcnp0i4sUju0sWc1V7coGkWZKWUUmmAJz2tlBqqitHqYo2pOX2Y8M1aePt+3PlcEliTfWBzPAQ+nJ6UFIqXo15gGL5VeuMTWS6hJKa3nA4UfDpEtoAUqssKapoC1WzivQqG2ivq95NaTfwAdnGJmKr8DhySzqA27AesH22eEpA21rHVhnodQEtmGwAMCBljDaStMsqCVJckA5BqYOI6G7jeTYcq9kc3peWOPXSfu2QS5oKajdvirtSglZcMmhSfEvuBEWQkpLFJu40Vm+QMC6Ts9Aog6rimYVQ+kctRUcva+Gduc7xd8eUVM+zKqUn9OX6d26BATm4MHyp7o1QQU0Z/p6eUdS5yVhlAP4dco0NyjdrgpUcc6qXl/kNZJ2D4g04QF2ltZlWyVMCQUTEC+NtwlJ5s0WASkZEHZkY60/Yu9soUBWWp97FgR5HlCaWRQ2k3w/AnU8TyajXLj5MPpBLL/OlK+CgSnrSOp04OFjMP6EDnEGkp5XOAPwpASOAevV4kkgKSxqAq9yLfx1j1LR4+w2yWQTQyaLxA4488Izhl1Xxb66Rq9FyQFmYk0QCp3GXrGZXIOsCaufL/MVtDpleoVieyjGIlDIxJIo8I0MiHSGI4epgRoLt2I4esCwlDjNCh4UCiCiy0Ml++H/AIiRyXLPk8VsWPZ+YBPSDgsKR+5JA8WiWQjmGI3juampEdS0DExZYlBej7PeUAaCpJ2b/rbBtl0hctCC2qCAofhLAjixiC9clk5lvf2gNiVeL+sP7Cs0un7IZM1cv8RY7UHA8x5RBJRfmoGZUPExeaek97KROA+F5Z4YoPQkchFd2Rl37bJfBCwtX5UusjwbnE9TtxuT9kCMXKSivc9PsFluy0oGCNXnio81E8gIrNN20IPdhVc2rXlFva1lMphiSomMPOma5VV3jyOGHq5ZSl9T2N+ljSXHAcq0MdcpI2M5/jnElmtILkJZIz/xFUJrbBE1sm6oQDWj86+vhHS9LhfJQs78v2RZd6FgFsSQOUTTFDOA9HS3QjChV7xJaJgCm3xln4ydq9joYZXi7n70WlmklaUNQMfAkQXMlFaVoRQM77S4HvEGiZv2Zb7zNux+uESWlNyzLOam/uAhsClHZj2+9GHekp68+72TA7BoqYhTkgi6oEO+ZMQaTs6gUq+VscOTn0gGy2kpmSi5Zw4x+esWmnQQbuwqHQx19uM47EW3yv2OL02aeCUa4f7gUu1JUpnLDBsMtsWpILjI+sZqUoAxey16oJ2J8RHJ6hHs7XE72hN5O6MiisqbilJcOHHOI54DXgCDmMoJ07ZdbvEYlwRwqD0PhFVKmElgFPwpFvcprvTKoxcP+toNkW16HLP3jR2KT3kojEUH7gR6xllS2FSH2Y+MaTQVquyVpP4C/MD1jnbCSalE3Rc3BxZg9LWZJlpWBrpcLGxQUUnkaRXqVcA/E44D6I6Rpu2dnCDNumil3m2P9oX6giM3o2ymcpIwZyTsGJPSPYQyd0FL5PDTh2ycfhk2kUmTIlJFFTnUr8qSyRzLnkIq7SfhOZx5fxFz2ymPNQwYJQABsqadAIo51ZR20PR/R+kC/FkAJinMdSzEAMFWKXeWBkTXgKk9BCNjpAtt+NtgA8H9YHiSfMvKUraSepiOEscUKE8KJZDl4L0TLKp8oDG+jkxBJ5AE8oDeLrQKbkubPOQ7tH5lip5J/uEJYxHpCYFTVkUBJYbsvCOEhyAPp4jlhzSDZcu6cQ4/uNIdMRnVtDsMh6REtV1N4YmjwraolTcSepiCdMcAZPSHsWj0fsvaQbIpMyqTcCuC0fEN4Uh+cd9ktF3bXNeoQgkHbeIHlAvYpHeWaYn70sJH5kKJHmBziz7AqJNpKvkShP7lKp/TGXdl26+T6GjTjexBf1NGSVIWPugkcD/mMbMmPvMaGfpAy1KbAhjGWUSCWoHJ3RwtFtXZ6fbj8BP+3rOAfmG6x3KsjF1KS24ueZygGbayQ0cypl9ASl3B1icOuf8AEdJOVc0YajfFl/YJgUV3fhSG3OX9oS1A3cy2OWeMPoyQESm21J2+2cCTbQ1Nkc7uUsr7fY60IyjhXd7ltojEh60I8R6xaaWt3dSg6QoqUEgHCgvP5dYzWjlqv3sh9NF52nQZqZVwpFVKIUoAsyQ4fERp1EpbUe45vU32az7fcgsWlBMmykCXL1lJHVXCJO1No+1KW+dZBza97iK3RVjKJ8td5GolSmC0k0vAMOJEFaYuTCCVVAqxepUT5mOhuzhDLGuEv7nJ6ZilLHJ/Lr8inCXciLeUp0kbGpw/xEmirHKvYne+w+ENb7AqTPBxQtJukZsX61jlbOeOa0vY7+rjeBpS+8AaXn3Uk1xS/MNFCZ5CnQum8V8cYuO0SVXSE1vXQRyekZqXZpmSFEZvQdTSLtX03iTkUbMsqyPtss0KzZ/Lwi7si/slcB4KEZ6zJUMQ25w8W9nU0s7yB0qfSMm0l47TVrXT7iq08grthd2XLl04IIPl4xxouUEITJT/AMk4pSo7EuKc/SLDtAbqRMSKiWw6qB8PKK3s0glapp+QKbeoih6P0j0GtJvBH6HlduKWxNL5ZS6ftF6ctsxfHC8fQjpAksulPQ7wSadI50xMacVYhJungAAR5xEsMGfOniXjRZnoCnSShRSRgWiaTSXNUMQkJ/ebp8H6wTMAWhSlFlJSCNqi91vB3gewi8mYj7yC3FOuP7W5xU2WIq3hPDPCeFsYeFDPCiWQ5eNBpUd2mXZx/wBYde+YqqulE/pgDs/LBnBag6ZQM07Dda6OaikQlzCpRJqVFzCILCbHN7u8WclJAfJ8CN8cWYYbcTxP0IiSb0zcKngMvTnBMgGp2kw6YjI52e/V6Y+PmYiVTHwqYUxdWGPoPfGIVKbjBTJRtuwVq1LQgYpSJg/cAejJ6xrezwF2epNL5lkjY3ee5jz3sJMu2quC0TEH9SSR/UkRs+wyyqbaUHEhKm4Xx6iMm9b15L6Gzp9LZgwvSGDmjeMV6bJfqokJOAAryGfOLqfZbyxu+mhv9tcupdfugep9o4WLNCMKb8nqM2OTnaRU/wCjkpqX549H9ItLLZEXQTKCQS4FQrcaYPtgmRZ0JN4JF77yqnk+HKO5jnFUJk2nLxEOPWp/a8IgEkE1J5YdIElaLSSdbPMeog5w7OHgK2Wxk6udH+sImByvx7l2dxrng77kgpuFJCXzA2jPGI+0NtmJmS0IKk92liQzEnWNWxukCIrPKLg1u4tiTmQM4nkWRTlalq1nPwKDHdTDLgY7+hhip9/wq/E8t1TO5Q7Pl3+ALofSM0zQlTK1FbAaHEtkBV90EaStaSkVUxOdXAND6wfZ7MlCrxqS4JCVDVUSSMPTzgmfIlpQVqSDdDpvCj9Gi7binK6M+jkqPaVaLGbqWIAUQXq5GVMRzaLKRaQUmWolWaSQzH0imVa708ElJbMAYgOTWIxbClZcnHyjl5teMk/mjt49iXi+L/Y50ukTF92VB2BD4vhQ8t3jFAu0zEukk0xSXbgQTGq0pY74CkNeHju9orp6BMS6gBMSbqnQK7HfA74z6+WLgk/b9C7Njkpuuf3RTWdaVrSlEs31FmBIAPPKNAVC8wLhOqD945q4E+DQPKkhD0AWxqwF0GhqMyPAxBPmVaJlkpPwNjjJckullvMQg/AuRMYfiSSfJxziu0FMABGSELUo7WSfIRd6QlvKQtqplzSDwanj5xkJc0y7LaF7UiX+9QB8HjtaUn/DxPOb6X8TOvkoJk++FFWJqW2v/MTzKpB2UPJh5EQGnZtgpKrpY5v9dDGqzJRGVsg/hVX8pofFoiQu4sKGRB9YkV8V37wI64eMDrwTwbphCNhRBb5QTMUBg7jgrWHgREEGW8OhCtjoPKo8D4QC8JZYdQo5eFEshbWMXbMTnNW36ZY91eEQSTUmCtIyFSkypagQoSwog5GYSuvJQgezSypV0Y4cyWAgJgZ2hLIBzWfAH1L9BBRVcll8SW4A/wCG5w0tF6aW+FOqngAz/W2ILRMCn2OAOAf1hhQd2jmWhzHUwaxidSu6Te+Y0Tx28vaBY1Bmh7RdtlnQMBNTe4k3W5O3Mxs9C6STZps6eoKKQEJISzupR28DHmVjtFyYhZ+VaVftIMegaQlDurWBUiZLI3peZh1HWBKKnFxfuFTeOSlHlGtt/aGSJaVpTMJWLwolmrvilmdspacZcw/t94rdJzQjUPwpASOQYeUUc2XeIat4iM//ABes/Nfqal1baXju/Q2UrtxIzkzOqfeJf/udnP8A0Tf3JEYhMmWPmVxYNHSJaCaqLcG8Xh103X+P1A+q7L+9+hrD2tlEkps6qYOsY8k0gefp4UKZaU/mJX7CM6uakUTTZAsxycYuho68fulU+obMlXcaCRpNSrQkzFEvq5AAFgWAwcZx1/uMwlYEyYGUsA31bg0V2jUd5OxSyRfJIoGYDAOdYiLpGi0lntEvEvRWwHZGyKjHwkYJuUnbds6NonJSgqWugLi+XJc78sOUTT9NKTZwTVyaKL0BTtrn4R1M0egXVf6iW2s4ZVQVEnLf4QP2gsd2VRaFNUUOBYPUNmIku2Spgi3F2jvR+kZS7xIUkhJ/EK0fbnhEkxSFkGXMQotUAhwcMDWMemYdsKdOc64B30L74xz0ot2nR0cfUZxVSSZ6FZLQoABTgijtQiCkrCzVidwqRHmMuepJdBKfyqUPIxeaI01Oo8xVAaGuGdScI5eTo7crjI6sOux7alA00zRmIvFziS784E/2eaSwF6tCKxT6Y07aAoqTMoSARdRQtX5efOILPp+dVPeG8Q6WAFRXIUeFj0zPF/zIaXV8El4izSaemGSbLJUGUtMy8Dkk3SH4qDdYyemmFjN3BS0eSi3JohsKlrtctUxRUpSgSpRJLDecoa3TgZCJb1VMWtI3JADf1eBjqYoenBR+DiZsnq5HP5M9L8oJttQJicPUUY+EQLTdMSWeZdJGRiyyskmC8lKk4jD24xBbvipsfrXwNOUEBDAcfOI7YjPYSk86v5wGRA+MpY2Moci3kowA8WVnlEiYBUhCi24V9HireEZYuDqFHLwoFkL/AE7PK5pWcSlH9oAiPRKGUpWNxJPNWoH5q8IltRCrrZIH9KanjSNHo2xXbEUgJeYRMODslroL4jE84dIRujPhBTKU1PlfY+PNngBZAIGyNJ2rlBEiQ2JFQNuKT+0+MZaUgqN0Yn6aIyIMscqipiqJTUnjFXap99T5ZDYIN0zaWaQn4UHW/EvPkMBzishbHoePSdBzBMRZiqvfJTKXvUhQQ/HVHWPNhG57HLvSJI+5PX5IWPEmDHkWXBL2tdM27z6/xFFKURhR41HaSWJqrwxCUvwZn8DGXtCSPf8AmLypEqFX1AAVJbdFgqYlFEpB3kAk764CK+wqCVpUcAawZaZJSp1YZbxk26ImBiWlMzABKsiKA7iMBxgYSGG8/TRMpXzRDabQSytvmPp4ayUWXZub3doTUi9qOC1FqSC2wtFrYtLz1lY72YLqiHvPQ0bjGe0NeXNDAG7rVISARg6izVaNLZtGTbragq5eZLxbH4soKasWSILfpi0JAJmr+agVi2WET6b0mpdnZaiSoAFychLOG168ojteh5i1ILy2BUT9rKom87/Fn6iINNyVKllRuUN4MtCsWBokmm/dEtMUzl4O9frfHMxPFvCFLQpWDNi+A6mkT2eyqU7sBuUCSdgrjBsaiKSAKkhvqkWNiLuR91mH5hhFZaksWKcMHfrk8X3Z+QFpOr8IBvYD7zF4VsJVaQnXjMApdWR4M/8ATAFhpMTxFYs5+jLoUSsEFQLpDjN6uMHhSdGFr6VBTAmmNaO2zOkIx0EMAlM3NSSBxJb36RQ9qJt2elKS3doQBuUdcnjreEXVqmAizITgE+ajXpGY09MvWmcf/IodDd9IqkyyJZECdJ7xOKSyhsJ9DlFcg1Y/4h9CWvu5rKOosXFbK4K5GvWO9ISLqiNhgWRosbJIKwoAVZRP6WJ8o4XJVdcgsaO2aQ/VvOLjsUklExwDe+zyokjWO0UGMFGzJNnUkOShRWTTg/AiHS8CXTM9o9V1RWMRLUkjiCmKS1SvmTg7EbD7GLSaoSzMBo7pD7yFA9POAL7E5g4jaIrZYmAwolnSSDRyMjCgDGwkaOlTJiBKUwJShQJJYK1SXPHx6XWnJqfgDIYlF3aElgXyG4b4yQWXuyyQMHB2Zk7Is5tr78Fa1XbtO8UGF0MARdDknY1YsTKWgztlagZNnQGcgkkZNqgdRGVskzu0KmZiifzH2x5Q9utwUyEOQCWUQxO0gZDCAtITahAwQG/Uan25QjY8UCQ4hoQgDjxtuwR+zP4Z8s/vF3/1jExqOxM9u+RmoyVDihSv/wBQULLhmstiO6CFsDMa6XwAd8MyQ8Uwtalr1CUnj6xq7XZBMCyD8Qvp21Dt6fqjI2Sz67YJGJP8xoRnC1WK+R3hABo6fiJwoAMN5jn/AI03SkLS+DlQ/c9DwaJFLUNY0Ks9gGzj6Q4AALu1aU4vDUCyvmKkqOC0cwpPk8D2qxMmhcGoIy3EcDEs+yuzVd8q8G2w86WtIUwVk1DtbZACEdkrqZxcAukJqxGspLFtoMWUrSF9CrktF5zilJcF8Q2NIrtAWRapoUUXQkhTnVqmopjjspGiROQl5aEJKcCQK4OS5xq8FIEgOeky0IS0pQJVfKUACh+EXh6GEZ0v/Tr1EV1aJSGBYlmGNM4VtQV5gs7YAbaB4DUD3ZF0UN7ChyO5/wCYNCooLSqrkkjL23RGZjBPPz/xCtM11NTgHgyx2cNdU146yRXDMqOQwYZwBySXK7yWSSwBxbM7It1TUy0Xai8GAzYJfZnTxgOUXSxNBVzQAZlhgAB4RDarTeIWmrC6BTDDqcecAgVpGQDLSkFqOfzk5DgwivFpIFyWC/zHfgw3ZQfbpaktrOzbzkcsHjnRJImKUzJSkKOWs5YeLtsEBhRGbODaEXcARL5po/MeUYm1rvTFnapR6kmNvInXDfd695/SogcWPhGCGEUyLo8Ci4nTu8lJX8w1VcRnzDeMU8F6OmVKMlhh+YYeo5wozNJ2St3dz2U/dzElKm3BwRvBEWCbYFlQAuhdCQWcO7Vp/iMfZrYuUu8k8QQ4O4g+eMXabWFpvSgEnPO6dlcAdo8IeMiuUQ7Smk0Sye6AJuhCltVxq1phGYtrq1jia+/oYKWq7ML1SrHPiD9ZRzMlAG49DVJORHynygMKAZU4gUwhRHNlEFm+tkKFHLaX/wAR+so40sWTJAwuqLZO5D8WpDwoLFiA2H/kTx9YCUamFChWOhocQ0KIQcRedmDWZwR/dChQyFfB6T8qOEwdO89h0imsodK32o9YeFF8TMyPSH/Xw9ohtGA4CFChwItLIgCzggB9eucDIpZyoUUTiMesKFACWPZkPMJNXQl/3Ki0UkBRYbfIQ8KChWcJFOcCaWSBZVkAYK8jChRGFHnErHmIOsx1p+4pbqr2HSFCgDhduUe4FckDwdusB6JH2iOfkYeFAAuDRWFIILh6DHjAYwm/kP8Ae3lSFCgSIiqSdUcD/aqMiIUKKZGiPAoZ4UKEGRZaVH2io60KftU7y3JjSFCgiMMtf/Ir6zMR2nDmPOHhQwEDWrEcBChQoUJ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6" descr="data:image/jpeg;base64,/9j/4AAQSkZJRgABAQAAAQABAAD/2wCEAAkGBxQTERUUEhQVFhUXGRgXGRcYFxcYGBwbGBoXFx8XGhgYHCggGBolHRgcITEhJSkrLi4uFx8zODMsNygtLisBCgoKDg0OGhAQGjQkIB8sLSw0LCwsLDUtLywsLC8sLy0sLCwsLCwsLDQsLCwsLCwsLCwsLCwsLCwsLCwsLCwsLP/AABEIAMIBBAMBIgACEQEDEQH/xAAbAAABBQEBAAAAAAAAAAAAAAAEAAEDBQYCB//EAEAQAAECAwQHBgMHAwQCAwAAAAECEQADIQQSMUEFIlFhcYGRBhOhscHRMkLwI1JicoKS4aKy8RQVM0NjwgcW0v/EABoBAAIDAQEAAAAAAAAAAAAAAAECAAMEBQb/xAAwEQACAgIBAwMBBgYDAAAAAAAAAQIRAwQxBRIhE0FRcSJCgZGhsRQyYcHR8RUjJP/aAAwDAQACEQMRAD8A8chQoUdEyjiFCEKCQUOIaHEEgoeGh4IBxCEIQhDIB1Dw0G2LR65geiUZrVQcvvHcIKAwzssn7dz8qFnqm7/7RPakfab47s8yXK1ZYJJopZxO4D5Rm1co7UNd9x8otRXJi0UoXnOIqPLDMOzxpRoRCl3lTHNDSlaVJ3+sZJEt6pyIA/mNbN0ZMNwgtdCUuKFTBIJpU1BhkIxL0GjOYTXIg+DmKTTtnui6FXg94HBql3fB/NIi2teiJxY33D4Almii7RSlJWgqAdmYYapd24EQWCPJV2lLK3vly/mDLKPspg2oV5E+kQWxGG1xXi/8RJLn3G2+cIyxFFCMWk7R6V1lFj9xR/tV6HqYrJiCCQQQRiDQ9IrY6OIaHhoUYaEYUIwoRoaHhoARQoUKAQaFChRGQUKFCgEE0PChQSChQoUEgoeFCiEFDwoUEA8dyZSlKCUgknADGJLHZVTFBKA5PQDMk5ARdG7JTcl1J+Jeat25O7rDpCt0QyLDLl1mMtf3R8A4n5j4cYe02sqxPDYBuGQiBa47kyXBUoskdSdgh0hGzhIesHylOnFroMBspagmWklyyUpDknYwzjZaP7GBKSJs27MUGIACkJwoS7qO8eMV5djFhr1HVluHVy579ON0ZmS6Spqu3pSNRaLXMSUXXJIReG8gFg0U9ss67JNKJyfyqGCgQzpOfCNIrSCNUqDJUEqGwvnF8WpK1wZ5pxdNFXN0nPcOlWLVf+Iqu0KzqkOzYtV6gjwjTTtKSiQynPJ8dzxX2uzrnr7qXLwSFrUTdSkFwCo7SxoKloM5RjG5OkDHGUpdsVbMoEueIGPL3jieC7gFuBjVL7NJSC04XiGGpqjxfLFozNrkzJKylYYjbUEbQcxwijHsYsrqLNWXVzYVc40DpU3GCVTUrDTA+xQ+Ic9m4xyQCkkNvS9ePCIVD69DFjRQmD2ywFAvA3kfeGW5QyMBmLeRPKTTmMQfcRDb7EG7yWNX5k/d3/l8oraLE7K2FDw0KMNDR1DQoRoUKFAIKE0KFEINCh4UQgoUPCg0QZoeHhQSDQ8WuitBTJ1TqoZ3OzbXAby3OLJrLJohHfL+8qqeQND0gpCtozcqUVFkgqOwAk+EaHRPY+dNYzSmQjbMUArlLe91AiaVa5iiyWQNiQ3QCC5FlxJL7RifAt4w6gI5liqXY7Kju5QVPWfiLlKSd5xVwDCADpAksmzyBuu3j4kmO5yUCgSRtJ1R5D1iWXay1wTJcpObEF+SAa8YsUStyBVIJquXLH5ZUPLlXiAJDuWA7onoA0TSJE2aoplG8Bip6AbSThwxjc6F0Omxi/MddoIxV8gOwE0PlFOzsQwQt8+yL9bXnsT7Ylhojs7Z7KBMEpPeNWusHyFWB2kf5C0nahLVryiHqGIYjiXD7or9KWtUy6z5lgd7ekEy7StheJKboDGoJ4RwpR9V9+Tl+x6TFD0E4Y/zI9LIk2yz5hSCVJvDMCqXGRpEdm0ZLmJBACmCLpxAGzhFno5qEgVJNRy9IDl2FaQUJfVUA+0Oo5ZVjTr5X6U4J0k1X5mXZwJZ8eRq+5O/rRAjQiL4dCccmJxgqZYRLlBALAHWYOpRbNtmAiOwWCeJiSp2BJOtkK7YN07KUZOrUu5OG0YxXszk5rHfh+SzUxx7XkryvBWpEsFkoWon71wPwDEwVbtCy5yQJspAYFiVEMTlqnCKqXa7g1CArNqk/qaHlTlmpfmYSUXjanF+UXprInjkrTMppuz91Muy5KGGN7WIO43qhttYECziJCSPyq9DGz0jYBOAULt8UrgofdPoYz0vR968ZRZSfjl1vBtgao8eMdrV2I54X7rlHntzVlrTp8PhghtKQK2aXvdMweIVHdltVnJZcsy/xIJUljtQvEc4Uu0hNUzkhQPwm+PFm6tHc26ouUJL5oKT/b7Re4mVSAtL9kFhPe2Vp0vFkVUn9J1m8eOMZchqGNzIkKSSZEwpzzDcW9oC0ksqrPQlZ++wvfvTU8yYrcWWKZkYUXo0XImfBMMtWQVVPXERX6R0XMknXTTJQqk84RoZMBho6hoARoUdQ0CgjQoeFEog8KHaE0NQowEXuh9FpCe+nURikHPeRnuGfCIezujBOmFUykmUL8w7skDaVGjbHifStuM1bsyRRKdg94ZIDZJpHSipuonVlvROZ/Es/MfAZRBLQwBzOHvEKQwgyaGBO4AeAh0hGF6PSXSRn83Vz5xZr0wUAplpSkHE3ReO9zhyiq0LOabKSwIUsAjcSzdDHUhV+YxDh3O4CpPIRYkVsPkS75AUXSaqvF3o+qcYht2jUpSpgQwcKrXEtXHAjlEtqQzKc7AwwoPSLxOgpi5Uu8HvG6lzQBTGuwnYMjDOo+WCNt0XP/xvZUmV35H2cuiEH5pjayjtAPjwibSJVNmFS1EE7zBVqAkyUSZIa6GDU3k8SSTzipFsCqLBvDP3jzGbYlsTcvZcHrdLVWvBXyyC0SyQ4+IUOXOkcz7QsG6CbqWGJxiwlrAW+N4Y5cYFtE1N8ggUOyJjV1RpytJOyxsE8mWknfjXM5xLMta0uUnMf45hukQy5TJSB9PWDZ1sTLupUi90y3ERVqTbyyjzf+Rd3GlhhL4/wV8nS65k0IN0JAOG5t8EW2Ye7XuTSuYr6RJLtKJjlMu62bJ24UjqcgE7j5FxB3Jf+jjigaEL16+bMlImlSzQEF6CnSLHulBSlAOClxx2GK1SUoWUkUSSM4LsM1wpP3hRsj9eUadjHce5FerlXd2Nf7J0AFAfFy0dWzRBnS1TpAa0S06wGMxAzH4x4gcI4XW6+AAJO816mCNEW1UqaFg0BqNxyijFleGXfEs2sHrw7Jfh9TES5aJ61FQcgVApeNS9MSAI4To6+nUFzA1fDC9XjG5032dQqaZkoBIm4tQhfxONxYluMUVpsa5N5C6rU6aVcJD13uR0j0mHLHNBTj7nkM2OWKbhL2K+y6UErUuheV6ZVXJsBujm0FE50gBBJejs+8EluUV9vDVzFDs2j16RBLtpcFg+MWNCFda5ZSojBjWC7BpYpFxYvyzik5PmknA7sDD20AzFtheII3YPFbOlXS0VNFiYRpbRgSO8lG9LP9Pt6dDFTFvYLYUGovJNFJ2j3gfStiEtYKay1i8g7Rg3EGkI0OnYA0KOmhmhaCNCh2hRKIdNCaOonsSHWndXpWHoWy0Uru5IkjbfXvU3kBTqc4CieYcTEDw9CWdwfODjglKvL3iuQaxaS0koNPlCeeJh4oVs50OjWK/uAnmRdHjXlBVgQHUTWkdWSz3ZIGBUQpR3fKPEnnHVmS6qUSnWJ3Jr1ixIRsMlMFJKyyLyX4AijZxs9BTCuYuaS8tDhAdwVKFVcbtP1RgZk1U5RUXYetWG9sY9B0LY+5s6E4FryuKqtxAIHKOf1TN6WD+svB0ek6/rbCviPke0DWKjmfpoBnz1PQJbeH8YslzgcQ8QTLWlHyB+p57I8/hSk+D1eW4rmgNV5SAtAqk1T7RxNshXMSQKOH2t/iOptrUo7MT0rE+iphJL4Abo2uE8cHL4MqnDJNR8+f7ByMcaw2lVy0qF/HIOz4Qk4wJp6yqVNDEMycVAYttO14o6XiU9ipOg9ZyvFgtBWjp6FBkpul8OlQ8ETMWEVfZuxnvdYpIBeiknAEkUO4dYu+4etGB+hD9SwRhsvt9/JV0fZeTXXd7eDLafkjvHIorFtop7QDYUupDYg1jUaWsAmJYKYu4LRU2Sw3F3iUktRi9cHwizHlTw9r5Q2TC45+6K8PyQ211TAnIMOrV+tkcpWAq7Shbf1g9c8s4w37ohTNTsCTwBHXKKUqjVF8knK1LzZeJs/e2ZSCWKk0OYUkuk9QIxNttboCVq+0vO+eDF86sK7RGu0daFOASOUY/tNo+7aJl0D4nBH4tZjsxjZ0fL9qWP8TkdcwV25PwKq2yaHcG9oqWZQ5RbG0lTBROaWORGX1sgafZ9gqMY7rR59AZH2xBzUU8lH+YfSMn7JKswop8H9+sPaJZJChmB1GqfQ84ltc4KSQ9HvM3iDz8YraHsphB8sd5KVKzBvy/zAayf1J8QIDWmsEWYkEHZCNDplVCaCtIS2mKbA16184HaEoazloeHaGiUSzpoKsAqo7vMiBoLsCfi3AeYHrFiQpOs0gciJphpEQh6Es6liNRoVCDImXsb6XH4SFEq/pbnGal4dBGr0OE91NHzFlt+FLg+KgYahWD220OXGdOECrmMggYqZ+GQ8zzEFpuqooMKngBvgFTFRBo7txy9otSK7NDY5YEqShI1pplNTALVrEHaxHSNtalavEv6xT9gLJeQmfNT/wAWpKBwUWor9IPVovrZLfKPN9YyxlkjBfd5+p6foWJxjKb9yhtc667UfrFatZOTsMeEG2saxpXfAqyo08B/EW62FRimWbWZyk0KzLPwnNwCcnp0i4sUju0sWc1V7coGkWZKWUUmmAJz2tlBqqitHqYo2pOX2Y8M1aePt+3PlcEliTfWBzPAQ+nJ6UFIqXo15gGL5VeuMTWS6hJKa3nA4UfDpEtoAUqssKapoC1WzivQqG2ivq95NaTfwAdnGJmKr8DhySzqA27AesH22eEpA21rHVhnodQEtmGwAMCBljDaStMsqCVJckA5BqYOI6G7jeTYcq9kc3peWOPXSfu2QS5oKajdvirtSglZcMmhSfEvuBEWQkpLFJu40Vm+QMC6Ts9Aog6rimYVQ+kctRUcva+Gduc7xd8eUVM+zKqUn9OX6d26BATm4MHyp7o1QQU0Z/p6eUdS5yVhlAP4dco0NyjdrgpUcc6qXl/kNZJ2D4g04QF2ltZlWyVMCQUTEC+NtwlJ5s0WASkZEHZkY60/Yu9soUBWWp97FgR5HlCaWRQ2k3w/AnU8TyajXLj5MPpBLL/OlK+CgSnrSOp04OFjMP6EDnEGkp5XOAPwpASOAevV4kkgKSxqAq9yLfx1j1LR4+w2yWQTQyaLxA4488Izhl1Xxb66Rq9FyQFmYk0QCp3GXrGZXIOsCaufL/MVtDpleoVieyjGIlDIxJIo8I0MiHSGI4epgRoLt2I4esCwlDjNCh4UCiCiy0Ml++H/AIiRyXLPk8VsWPZ+YBPSDgsKR+5JA8WiWQjmGI3juampEdS0DExZYlBej7PeUAaCpJ2b/rbBtl0hctCC2qCAofhLAjixiC9clk5lvf2gNiVeL+sP7Cs0un7IZM1cv8RY7UHA8x5RBJRfmoGZUPExeaek97KROA+F5Z4YoPQkchFd2Rl37bJfBCwtX5UusjwbnE9TtxuT9kCMXKSivc9PsFluy0oGCNXnio81E8gIrNN20IPdhVc2rXlFva1lMphiSomMPOma5VV3jyOGHq5ZSl9T2N+ljSXHAcq0MdcpI2M5/jnElmtILkJZIz/xFUJrbBE1sm6oQDWj86+vhHS9LhfJQs78v2RZd6FgFsSQOUTTFDOA9HS3QjChV7xJaJgCm3xln4ydq9joYZXi7n70WlmklaUNQMfAkQXMlFaVoRQM77S4HvEGiZv2Zb7zNux+uESWlNyzLOam/uAhsClHZj2+9GHekp68+72TA7BoqYhTkgi6oEO+ZMQaTs6gUq+VscOTn0gGy2kpmSi5Zw4x+esWmnQQbuwqHQx19uM47EW3yv2OL02aeCUa4f7gUu1JUpnLDBsMtsWpILjI+sZqUoAxey16oJ2J8RHJ6hHs7XE72hN5O6MiisqbilJcOHHOI54DXgCDmMoJ07ZdbvEYlwRwqD0PhFVKmElgFPwpFvcprvTKoxcP+toNkW16HLP3jR2KT3kojEUH7gR6xllS2FSH2Y+MaTQVquyVpP4C/MD1jnbCSalE3Rc3BxZg9LWZJlpWBrpcLGxQUUnkaRXqVcA/E44D6I6Rpu2dnCDNumil3m2P9oX6giM3o2ymcpIwZyTsGJPSPYQyd0FL5PDTh2ycfhk2kUmTIlJFFTnUr8qSyRzLnkIq7SfhOZx5fxFz2ymPNQwYJQABsqadAIo51ZR20PR/R+kC/FkAJinMdSzEAMFWKXeWBkTXgKk9BCNjpAtt+NtgA8H9YHiSfMvKUraSepiOEscUKE8KJZDl4L0TLKp8oDG+jkxBJ5AE8oDeLrQKbkubPOQ7tH5lip5J/uEJYxHpCYFTVkUBJYbsvCOEhyAPp4jlhzSDZcu6cQ4/uNIdMRnVtDsMh6REtV1N4YmjwraolTcSepiCdMcAZPSHsWj0fsvaQbIpMyqTcCuC0fEN4Uh+cd9ktF3bXNeoQgkHbeIHlAvYpHeWaYn70sJH5kKJHmBziz7AqJNpKvkShP7lKp/TGXdl26+T6GjTjexBf1NGSVIWPugkcD/mMbMmPvMaGfpAy1KbAhjGWUSCWoHJ3RwtFtXZ6fbj8BP+3rOAfmG6x3KsjF1KS24ueZygGbayQ0cypl9ASl3B1icOuf8AEdJOVc0YajfFl/YJgUV3fhSG3OX9oS1A3cy2OWeMPoyQESm21J2+2cCTbQ1Nkc7uUsr7fY60IyjhXd7ltojEh60I8R6xaaWt3dSg6QoqUEgHCgvP5dYzWjlqv3sh9NF52nQZqZVwpFVKIUoAsyQ4fERp1EpbUe45vU32az7fcgsWlBMmykCXL1lJHVXCJO1No+1KW+dZBza97iK3RVjKJ8td5GolSmC0k0vAMOJEFaYuTCCVVAqxepUT5mOhuzhDLGuEv7nJ6ZilLHJ/Lr8inCXciLeUp0kbGpw/xEmirHKvYne+w+ENb7AqTPBxQtJukZsX61jlbOeOa0vY7+rjeBpS+8AaXn3Uk1xS/MNFCZ5CnQum8V8cYuO0SVXSE1vXQRyekZqXZpmSFEZvQdTSLtX03iTkUbMsqyPtss0KzZ/Lwi7si/slcB4KEZ6zJUMQ25w8W9nU0s7yB0qfSMm0l47TVrXT7iq08grthd2XLl04IIPl4xxouUEITJT/AMk4pSo7EuKc/SLDtAbqRMSKiWw6qB8PKK3s0glapp+QKbeoih6P0j0GtJvBH6HlduKWxNL5ZS6ftF6ctsxfHC8fQjpAksulPQ7wSadI50xMacVYhJungAAR5xEsMGfOniXjRZnoCnSShRSRgWiaTSXNUMQkJ/ebp8H6wTMAWhSlFlJSCNqi91vB3gewi8mYj7yC3FOuP7W5xU2WIq3hPDPCeFsYeFDPCiWQ5eNBpUd2mXZx/wBYde+YqqulE/pgDs/LBnBag6ZQM07Dda6OaikQlzCpRJqVFzCILCbHN7u8WclJAfJ8CN8cWYYbcTxP0IiSb0zcKngMvTnBMgGp2kw6YjI52e/V6Y+PmYiVTHwqYUxdWGPoPfGIVKbjBTJRtuwVq1LQgYpSJg/cAejJ6xrezwF2epNL5lkjY3ee5jz3sJMu2quC0TEH9SSR/UkRs+wyyqbaUHEhKm4Xx6iMm9b15L6Gzp9LZgwvSGDmjeMV6bJfqokJOAAryGfOLqfZbyxu+mhv9tcupdfugep9o4WLNCMKb8nqM2OTnaRU/wCjkpqX549H9ItLLZEXQTKCQS4FQrcaYPtgmRZ0JN4JF77yqnk+HKO5jnFUJk2nLxEOPWp/a8IgEkE1J5YdIElaLSSdbPMeog5w7OHgK2Wxk6udH+sImByvx7l2dxrng77kgpuFJCXzA2jPGI+0NtmJmS0IKk92liQzEnWNWxukCIrPKLg1u4tiTmQM4nkWRTlalq1nPwKDHdTDLgY7+hhip9/wq/E8t1TO5Q7Pl3+ALofSM0zQlTK1FbAaHEtkBV90EaStaSkVUxOdXAND6wfZ7MlCrxqS4JCVDVUSSMPTzgmfIlpQVqSDdDpvCj9Gi7binK6M+jkqPaVaLGbqWIAUQXq5GVMRzaLKRaQUmWolWaSQzH0imVa708ElJbMAYgOTWIxbClZcnHyjl5teMk/mjt49iXi+L/Y50ukTF92VB2BD4vhQ8t3jFAu0zEukk0xSXbgQTGq0pY74CkNeHju9orp6BMS6gBMSbqnQK7HfA74z6+WLgk/b9C7Njkpuuf3RTWdaVrSlEs31FmBIAPPKNAVC8wLhOqD945q4E+DQPKkhD0AWxqwF0GhqMyPAxBPmVaJlkpPwNjjJckullvMQg/AuRMYfiSSfJxziu0FMABGSELUo7WSfIRd6QlvKQtqplzSDwanj5xkJc0y7LaF7UiX+9QB8HjtaUn/DxPOb6X8TOvkoJk++FFWJqW2v/MTzKpB2UPJh5EQGnZtgpKrpY5v9dDGqzJRGVsg/hVX8pofFoiQu4sKGRB9YkV8V37wI64eMDrwTwbphCNhRBb5QTMUBg7jgrWHgREEGW8OhCtjoPKo8D4QC8JZYdQo5eFEshbWMXbMTnNW36ZY91eEQSTUmCtIyFSkypagQoSwog5GYSuvJQgezSypV0Y4cyWAgJgZ2hLIBzWfAH1L9BBRVcll8SW4A/wCG5w0tF6aW+FOqngAz/W2ILRMCn2OAOAf1hhQd2jmWhzHUwaxidSu6Te+Y0Tx28vaBY1Bmh7RdtlnQMBNTe4k3W5O3Mxs9C6STZps6eoKKQEJISzupR28DHmVjtFyYhZ+VaVftIMegaQlDurWBUiZLI3peZh1HWBKKnFxfuFTeOSlHlGtt/aGSJaVpTMJWLwolmrvilmdspacZcw/t94rdJzQjUPwpASOQYeUUc2XeIat4iM//ABes/Nfqal1baXju/Q2UrtxIzkzOqfeJf/udnP8A0Tf3JEYhMmWPmVxYNHSJaCaqLcG8Xh103X+P1A+q7L+9+hrD2tlEkps6qYOsY8k0gefp4UKZaU/mJX7CM6uakUTTZAsxycYuho68fulU+obMlXcaCRpNSrQkzFEvq5AAFgWAwcZx1/uMwlYEyYGUsA31bg0V2jUd5OxSyRfJIoGYDAOdYiLpGi0lntEvEvRWwHZGyKjHwkYJuUnbds6NonJSgqWugLi+XJc78sOUTT9NKTZwTVyaKL0BTtrn4R1M0egXVf6iW2s4ZVQVEnLf4QP2gsd2VRaFNUUOBYPUNmIku2Spgi3F2jvR+kZS7xIUkhJ/EK0fbnhEkxSFkGXMQotUAhwcMDWMemYdsKdOc64B30L74xz0ot2nR0cfUZxVSSZ6FZLQoABTgijtQiCkrCzVidwqRHmMuepJdBKfyqUPIxeaI01Oo8xVAaGuGdScI5eTo7crjI6sOux7alA00zRmIvFziS784E/2eaSwF6tCKxT6Y07aAoqTMoSARdRQtX5efOILPp+dVPeG8Q6WAFRXIUeFj0zPF/zIaXV8El4izSaemGSbLJUGUtMy8Dkk3SH4qDdYyemmFjN3BS0eSi3JohsKlrtctUxRUpSgSpRJLDecoa3TgZCJb1VMWtI3JADf1eBjqYoenBR+DiZsnq5HP5M9L8oJttQJicPUUY+EQLTdMSWeZdJGRiyyskmC8lKk4jD24xBbvipsfrXwNOUEBDAcfOI7YjPYSk86v5wGRA+MpY2Moci3kowA8WVnlEiYBUhCi24V9HireEZYuDqFHLwoFkL/AE7PK5pWcSlH9oAiPRKGUpWNxJPNWoH5q8IltRCrrZIH9KanjSNHo2xXbEUgJeYRMODslroL4jE84dIRujPhBTKU1PlfY+PNngBZAIGyNJ2rlBEiQ2JFQNuKT+0+MZaUgqN0Yn6aIyIMscqipiqJTUnjFXap99T5ZDYIN0zaWaQn4UHW/EvPkMBzishbHoePSdBzBMRZiqvfJTKXvUhQQ/HVHWPNhG57HLvSJI+5PX5IWPEmDHkWXBL2tdM27z6/xFFKURhR41HaSWJqrwxCUvwZn8DGXtCSPf8AmLypEqFX1AAVJbdFgqYlFEpB3kAk764CK+wqCVpUcAawZaZJSp1YZbxk26ImBiWlMzABKsiKA7iMBxgYSGG8/TRMpXzRDabQSytvmPp4ayUWXZub3doTUi9qOC1FqSC2wtFrYtLz1lY72YLqiHvPQ0bjGe0NeXNDAG7rVISARg6izVaNLZtGTbragq5eZLxbH4soKasWSILfpi0JAJmr+agVi2WET6b0mpdnZaiSoAFychLOG168ojteh5i1ILy2BUT9rKom87/Fn6iINNyVKllRuUN4MtCsWBokmm/dEtMUzl4O9frfHMxPFvCFLQpWDNi+A6mkT2eyqU7sBuUCSdgrjBsaiKSAKkhvqkWNiLuR91mH5hhFZaksWKcMHfrk8X3Z+QFpOr8IBvYD7zF4VsJVaQnXjMApdWR4M/8ATAFhpMTxFYs5+jLoUSsEFQLpDjN6uMHhSdGFr6VBTAmmNaO2zOkIx0EMAlM3NSSBxJb36RQ9qJt2elKS3doQBuUdcnjreEXVqmAizITgE+ajXpGY09MvWmcf/IodDd9IqkyyJZECdJ7xOKSyhsJ9DlFcg1Y/4h9CWvu5rKOosXFbK4K5GvWO9ISLqiNhgWRosbJIKwoAVZRP6WJ8o4XJVdcgsaO2aQ/VvOLjsUklExwDe+zyokjWO0UGMFGzJNnUkOShRWTTg/AiHS8CXTM9o9V1RWMRLUkjiCmKS1SvmTg7EbD7GLSaoSzMBo7pD7yFA9POAL7E5g4jaIrZYmAwolnSSDRyMjCgDGwkaOlTJiBKUwJShQJJYK1SXPHx6XWnJqfgDIYlF3aElgXyG4b4yQWXuyyQMHB2Zk7Is5tr78Fa1XbtO8UGF0MARdDknY1YsTKWgztlagZNnQGcgkkZNqgdRGVskzu0KmZiifzH2x5Q9utwUyEOQCWUQxO0gZDCAtITahAwQG/Uan25QjY8UCQ4hoQgDjxtuwR+zP4Z8s/vF3/1jExqOxM9u+RmoyVDihSv/wBQULLhmstiO6CFsDMa6XwAd8MyQ8Uwtalr1CUnj6xq7XZBMCyD8Qvp21Dt6fqjI2Sz67YJGJP8xoRnC1WK+R3hABo6fiJwoAMN5jn/AI03SkLS+DlQ/c9DwaJFLUNY0Ks9gGzj6Q4AALu1aU4vDUCyvmKkqOC0cwpPk8D2qxMmhcGoIy3EcDEs+yuzVd8q8G2w86WtIUwVk1DtbZACEdkrqZxcAukJqxGspLFtoMWUrSF9CrktF5zilJcF8Q2NIrtAWRapoUUXQkhTnVqmopjjspGiROQl5aEJKcCQK4OS5xq8FIEgOeky0IS0pQJVfKUACh+EXh6GEZ0v/Tr1EV1aJSGBYlmGNM4VtQV5gs7YAbaB4DUD3ZF0UN7ChyO5/wCYNCooLSqrkkjL23RGZjBPPz/xCtM11NTgHgyx2cNdU146yRXDMqOQwYZwBySXK7yWSSwBxbM7It1TUy0Xai8GAzYJfZnTxgOUXSxNBVzQAZlhgAB4RDarTeIWmrC6BTDDqcecAgVpGQDLSkFqOfzk5DgwivFpIFyWC/zHfgw3ZQfbpaktrOzbzkcsHjnRJImKUzJSkKOWs5YeLtsEBhRGbODaEXcARL5po/MeUYm1rvTFnapR6kmNvInXDfd695/SogcWPhGCGEUyLo8Ci4nTu8lJX8w1VcRnzDeMU8F6OmVKMlhh+YYeo5wozNJ2St3dz2U/dzElKm3BwRvBEWCbYFlQAuhdCQWcO7Vp/iMfZrYuUu8k8QQ4O4g+eMXabWFpvSgEnPO6dlcAdo8IeMiuUQ7Smk0Sye6AJuhCltVxq1phGYtrq1jia+/oYKWq7ML1SrHPiD9ZRzMlAG49DVJORHynygMKAZU4gUwhRHNlEFm+tkKFHLaX/wAR+so40sWTJAwuqLZO5D8WpDwoLFiA2H/kTx9YCUamFChWOhocQ0KIQcRedmDWZwR/dChQyFfB6T8qOEwdO89h0imsodK32o9YeFF8TMyPSH/Xw9ohtGA4CFChwItLIgCzggB9eucDIpZyoUUTiMesKFACWPZkPMJNXQl/3Ki0UkBRYbfIQ8KChWcJFOcCaWSBZVkAYK8jChRGFHnErHmIOsx1p+4pbqr2HSFCgDhduUe4FckDwdusB6JH2iOfkYeFAAuDRWFIILh6DHjAYwm/kP8Ae3lSFCgSIiqSdUcD/aqMiIUKKZGiPAoZ4UKEGRZaVH2io60KftU7y3JjSFCgiMMtf/Ir6zMR2nDmPOHhQwEDWrEcBChQoUJ/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8520" y="2857584"/>
            <a:ext cx="4240014" cy="3163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753990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64704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Постоянство соотношения концентрации углекислого газа и кислорода в </a:t>
            </a:r>
            <a:r>
              <a:rPr lang="ru-RU" sz="2800" dirty="0" smtClean="0"/>
              <a:t>крови важно </a:t>
            </a:r>
            <a:r>
              <a:rPr lang="ru-RU" sz="2800" dirty="0"/>
              <a:t>для головного мозга, потому что</a:t>
            </a:r>
            <a:r>
              <a:rPr lang="ru-RU" sz="2800" dirty="0">
                <a:latin typeface="Comic Sans MS" pitchFamily="66" charset="0"/>
              </a:rPr>
              <a:t> </a:t>
            </a:r>
            <a:r>
              <a:rPr lang="ru-RU" sz="2800" dirty="0"/>
              <a:t>слишком большое содержание кислорода в крови вызывает спазмы сосудов головного мозга и </a:t>
            </a:r>
            <a:r>
              <a:rPr lang="ru-RU" sz="2800" dirty="0" smtClean="0"/>
              <a:t>головокружение.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67545" y="3429000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221088"/>
            <a:ext cx="18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AutoShape 2" descr="data:image/jpeg;base64,/9j/4AAQSkZJRgABAQAAAQABAAD/2wCEAAkGBxQTERUUEhQVFhUXGRgXGRcYFxcYGBwbGBoXFx8XGhgYHCggGBolHRgcITEhJSkrLi4uFx8zODMsNygtLisBCgoKDg0OGhAQGjQkIB8sLSw0LCwsLDUtLywsLC8sLy0sLCwsLCwsLDQsLCwsLCwsLCwsLCwsLCwsLCwsLCwsLP/AABEIAMIBBAMBIgACEQEDEQH/xAAbAAABBQEBAAAAAAAAAAAAAAAEAAEDBQYCB//EAEAQAAECAwQHBgMHAwQCAwAAAAECEQADIQQSMUEFIlFhcYGRBhOhscHRMkLwI1JicoKS4aKy8RQVM0NjwgcW0v/EABoBAAIDAQEAAAAAAAAAAAAAAAECAAMEBQb/xAAwEQACAgIBAwMBBgYDAAAAAAAAAQIRAwQxBRIhE0FRcSJCgZGhsRQyYcHR8RUjJP/aAAwDAQACEQMRAD8A8chQoUdEyjiFCEKCQUOIaHEEgoeGh4IBxCEIQhDIB1Dw0G2LR65geiUZrVQcvvHcIKAwzssn7dz8qFnqm7/7RPakfab47s8yXK1ZYJJopZxO4D5Rm1co7UNd9x8otRXJi0UoXnOIqPLDMOzxpRoRCl3lTHNDSlaVJ3+sZJEt6pyIA/mNbN0ZMNwgtdCUuKFTBIJpU1BhkIxL0GjOYTXIg+DmKTTtnui6FXg94HBql3fB/NIi2teiJxY33D4Almii7RSlJWgqAdmYYapd24EQWCPJV2lLK3vly/mDLKPspg2oV5E+kQWxGG1xXi/8RJLn3G2+cIyxFFCMWk7R6V1lFj9xR/tV6HqYrJiCCQQQRiDQ9IrY6OIaHhoUYaEYUIwoRoaHhoARQoUKAQaFChRGQUKFCgEE0PChQSChQoUEgoeFCiEFDwoUEA8dyZSlKCUgknADGJLHZVTFBKA5PQDMk5ARdG7JTcl1J+Jeat25O7rDpCt0QyLDLl1mMtf3R8A4n5j4cYe02sqxPDYBuGQiBa47kyXBUoskdSdgh0hGzhIesHylOnFroMBspagmWklyyUpDknYwzjZaP7GBKSJs27MUGIACkJwoS7qO8eMV5djFhr1HVluHVy579ON0ZmS6Spqu3pSNRaLXMSUXXJIReG8gFg0U9ss67JNKJyfyqGCgQzpOfCNIrSCNUqDJUEqGwvnF8WpK1wZ5pxdNFXN0nPcOlWLVf+Iqu0KzqkOzYtV6gjwjTTtKSiQynPJ8dzxX2uzrnr7qXLwSFrUTdSkFwCo7SxoKloM5RjG5OkDHGUpdsVbMoEueIGPL3jieC7gFuBjVL7NJSC04XiGGpqjxfLFozNrkzJKylYYjbUEbQcxwijHsYsrqLNWXVzYVc40DpU3GCVTUrDTA+xQ+Ic9m4xyQCkkNvS9ePCIVD69DFjRQmD2ywFAvA3kfeGW5QyMBmLeRPKTTmMQfcRDb7EG7yWNX5k/d3/l8oraLE7K2FDw0KMNDR1DQoRoUKFAIKE0KFEINCh4UQgoUPCg0QZoeHhQSDQ8WuitBTJ1TqoZ3OzbXAby3OLJrLJohHfL+8qqeQND0gpCtozcqUVFkgqOwAk+EaHRPY+dNYzSmQjbMUArlLe91AiaVa5iiyWQNiQ3QCC5FlxJL7RifAt4w6gI5liqXY7Kju5QVPWfiLlKSd5xVwDCADpAksmzyBuu3j4kmO5yUCgSRtJ1R5D1iWXay1wTJcpObEF+SAa8YsUStyBVIJquXLH5ZUPLlXiAJDuWA7onoA0TSJE2aoplG8Bip6AbSThwxjc6F0Omxi/MddoIxV8gOwE0PlFOzsQwQt8+yL9bXnsT7Ylhojs7Z7KBMEpPeNWusHyFWB2kf5C0nahLVryiHqGIYjiXD7or9KWtUy6z5lgd7ekEy7StheJKboDGoJ4RwpR9V9+Tl+x6TFD0E4Y/zI9LIk2yz5hSCVJvDMCqXGRpEdm0ZLmJBACmCLpxAGzhFno5qEgVJNRy9IDl2FaQUJfVUA+0Oo5ZVjTr5X6U4J0k1X5mXZwJZ8eRq+5O/rRAjQiL4dCccmJxgqZYRLlBALAHWYOpRbNtmAiOwWCeJiSp2BJOtkK7YN07KUZOrUu5OG0YxXszk5rHfh+SzUxx7XkryvBWpEsFkoWon71wPwDEwVbtCy5yQJspAYFiVEMTlqnCKqXa7g1CArNqk/qaHlTlmpfmYSUXjanF+UXprInjkrTMppuz91Muy5KGGN7WIO43qhttYECziJCSPyq9DGz0jYBOAULt8UrgofdPoYz0vR968ZRZSfjl1vBtgao8eMdrV2I54X7rlHntzVlrTp8PhghtKQK2aXvdMweIVHdltVnJZcsy/xIJUljtQvEc4Uu0hNUzkhQPwm+PFm6tHc26ouUJL5oKT/b7Re4mVSAtL9kFhPe2Vp0vFkVUn9J1m8eOMZchqGNzIkKSSZEwpzzDcW9oC0ksqrPQlZ++wvfvTU8yYrcWWKZkYUXo0XImfBMMtWQVVPXERX6R0XMknXTTJQqk84RoZMBho6hoARoUdQ0CgjQoeFEog8KHaE0NQowEXuh9FpCe+nURikHPeRnuGfCIezujBOmFUykmUL8w7skDaVGjbHifStuM1bsyRRKdg94ZIDZJpHSipuonVlvROZ/Es/MfAZRBLQwBzOHvEKQwgyaGBO4AeAh0hGF6PSXSRn83Vz5xZr0wUAplpSkHE3ReO9zhyiq0LOabKSwIUsAjcSzdDHUhV+YxDh3O4CpPIRYkVsPkS75AUXSaqvF3o+qcYht2jUpSpgQwcKrXEtXHAjlEtqQzKc7AwwoPSLxOgpi5Uu8HvG6lzQBTGuwnYMjDOo+WCNt0XP/xvZUmV35H2cuiEH5pjayjtAPjwibSJVNmFS1EE7zBVqAkyUSZIa6GDU3k8SSTzipFsCqLBvDP3jzGbYlsTcvZcHrdLVWvBXyyC0SyQ4+IUOXOkcz7QsG6CbqWGJxiwlrAW+N4Y5cYFtE1N8ggUOyJjV1RpytJOyxsE8mWknfjXM5xLMta0uUnMf45hukQy5TJSB9PWDZ1sTLupUi90y3ERVqTbyyjzf+Rd3GlhhL4/wV8nS65k0IN0JAOG5t8EW2Ye7XuTSuYr6RJLtKJjlMu62bJ24UjqcgE7j5FxB3Jf+jjigaEL16+bMlImlSzQEF6CnSLHulBSlAOClxx2GK1SUoWUkUSSM4LsM1wpP3hRsj9eUadjHce5FerlXd2Nf7J0AFAfFy0dWzRBnS1TpAa0S06wGMxAzH4x4gcI4XW6+AAJO816mCNEW1UqaFg0BqNxyijFleGXfEs2sHrw7Jfh9TES5aJ61FQcgVApeNS9MSAI4To6+nUFzA1fDC9XjG5032dQqaZkoBIm4tQhfxONxYluMUVpsa5N5C6rU6aVcJD13uR0j0mHLHNBTj7nkM2OWKbhL2K+y6UErUuheV6ZVXJsBujm0FE50gBBJejs+8EluUV9vDVzFDs2j16RBLtpcFg+MWNCFda5ZSojBjWC7BpYpFxYvyzik5PmknA7sDD20AzFtheII3YPFbOlXS0VNFiYRpbRgSO8lG9LP9Pt6dDFTFvYLYUGovJNFJ2j3gfStiEtYKay1i8g7Rg3EGkI0OnYA0KOmhmhaCNCh2hRKIdNCaOonsSHWndXpWHoWy0Uru5IkjbfXvU3kBTqc4CieYcTEDw9CWdwfODjglKvL3iuQaxaS0koNPlCeeJh4oVs50OjWK/uAnmRdHjXlBVgQHUTWkdWSz3ZIGBUQpR3fKPEnnHVmS6qUSnWJ3Jr1ixIRsMlMFJKyyLyX4AijZxs9BTCuYuaS8tDhAdwVKFVcbtP1RgZk1U5RUXYetWG9sY9B0LY+5s6E4FryuKqtxAIHKOf1TN6WD+svB0ek6/rbCviPke0DWKjmfpoBnz1PQJbeH8YslzgcQ8QTLWlHyB+p57I8/hSk+D1eW4rmgNV5SAtAqk1T7RxNshXMSQKOH2t/iOptrUo7MT0rE+iphJL4Abo2uE8cHL4MqnDJNR8+f7ByMcaw2lVy0qF/HIOz4Qk4wJp6yqVNDEMycVAYttO14o6XiU9ipOg9ZyvFgtBWjp6FBkpul8OlQ8ETMWEVfZuxnvdYpIBeiknAEkUO4dYu+4etGB+hD9SwRhsvt9/JV0fZeTXXd7eDLafkjvHIorFtop7QDYUupDYg1jUaWsAmJYKYu4LRU2Sw3F3iUktRi9cHwizHlTw9r5Q2TC45+6K8PyQ211TAnIMOrV+tkcpWAq7Shbf1g9c8s4w37ohTNTsCTwBHXKKUqjVF8knK1LzZeJs/e2ZSCWKk0OYUkuk9QIxNttboCVq+0vO+eDF86sK7RGu0daFOASOUY/tNo+7aJl0D4nBH4tZjsxjZ0fL9qWP8TkdcwV25PwKq2yaHcG9oqWZQ5RbG0lTBROaWORGX1sgafZ9gqMY7rR59AZH2xBzUU8lH+YfSMn7JKswop8H9+sPaJZJChmB1GqfQ84ltc4KSQ9HvM3iDz8YraHsphB8sd5KVKzBvy/zAayf1J8QIDWmsEWYkEHZCNDplVCaCtIS2mKbA16184HaEoazloeHaGiUSzpoKsAqo7vMiBoLsCfi3AeYHrFiQpOs0gciJphpEQh6Es6liNRoVCDImXsb6XH4SFEq/pbnGal4dBGr0OE91NHzFlt+FLg+KgYahWD220OXGdOECrmMggYqZ+GQ8zzEFpuqooMKngBvgFTFRBo7txy9otSK7NDY5YEqShI1pplNTALVrEHaxHSNtalavEv6xT9gLJeQmfNT/wAWpKBwUWor9IPVovrZLfKPN9YyxlkjBfd5+p6foWJxjKb9yhtc667UfrFatZOTsMeEG2saxpXfAqyo08B/EW62FRimWbWZyk0KzLPwnNwCcnp0i4sUju0sWc1V7coGkWZKWUUmmAJz2tlBqqitHqYo2pOX2Y8M1aePt+3PlcEliTfWBzPAQ+nJ6UFIqXo15gGL5VeuMTWS6hJKa3nA4UfDpEtoAUqssKapoC1WzivQqG2ivq95NaTfwAdnGJmKr8DhySzqA27AesH22eEpA21rHVhnodQEtmGwAMCBljDaStMsqCVJckA5BqYOI6G7jeTYcq9kc3peWOPXSfu2QS5oKajdvirtSglZcMmhSfEvuBEWQkpLFJu40Vm+QMC6Ts9Aog6rimYVQ+kctRUcva+Gduc7xd8eUVM+zKqUn9OX6d26BATm4MHyp7o1QQU0Z/p6eUdS5yVhlAP4dco0NyjdrgpUcc6qXl/kNZJ2D4g04QF2ltZlWyVMCQUTEC+NtwlJ5s0WASkZEHZkY60/Yu9soUBWWp97FgR5HlCaWRQ2k3w/AnU8TyajXLj5MPpBLL/OlK+CgSnrSOp04OFjMP6EDnEGkp5XOAPwpASOAevV4kkgKSxqAq9yLfx1j1LR4+w2yWQTQyaLxA4488Izhl1Xxb66Rq9FyQFmYk0QCp3GXrGZXIOsCaufL/MVtDpleoVieyjGIlDIxJIo8I0MiHSGI4epgRoLt2I4esCwlDjNCh4UCiCiy0Ml++H/AIiRyXLPk8VsWPZ+YBPSDgsKR+5JA8WiWQjmGI3juampEdS0DExZYlBej7PeUAaCpJ2b/rbBtl0hctCC2qCAofhLAjixiC9clk5lvf2gNiVeL+sP7Cs0un7IZM1cv8RY7UHA8x5RBJRfmoGZUPExeaek97KROA+F5Z4YoPQkchFd2Rl37bJfBCwtX5UusjwbnE9TtxuT9kCMXKSivc9PsFluy0oGCNXnio81E8gIrNN20IPdhVc2rXlFva1lMphiSomMPOma5VV3jyOGHq5ZSl9T2N+ljSXHAcq0MdcpI2M5/jnElmtILkJZIz/xFUJrbBE1sm6oQDWj86+vhHS9LhfJQs78v2RZd6FgFsSQOUTTFDOA9HS3QjChV7xJaJgCm3xln4ydq9joYZXi7n70WlmklaUNQMfAkQXMlFaVoRQM77S4HvEGiZv2Zb7zNux+uESWlNyzLOam/uAhsClHZj2+9GHekp68+72TA7BoqYhTkgi6oEO+ZMQaTs6gUq+VscOTn0gGy2kpmSi5Zw4x+esWmnQQbuwqHQx19uM47EW3yv2OL02aeCUa4f7gUu1JUpnLDBsMtsWpILjI+sZqUoAxey16oJ2J8RHJ6hHs7XE72hN5O6MiisqbilJcOHHOI54DXgCDmMoJ07ZdbvEYlwRwqD0PhFVKmElgFPwpFvcprvTKoxcP+toNkW16HLP3jR2KT3kojEUH7gR6xllS2FSH2Y+MaTQVquyVpP4C/MD1jnbCSalE3Rc3BxZg9LWZJlpWBrpcLGxQUUnkaRXqVcA/E44D6I6Rpu2dnCDNumil3m2P9oX6giM3o2ymcpIwZyTsGJPSPYQyd0FL5PDTh2ycfhk2kUmTIlJFFTnUr8qSyRzLnkIq7SfhOZx5fxFz2ymPNQwYJQABsqadAIo51ZR20PR/R+kC/FkAJinMdSzEAMFWKXeWBkTXgKk9BCNjpAtt+NtgA8H9YHiSfMvKUraSepiOEscUKE8KJZDl4L0TLKp8oDG+jkxBJ5AE8oDeLrQKbkubPOQ7tH5lip5J/uEJYxHpCYFTVkUBJYbsvCOEhyAPp4jlhzSDZcu6cQ4/uNIdMRnVtDsMh6REtV1N4YmjwraolTcSepiCdMcAZPSHsWj0fsvaQbIpMyqTcCuC0fEN4Uh+cd9ktF3bXNeoQgkHbeIHlAvYpHeWaYn70sJH5kKJHmBziz7AqJNpKvkShP7lKp/TGXdl26+T6GjTjexBf1NGSVIWPugkcD/mMbMmPvMaGfpAy1KbAhjGWUSCWoHJ3RwtFtXZ6fbj8BP+3rOAfmG6x3KsjF1KS24ueZygGbayQ0cypl9ASl3B1icOuf8AEdJOVc0YajfFl/YJgUV3fhSG3OX9oS1A3cy2OWeMPoyQESm21J2+2cCTbQ1Nkc7uUsr7fY60IyjhXd7ltojEh60I8R6xaaWt3dSg6QoqUEgHCgvP5dYzWjlqv3sh9NF52nQZqZVwpFVKIUoAsyQ4fERp1EpbUe45vU32az7fcgsWlBMmykCXL1lJHVXCJO1No+1KW+dZBza97iK3RVjKJ8td5GolSmC0k0vAMOJEFaYuTCCVVAqxepUT5mOhuzhDLGuEv7nJ6ZilLHJ/Lr8inCXciLeUp0kbGpw/xEmirHKvYne+w+ENb7AqTPBxQtJukZsX61jlbOeOa0vY7+rjeBpS+8AaXn3Uk1xS/MNFCZ5CnQum8V8cYuO0SVXSE1vXQRyekZqXZpmSFEZvQdTSLtX03iTkUbMsqyPtss0KzZ/Lwi7si/slcB4KEZ6zJUMQ25w8W9nU0s7yB0qfSMm0l47TVrXT7iq08grthd2XLl04IIPl4xxouUEITJT/AMk4pSo7EuKc/SLDtAbqRMSKiWw6qB8PKK3s0glapp+QKbeoih6P0j0GtJvBH6HlduKWxNL5ZS6ftF6ctsxfHC8fQjpAksulPQ7wSadI50xMacVYhJungAAR5xEsMGfOniXjRZnoCnSShRSRgWiaTSXNUMQkJ/ebp8H6wTMAWhSlFlJSCNqi91vB3gewi8mYj7yC3FOuP7W5xU2WIq3hPDPCeFsYeFDPCiWQ5eNBpUd2mXZx/wBYde+YqqulE/pgDs/LBnBag6ZQM07Dda6OaikQlzCpRJqVFzCILCbHN7u8WclJAfJ8CN8cWYYbcTxP0IiSb0zcKngMvTnBMgGp2kw6YjI52e/V6Y+PmYiVTHwqYUxdWGPoPfGIVKbjBTJRtuwVq1LQgYpSJg/cAejJ6xrezwF2epNL5lkjY3ee5jz3sJMu2quC0TEH9SSR/UkRs+wyyqbaUHEhKm4Xx6iMm9b15L6Gzp9LZgwvSGDmjeMV6bJfqokJOAAryGfOLqfZbyxu+mhv9tcupdfugep9o4WLNCMKb8nqM2OTnaRU/wCjkpqX549H9ItLLZEXQTKCQS4FQrcaYPtgmRZ0JN4JF77yqnk+HKO5jnFUJk2nLxEOPWp/a8IgEkE1J5YdIElaLSSdbPMeog5w7OHgK2Wxk6udH+sImByvx7l2dxrng77kgpuFJCXzA2jPGI+0NtmJmS0IKk92liQzEnWNWxukCIrPKLg1u4tiTmQM4nkWRTlalq1nPwKDHdTDLgY7+hhip9/wq/E8t1TO5Q7Pl3+ALofSM0zQlTK1FbAaHEtkBV90EaStaSkVUxOdXAND6wfZ7MlCrxqS4JCVDVUSSMPTzgmfIlpQVqSDdDpvCj9Gi7binK6M+jkqPaVaLGbqWIAUQXq5GVMRzaLKRaQUmWolWaSQzH0imVa708ElJbMAYgOTWIxbClZcnHyjl5teMk/mjt49iXi+L/Y50ukTF92VB2BD4vhQ8t3jFAu0zEukk0xSXbgQTGq0pY74CkNeHju9orp6BMS6gBMSbqnQK7HfA74z6+WLgk/b9C7Njkpuuf3RTWdaVrSlEs31FmBIAPPKNAVC8wLhOqD945q4E+DQPKkhD0AWxqwF0GhqMyPAxBPmVaJlkpPwNjjJckullvMQg/AuRMYfiSSfJxziu0FMABGSELUo7WSfIRd6QlvKQtqplzSDwanj5xkJc0y7LaF7UiX+9QB8HjtaUn/DxPOb6X8TOvkoJk++FFWJqW2v/MTzKpB2UPJh5EQGnZtgpKrpY5v9dDGqzJRGVsg/hVX8pofFoiQu4sKGRB9YkV8V37wI64eMDrwTwbphCNhRBb5QTMUBg7jgrWHgREEGW8OhCtjoPKo8D4QC8JZYdQo5eFEshbWMXbMTnNW36ZY91eEQSTUmCtIyFSkypagQoSwog5GYSuvJQgezSypV0Y4cyWAgJgZ2hLIBzWfAH1L9BBRVcll8SW4A/wCG5w0tF6aW+FOqngAz/W2ILRMCn2OAOAf1hhQd2jmWhzHUwaxidSu6Te+Y0Tx28vaBY1Bmh7RdtlnQMBNTe4k3W5O3Mxs9C6STZps6eoKKQEJISzupR28DHmVjtFyYhZ+VaVftIMegaQlDurWBUiZLI3peZh1HWBKKnFxfuFTeOSlHlGtt/aGSJaVpTMJWLwolmrvilmdspacZcw/t94rdJzQjUPwpASOQYeUUc2XeIat4iM//ABes/Nfqal1baXju/Q2UrtxIzkzOqfeJf/udnP8A0Tf3JEYhMmWPmVxYNHSJaCaqLcG8Xh103X+P1A+q7L+9+hrD2tlEkps6qYOsY8k0gefp4UKZaU/mJX7CM6uakUTTZAsxycYuho68fulU+obMlXcaCRpNSrQkzFEvq5AAFgWAwcZx1/uMwlYEyYGUsA31bg0V2jUd5OxSyRfJIoGYDAOdYiLpGi0lntEvEvRWwHZGyKjHwkYJuUnbds6NonJSgqWugLi+XJc78sOUTT9NKTZwTVyaKL0BTtrn4R1M0egXVf6iW2s4ZVQVEnLf4QP2gsd2VRaFNUUOBYPUNmIku2Spgi3F2jvR+kZS7xIUkhJ/EK0fbnhEkxSFkGXMQotUAhwcMDWMemYdsKdOc64B30L74xz0ot2nR0cfUZxVSSZ6FZLQoABTgijtQiCkrCzVidwqRHmMuepJdBKfyqUPIxeaI01Oo8xVAaGuGdScI5eTo7crjI6sOux7alA00zRmIvFziS784E/2eaSwF6tCKxT6Y07aAoqTMoSARdRQtX5efOILPp+dVPeG8Q6WAFRXIUeFj0zPF/zIaXV8El4izSaemGSbLJUGUtMy8Dkk3SH4qDdYyemmFjN3BS0eSi3JohsKlrtctUxRUpSgSpRJLDecoa3TgZCJb1VMWtI3JADf1eBjqYoenBR+DiZsnq5HP5M9L8oJttQJicPUUY+EQLTdMSWeZdJGRiyyskmC8lKk4jD24xBbvipsfrXwNOUEBDAcfOI7YjPYSk86v5wGRA+MpY2Moci3kowA8WVnlEiYBUhCi24V9HireEZYuDqFHLwoFkL/AE7PK5pWcSlH9oAiPRKGUpWNxJPNWoH5q8IltRCrrZIH9KanjSNHo2xXbEUgJeYRMODslroL4jE84dIRujPhBTKU1PlfY+PNngBZAIGyNJ2rlBEiQ2JFQNuKT+0+MZaUgqN0Yn6aIyIMscqipiqJTUnjFXap99T5ZDYIN0zaWaQn4UHW/EvPkMBzishbHoePSdBzBMRZiqvfJTKXvUhQQ/HVHWPNhG57HLvSJI+5PX5IWPEmDHkWXBL2tdM27z6/xFFKURhR41HaSWJqrwxCUvwZn8DGXtCSPf8AmLypEqFX1AAVJbdFgqYlFEpB3kAk764CK+wqCVpUcAawZaZJSp1YZbxk26ImBiWlMzABKsiKA7iMBxgYSGG8/TRMpXzRDabQSytvmPp4ayUWXZub3doTUi9qOC1FqSC2wtFrYtLz1lY72YLqiHvPQ0bjGe0NeXNDAG7rVISARg6izVaNLZtGTbragq5eZLxbH4soKasWSILfpi0JAJmr+agVi2WET6b0mpdnZaiSoAFychLOG168ojteh5i1ILy2BUT9rKom87/Fn6iINNyVKllRuUN4MtCsWBokmm/dEtMUzl4O9frfHMxPFvCFLQpWDNi+A6mkT2eyqU7sBuUCSdgrjBsaiKSAKkhvqkWNiLuR91mH5hhFZaksWKcMHfrk8X3Z+QFpOr8IBvYD7zF4VsJVaQnXjMApdWR4M/8ATAFhpMTxFYs5+jLoUSsEFQLpDjN6uMHhSdGFr6VBTAmmNaO2zOkIx0EMAlM3NSSBxJb36RQ9qJt2elKS3doQBuUdcnjreEXVqmAizITgE+ajXpGY09MvWmcf/IodDd9IqkyyJZECdJ7xOKSyhsJ9DlFcg1Y/4h9CWvu5rKOosXFbK4K5GvWO9ISLqiNhgWRosbJIKwoAVZRP6WJ8o4XJVdcgsaO2aQ/VvOLjsUklExwDe+zyokjWO0UGMFGzJNnUkOShRWTTg/AiHS8CXTM9o9V1RWMRLUkjiCmKS1SvmTg7EbD7GLSaoSzMBo7pD7yFA9POAL7E5g4jaIrZYmAwolnSSDRyMjCgDGwkaOlTJiBKUwJShQJJYK1SXPHx6XWnJqfgDIYlF3aElgXyG4b4yQWXuyyQMHB2Zk7Is5tr78Fa1XbtO8UGF0MARdDknY1YsTKWgztlagZNnQGcgkkZNqgdRGVskzu0KmZiifzH2x5Q9utwUyEOQCWUQxO0gZDCAtITahAwQG/Uan25QjY8UCQ4hoQgDjxtuwR+zP4Z8s/vF3/1jExqOxM9u+RmoyVDihSv/wBQULLhmstiO6CFsDMa6XwAd8MyQ8Uwtalr1CUnj6xq7XZBMCyD8Qvp21Dt6fqjI2Sz67YJGJP8xoRnC1WK+R3hABo6fiJwoAMN5jn/AI03SkLS+DlQ/c9DwaJFLUNY0Ks9gGzj6Q4AALu1aU4vDUCyvmKkqOC0cwpPk8D2qxMmhcGoIy3EcDEs+yuzVd8q8G2w86WtIUwVk1DtbZACEdkrqZxcAukJqxGspLFtoMWUrSF9CrktF5zilJcF8Q2NIrtAWRapoUUXQkhTnVqmopjjspGiROQl5aEJKcCQK4OS5xq8FIEgOeky0IS0pQJVfKUACh+EXh6GEZ0v/Tr1EV1aJSGBYlmGNM4VtQV5gs7YAbaB4DUD3ZF0UN7ChyO5/wCYNCooLSqrkkjL23RGZjBPPz/xCtM11NTgHgyx2cNdU146yRXDMqOQwYZwBySXK7yWSSwBxbM7It1TUy0Xai8GAzYJfZnTxgOUXSxNBVzQAZlhgAB4RDarTeIWmrC6BTDDqcecAgVpGQDLSkFqOfzk5DgwivFpIFyWC/zHfgw3ZQfbpaktrOzbzkcsHjnRJImKUzJSkKOWs5YeLtsEBhRGbODaEXcARL5po/MeUYm1rvTFnapR6kmNvInXDfd695/SogcWPhGCGEUyLo8Ci4nTu8lJX8w1VcRnzDeMU8F6OmVKMlhh+YYeo5wozNJ2St3dz2U/dzElKm3BwRvBEWCbYFlQAuhdCQWcO7Vp/iMfZrYuUu8k8QQ4O4g+eMXabWFpvSgEnPO6dlcAdo8IeMiuUQ7Smk0Sye6AJuhCltVxq1phGYtrq1jia+/oYKWq7ML1SrHPiD9ZRzMlAG49DVJORHynygMKAZU4gUwhRHNlEFm+tkKFHLaX/wAR+so40sWTJAwuqLZO5D8WpDwoLFiA2H/kTx9YCUamFChWOhocQ0KIQcRedmDWZwR/dChQyFfB6T8qOEwdO89h0imsodK32o9YeFF8TMyPSH/Xw9ohtGA4CFChwItLIgCzggB9eucDIpZyoUUTiMesKFACWPZkPMJNXQl/3Ki0UkBRYbfIQ8KChWcJFOcCaWSBZVkAYK8jChRGFHnErHmIOsx1p+4pbqr2HSFCgDhduUe4FckDwdusB6JH2iOfkYeFAAuDRWFIILh6DHjAYwm/kP8Ae3lSFCgSIiqSdUcD/aqMiIUKKZGiPAoZ4UKEGRZaVH2io60KftU7y3JjSFCgiMMtf/Ir6zMR2nDmPOHhQwEDWrEcBChQoUJ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data:image/jpeg;base64,/9j/4AAQSkZJRgABAQAAAQABAAD/2wCEAAkGBxQTERUUEhQVFhUXGRgXGRcYFxcYGBwbGBoXFx8XGhgYHCggGBolHRgcITEhJSkrLi4uFx8zODMsNygtLisBCgoKDg0OGhAQGjQkIB8sLSw0LCwsLDUtLywsLC8sLy0sLCwsLCwsLDQsLCwsLCwsLCwsLCwsLCwsLCwsLCwsLP/AABEIAMIBBAMBIgACEQEDEQH/xAAbAAABBQEBAAAAAAAAAAAAAAAEAAEDBQYCB//EAEAQAAECAwQHBgMHAwQCAwAAAAECEQADIQQSMUEFIlFhcYGRBhOhscHRMkLwI1JicoKS4aKy8RQVM0NjwgcW0v/EABoBAAIDAQEAAAAAAAAAAAAAAAECAAMEBQb/xAAwEQACAgIBAwMBBgYDAAAAAAAAAQIRAwQxBRIhE0FRcSJCgZGhsRQyYcHR8RUjJP/aAAwDAQACEQMRAD8A8chQoUdEyjiFCEKCQUOIaHEEgoeGh4IBxCEIQhDIB1Dw0G2LR65geiUZrVQcvvHcIKAwzssn7dz8qFnqm7/7RPakfab47s8yXK1ZYJJopZxO4D5Rm1co7UNd9x8otRXJi0UoXnOIqPLDMOzxpRoRCl3lTHNDSlaVJ3+sZJEt6pyIA/mNbN0ZMNwgtdCUuKFTBIJpU1BhkIxL0GjOYTXIg+DmKTTtnui6FXg94HBql3fB/NIi2teiJxY33D4Almii7RSlJWgqAdmYYapd24EQWCPJV2lLK3vly/mDLKPspg2oV5E+kQWxGG1xXi/8RJLn3G2+cIyxFFCMWk7R6V1lFj9xR/tV6HqYrJiCCQQQRiDQ9IrY6OIaHhoUYaEYUIwoRoaHhoARQoUKAQaFChRGQUKFCgEE0PChQSChQoUEgoeFCiEFDwoUEA8dyZSlKCUgknADGJLHZVTFBKA5PQDMk5ARdG7JTcl1J+Jeat25O7rDpCt0QyLDLl1mMtf3R8A4n5j4cYe02sqxPDYBuGQiBa47kyXBUoskdSdgh0hGzhIesHylOnFroMBspagmWklyyUpDknYwzjZaP7GBKSJs27MUGIACkJwoS7qO8eMV5djFhr1HVluHVy579ON0ZmS6Spqu3pSNRaLXMSUXXJIReG8gFg0U9ss67JNKJyfyqGCgQzpOfCNIrSCNUqDJUEqGwvnF8WpK1wZ5pxdNFXN0nPcOlWLVf+Iqu0KzqkOzYtV6gjwjTTtKSiQynPJ8dzxX2uzrnr7qXLwSFrUTdSkFwCo7SxoKloM5RjG5OkDHGUpdsVbMoEueIGPL3jieC7gFuBjVL7NJSC04XiGGpqjxfLFozNrkzJKylYYjbUEbQcxwijHsYsrqLNWXVzYVc40DpU3GCVTUrDTA+xQ+Ic9m4xyQCkkNvS9ePCIVD69DFjRQmD2ywFAvA3kfeGW5QyMBmLeRPKTTmMQfcRDb7EG7yWNX5k/d3/l8oraLE7K2FDw0KMNDR1DQoRoUKFAIKE0KFEINCh4UQgoUPCg0QZoeHhQSDQ8WuitBTJ1TqoZ3OzbXAby3OLJrLJohHfL+8qqeQND0gpCtozcqUVFkgqOwAk+EaHRPY+dNYzSmQjbMUArlLe91AiaVa5iiyWQNiQ3QCC5FlxJL7RifAt4w6gI5liqXY7Kju5QVPWfiLlKSd5xVwDCADpAksmzyBuu3j4kmO5yUCgSRtJ1R5D1iWXay1wTJcpObEF+SAa8YsUStyBVIJquXLH5ZUPLlXiAJDuWA7onoA0TSJE2aoplG8Bip6AbSThwxjc6F0Omxi/MddoIxV8gOwE0PlFOzsQwQt8+yL9bXnsT7Ylhojs7Z7KBMEpPeNWusHyFWB2kf5C0nahLVryiHqGIYjiXD7or9KWtUy6z5lgd7ekEy7StheJKboDGoJ4RwpR9V9+Tl+x6TFD0E4Y/zI9LIk2yz5hSCVJvDMCqXGRpEdm0ZLmJBACmCLpxAGzhFno5qEgVJNRy9IDl2FaQUJfVUA+0Oo5ZVjTr5X6U4J0k1X5mXZwJZ8eRq+5O/rRAjQiL4dCccmJxgqZYRLlBALAHWYOpRbNtmAiOwWCeJiSp2BJOtkK7YN07KUZOrUu5OG0YxXszk5rHfh+SzUxx7XkryvBWpEsFkoWon71wPwDEwVbtCy5yQJspAYFiVEMTlqnCKqXa7g1CArNqk/qaHlTlmpfmYSUXjanF+UXprInjkrTMppuz91Muy5KGGN7WIO43qhttYECziJCSPyq9DGz0jYBOAULt8UrgofdPoYz0vR968ZRZSfjl1vBtgao8eMdrV2I54X7rlHntzVlrTp8PhghtKQK2aXvdMweIVHdltVnJZcsy/xIJUljtQvEc4Uu0hNUzkhQPwm+PFm6tHc26ouUJL5oKT/b7Re4mVSAtL9kFhPe2Vp0vFkVUn9J1m8eOMZchqGNzIkKSSZEwpzzDcW9oC0ksqrPQlZ++wvfvTU8yYrcWWKZkYUXo0XImfBMMtWQVVPXERX6R0XMknXTTJQqk84RoZMBho6hoARoUdQ0CgjQoeFEog8KHaE0NQowEXuh9FpCe+nURikHPeRnuGfCIezujBOmFUykmUL8w7skDaVGjbHifStuM1bsyRRKdg94ZIDZJpHSipuonVlvROZ/Es/MfAZRBLQwBzOHvEKQwgyaGBO4AeAh0hGF6PSXSRn83Vz5xZr0wUAplpSkHE3ReO9zhyiq0LOabKSwIUsAjcSzdDHUhV+YxDh3O4CpPIRYkVsPkS75AUXSaqvF3o+qcYht2jUpSpgQwcKrXEtXHAjlEtqQzKc7AwwoPSLxOgpi5Uu8HvG6lzQBTGuwnYMjDOo+WCNt0XP/xvZUmV35H2cuiEH5pjayjtAPjwibSJVNmFS1EE7zBVqAkyUSZIa6GDU3k8SSTzipFsCqLBvDP3jzGbYlsTcvZcHrdLVWvBXyyC0SyQ4+IUOXOkcz7QsG6CbqWGJxiwlrAW+N4Y5cYFtE1N8ggUOyJjV1RpytJOyxsE8mWknfjXM5xLMta0uUnMf45hukQy5TJSB9PWDZ1sTLupUi90y3ERVqTbyyjzf+Rd3GlhhL4/wV8nS65k0IN0JAOG5t8EW2Ye7XuTSuYr6RJLtKJjlMu62bJ24UjqcgE7j5FxB3Jf+jjigaEL16+bMlImlSzQEF6CnSLHulBSlAOClxx2GK1SUoWUkUSSM4LsM1wpP3hRsj9eUadjHce5FerlXd2Nf7J0AFAfFy0dWzRBnS1TpAa0S06wGMxAzH4x4gcI4XW6+AAJO816mCNEW1UqaFg0BqNxyijFleGXfEs2sHrw7Jfh9TES5aJ61FQcgVApeNS9MSAI4To6+nUFzA1fDC9XjG5032dQqaZkoBIm4tQhfxONxYluMUVpsa5N5C6rU6aVcJD13uR0j0mHLHNBTj7nkM2OWKbhL2K+y6UErUuheV6ZVXJsBujm0FE50gBBJejs+8EluUV9vDVzFDs2j16RBLtpcFg+MWNCFda5ZSojBjWC7BpYpFxYvyzik5PmknA7sDD20AzFtheII3YPFbOlXS0VNFiYRpbRgSO8lG9LP9Pt6dDFTFvYLYUGovJNFJ2j3gfStiEtYKay1i8g7Rg3EGkI0OnYA0KOmhmhaCNCh2hRKIdNCaOonsSHWndXpWHoWy0Uru5IkjbfXvU3kBTqc4CieYcTEDw9CWdwfODjglKvL3iuQaxaS0koNPlCeeJh4oVs50OjWK/uAnmRdHjXlBVgQHUTWkdWSz3ZIGBUQpR3fKPEnnHVmS6qUSnWJ3Jr1ixIRsMlMFJKyyLyX4AijZxs9BTCuYuaS8tDhAdwVKFVcbtP1RgZk1U5RUXYetWG9sY9B0LY+5s6E4FryuKqtxAIHKOf1TN6WD+svB0ek6/rbCviPke0DWKjmfpoBnz1PQJbeH8YslzgcQ8QTLWlHyB+p57I8/hSk+D1eW4rmgNV5SAtAqk1T7RxNshXMSQKOH2t/iOptrUo7MT0rE+iphJL4Abo2uE8cHL4MqnDJNR8+f7ByMcaw2lVy0qF/HIOz4Qk4wJp6yqVNDEMycVAYttO14o6XiU9ipOg9ZyvFgtBWjp6FBkpul8OlQ8ETMWEVfZuxnvdYpIBeiknAEkUO4dYu+4etGB+hD9SwRhsvt9/JV0fZeTXXd7eDLafkjvHIorFtop7QDYUupDYg1jUaWsAmJYKYu4LRU2Sw3F3iUktRi9cHwizHlTw9r5Q2TC45+6K8PyQ211TAnIMOrV+tkcpWAq7Shbf1g9c8s4w37ohTNTsCTwBHXKKUqjVF8knK1LzZeJs/e2ZSCWKk0OYUkuk9QIxNttboCVq+0vO+eDF86sK7RGu0daFOASOUY/tNo+7aJl0D4nBH4tZjsxjZ0fL9qWP8TkdcwV25PwKq2yaHcG9oqWZQ5RbG0lTBROaWORGX1sgafZ9gqMY7rR59AZH2xBzUU8lH+YfSMn7JKswop8H9+sPaJZJChmB1GqfQ84ltc4KSQ9HvM3iDz8YraHsphB8sd5KVKzBvy/zAayf1J8QIDWmsEWYkEHZCNDplVCaCtIS2mKbA16184HaEoazloeHaGiUSzpoKsAqo7vMiBoLsCfi3AeYHrFiQpOs0gciJphpEQh6Es6liNRoVCDImXsb6XH4SFEq/pbnGal4dBGr0OE91NHzFlt+FLg+KgYahWD220OXGdOECrmMggYqZ+GQ8zzEFpuqooMKngBvgFTFRBo7txy9otSK7NDY5YEqShI1pplNTALVrEHaxHSNtalavEv6xT9gLJeQmfNT/wAWpKBwUWor9IPVovrZLfKPN9YyxlkjBfd5+p6foWJxjKb9yhtc667UfrFatZOTsMeEG2saxpXfAqyo08B/EW62FRimWbWZyk0KzLPwnNwCcnp0i4sUju0sWc1V7coGkWZKWUUmmAJz2tlBqqitHqYo2pOX2Y8M1aePt+3PlcEliTfWBzPAQ+nJ6UFIqXo15gGL5VeuMTWS6hJKa3nA4UfDpEtoAUqssKapoC1WzivQqG2ivq95NaTfwAdnGJmKr8DhySzqA27AesH22eEpA21rHVhnodQEtmGwAMCBljDaStMsqCVJckA5BqYOI6G7jeTYcq9kc3peWOPXSfu2QS5oKajdvirtSglZcMmhSfEvuBEWQkpLFJu40Vm+QMC6Ts9Aog6rimYVQ+kctRUcva+Gduc7xd8eUVM+zKqUn9OX6d26BATm4MHyp7o1QQU0Z/p6eUdS5yVhlAP4dco0NyjdrgpUcc6qXl/kNZJ2D4g04QF2ltZlWyVMCQUTEC+NtwlJ5s0WASkZEHZkY60/Yu9soUBWWp97FgR5HlCaWRQ2k3w/AnU8TyajXLj5MPpBLL/OlK+CgSnrSOp04OFjMP6EDnEGkp5XOAPwpASOAevV4kkgKSxqAq9yLfx1j1LR4+w2yWQTQyaLxA4488Izhl1Xxb66Rq9FyQFmYk0QCp3GXrGZXIOsCaufL/MVtDpleoVieyjGIlDIxJIo8I0MiHSGI4epgRoLt2I4esCwlDjNCh4UCiCiy0Ml++H/AIiRyXLPk8VsWPZ+YBPSDgsKR+5JA8WiWQjmGI3juampEdS0DExZYlBej7PeUAaCpJ2b/rbBtl0hctCC2qCAofhLAjixiC9clk5lvf2gNiVeL+sP7Cs0un7IZM1cv8RY7UHA8x5RBJRfmoGZUPExeaek97KROA+F5Z4YoPQkchFd2Rl37bJfBCwtX5UusjwbnE9TtxuT9kCMXKSivc9PsFluy0oGCNXnio81E8gIrNN20IPdhVc2rXlFva1lMphiSomMPOma5VV3jyOGHq5ZSl9T2N+ljSXHAcq0MdcpI2M5/jnElmtILkJZIz/xFUJrbBE1sm6oQDWj86+vhHS9LhfJQs78v2RZd6FgFsSQOUTTFDOA9HS3QjChV7xJaJgCm3xln4ydq9joYZXi7n70WlmklaUNQMfAkQXMlFaVoRQM77S4HvEGiZv2Zb7zNux+uESWlNyzLOam/uAhsClHZj2+9GHekp68+72TA7BoqYhTkgi6oEO+ZMQaTs6gUq+VscOTn0gGy2kpmSi5Zw4x+esWmnQQbuwqHQx19uM47EW3yv2OL02aeCUa4f7gUu1JUpnLDBsMtsWpILjI+sZqUoAxey16oJ2J8RHJ6hHs7XE72hN5O6MiisqbilJcOHHOI54DXgCDmMoJ07ZdbvEYlwRwqD0PhFVKmElgFPwpFvcprvTKoxcP+toNkW16HLP3jR2KT3kojEUH7gR6xllS2FSH2Y+MaTQVquyVpP4C/MD1jnbCSalE3Rc3BxZg9LWZJlpWBrpcLGxQUUnkaRXqVcA/E44D6I6Rpu2dnCDNumil3m2P9oX6giM3o2ymcpIwZyTsGJPSPYQyd0FL5PDTh2ycfhk2kUmTIlJFFTnUr8qSyRzLnkIq7SfhOZx5fxFz2ymPNQwYJQABsqadAIo51ZR20PR/R+kC/FkAJinMdSzEAMFWKXeWBkTXgKk9BCNjpAtt+NtgA8H9YHiSfMvKUraSepiOEscUKE8KJZDl4L0TLKp8oDG+jkxBJ5AE8oDeLrQKbkubPOQ7tH5lip5J/uEJYxHpCYFTVkUBJYbsvCOEhyAPp4jlhzSDZcu6cQ4/uNIdMRnVtDsMh6REtV1N4YmjwraolTcSepiCdMcAZPSHsWj0fsvaQbIpMyqTcCuC0fEN4Uh+cd9ktF3bXNeoQgkHbeIHlAvYpHeWaYn70sJH5kKJHmBziz7AqJNpKvkShP7lKp/TGXdl26+T6GjTjexBf1NGSVIWPugkcD/mMbMmPvMaGfpAy1KbAhjGWUSCWoHJ3RwtFtXZ6fbj8BP+3rOAfmG6x3KsjF1KS24ueZygGbayQ0cypl9ASl3B1icOuf8AEdJOVc0YajfFl/YJgUV3fhSG3OX9oS1A3cy2OWeMPoyQESm21J2+2cCTbQ1Nkc7uUsr7fY60IyjhXd7ltojEh60I8R6xaaWt3dSg6QoqUEgHCgvP5dYzWjlqv3sh9NF52nQZqZVwpFVKIUoAsyQ4fERp1EpbUe45vU32az7fcgsWlBMmykCXL1lJHVXCJO1No+1KW+dZBza97iK3RVjKJ8td5GolSmC0k0vAMOJEFaYuTCCVVAqxepUT5mOhuzhDLGuEv7nJ6ZilLHJ/Lr8inCXciLeUp0kbGpw/xEmirHKvYne+w+ENb7AqTPBxQtJukZsX61jlbOeOa0vY7+rjeBpS+8AaXn3Uk1xS/MNFCZ5CnQum8V8cYuO0SVXSE1vXQRyekZqXZpmSFEZvQdTSLtX03iTkUbMsqyPtss0KzZ/Lwi7si/slcB4KEZ6zJUMQ25w8W9nU0s7yB0qfSMm0l47TVrXT7iq08grthd2XLl04IIPl4xxouUEITJT/AMk4pSo7EuKc/SLDtAbqRMSKiWw6qB8PKK3s0glapp+QKbeoih6P0j0GtJvBH6HlduKWxNL5ZS6ftF6ctsxfHC8fQjpAksulPQ7wSadI50xMacVYhJungAAR5xEsMGfOniXjRZnoCnSShRSRgWiaTSXNUMQkJ/ebp8H6wTMAWhSlFlJSCNqi91vB3gewi8mYj7yC3FOuP7W5xU2WIq3hPDPCeFsYeFDPCiWQ5eNBpUd2mXZx/wBYde+YqqulE/pgDs/LBnBag6ZQM07Dda6OaikQlzCpRJqVFzCILCbHN7u8WclJAfJ8CN8cWYYbcTxP0IiSb0zcKngMvTnBMgGp2kw6YjI52e/V6Y+PmYiVTHwqYUxdWGPoPfGIVKbjBTJRtuwVq1LQgYpSJg/cAejJ6xrezwF2epNL5lkjY3ee5jz3sJMu2quC0TEH9SSR/UkRs+wyyqbaUHEhKm4Xx6iMm9b15L6Gzp9LZgwvSGDmjeMV6bJfqokJOAAryGfOLqfZbyxu+mhv9tcupdfugep9o4WLNCMKb8nqM2OTnaRU/wCjkpqX549H9ItLLZEXQTKCQS4FQrcaYPtgmRZ0JN4JF77yqnk+HKO5jnFUJk2nLxEOPWp/a8IgEkE1J5YdIElaLSSdbPMeog5w7OHgK2Wxk6udH+sImByvx7l2dxrng77kgpuFJCXzA2jPGI+0NtmJmS0IKk92liQzEnWNWxukCIrPKLg1u4tiTmQM4nkWRTlalq1nPwKDHdTDLgY7+hhip9/wq/E8t1TO5Q7Pl3+ALofSM0zQlTK1FbAaHEtkBV90EaStaSkVUxOdXAND6wfZ7MlCrxqS4JCVDVUSSMPTzgmfIlpQVqSDdDpvCj9Gi7binK6M+jkqPaVaLGbqWIAUQXq5GVMRzaLKRaQUmWolWaSQzH0imVa708ElJbMAYgOTWIxbClZcnHyjl5teMk/mjt49iXi+L/Y50ukTF92VB2BD4vhQ8t3jFAu0zEukk0xSXbgQTGq0pY74CkNeHju9orp6BMS6gBMSbqnQK7HfA74z6+WLgk/b9C7Njkpuuf3RTWdaVrSlEs31FmBIAPPKNAVC8wLhOqD945q4E+DQPKkhD0AWxqwF0GhqMyPAxBPmVaJlkpPwNjjJckullvMQg/AuRMYfiSSfJxziu0FMABGSELUo7WSfIRd6QlvKQtqplzSDwanj5xkJc0y7LaF7UiX+9QB8HjtaUn/DxPOb6X8TOvkoJk++FFWJqW2v/MTzKpB2UPJh5EQGnZtgpKrpY5v9dDGqzJRGVsg/hVX8pofFoiQu4sKGRB9YkV8V37wI64eMDrwTwbphCNhRBb5QTMUBg7jgrWHgREEGW8OhCtjoPKo8D4QC8JZYdQo5eFEshbWMXbMTnNW36ZY91eEQSTUmCtIyFSkypagQoSwog5GYSuvJQgezSypV0Y4cyWAgJgZ2hLIBzWfAH1L9BBRVcll8SW4A/wCG5w0tF6aW+FOqngAz/W2ILRMCn2OAOAf1hhQd2jmWhzHUwaxidSu6Te+Y0Tx28vaBY1Bmh7RdtlnQMBNTe4k3W5O3Mxs9C6STZps6eoKKQEJISzupR28DHmVjtFyYhZ+VaVftIMegaQlDurWBUiZLI3peZh1HWBKKnFxfuFTeOSlHlGtt/aGSJaVpTMJWLwolmrvilmdspacZcw/t94rdJzQjUPwpASOQYeUUc2XeIat4iM//ABes/Nfqal1baXju/Q2UrtxIzkzOqfeJf/udnP8A0Tf3JEYhMmWPmVxYNHSJaCaqLcG8Xh103X+P1A+q7L+9+hrD2tlEkps6qYOsY8k0gefp4UKZaU/mJX7CM6uakUTTZAsxycYuho68fulU+obMlXcaCRpNSrQkzFEvq5AAFgWAwcZx1/uMwlYEyYGUsA31bg0V2jUd5OxSyRfJIoGYDAOdYiLpGi0lntEvEvRWwHZGyKjHwkYJuUnbds6NonJSgqWugLi+XJc78sOUTT9NKTZwTVyaKL0BTtrn4R1M0egXVf6iW2s4ZVQVEnLf4QP2gsd2VRaFNUUOBYPUNmIku2Spgi3F2jvR+kZS7xIUkhJ/EK0fbnhEkxSFkGXMQotUAhwcMDWMemYdsKdOc64B30L74xz0ot2nR0cfUZxVSSZ6FZLQoABTgijtQiCkrCzVidwqRHmMuepJdBKfyqUPIxeaI01Oo8xVAaGuGdScI5eTo7crjI6sOux7alA00zRmIvFziS784E/2eaSwF6tCKxT6Y07aAoqTMoSARdRQtX5efOILPp+dVPeG8Q6WAFRXIUeFj0zPF/zIaXV8El4izSaemGSbLJUGUtMy8Dkk3SH4qDdYyemmFjN3BS0eSi3JohsKlrtctUxRUpSgSpRJLDecoa3TgZCJb1VMWtI3JADf1eBjqYoenBR+DiZsnq5HP5M9L8oJttQJicPUUY+EQLTdMSWeZdJGRiyyskmC8lKk4jD24xBbvipsfrXwNOUEBDAcfOI7YjPYSk86v5wGRA+MpY2Moci3kowA8WVnlEiYBUhCi24V9HireEZYuDqFHLwoFkL/AE7PK5pWcSlH9oAiPRKGUpWNxJPNWoH5q8IltRCrrZIH9KanjSNHo2xXbEUgJeYRMODslroL4jE84dIRujPhBTKU1PlfY+PNngBZAIGyNJ2rlBEiQ2JFQNuKT+0+MZaUgqN0Yn6aIyIMscqipiqJTUnjFXap99T5ZDYIN0zaWaQn4UHW/EvPkMBzishbHoePSdBzBMRZiqvfJTKXvUhQQ/HVHWPNhG57HLvSJI+5PX5IWPEmDHkWXBL2tdM27z6/xFFKURhR41HaSWJqrwxCUvwZn8DGXtCSPf8AmLypEqFX1AAVJbdFgqYlFEpB3kAk764CK+wqCVpUcAawZaZJSp1YZbxk26ImBiWlMzABKsiKA7iMBxgYSGG8/TRMpXzRDabQSytvmPp4ayUWXZub3doTUi9qOC1FqSC2wtFrYtLz1lY72YLqiHvPQ0bjGe0NeXNDAG7rVISARg6izVaNLZtGTbragq5eZLxbH4soKasWSILfpi0JAJmr+agVi2WET6b0mpdnZaiSoAFychLOG168ojteh5i1ILy2BUT9rKom87/Fn6iINNyVKllRuUN4MtCsWBokmm/dEtMUzl4O9frfHMxPFvCFLQpWDNi+A6mkT2eyqU7sBuUCSdgrjBsaiKSAKkhvqkWNiLuR91mH5hhFZaksWKcMHfrk8X3Z+QFpOr8IBvYD7zF4VsJVaQnXjMApdWR4M/8ATAFhpMTxFYs5+jLoUSsEFQLpDjN6uMHhSdGFr6VBTAmmNaO2zOkIx0EMAlM3NSSBxJb36RQ9qJt2elKS3doQBuUdcnjreEXVqmAizITgE+ajXpGY09MvWmcf/IodDd9IqkyyJZECdJ7xOKSyhsJ9DlFcg1Y/4h9CWvu5rKOosXFbK4K5GvWO9ISLqiNhgWRosbJIKwoAVZRP6WJ8o4XJVdcgsaO2aQ/VvOLjsUklExwDe+zyokjWO0UGMFGzJNnUkOShRWTTg/AiHS8CXTM9o9V1RWMRLUkjiCmKS1SvmTg7EbD7GLSaoSzMBo7pD7yFA9POAL7E5g4jaIrZYmAwolnSSDRyMjCgDGwkaOlTJiBKUwJShQJJYK1SXPHx6XWnJqfgDIYlF3aElgXyG4b4yQWXuyyQMHB2Zk7Is5tr78Fa1XbtO8UGF0MARdDknY1YsTKWgztlagZNnQGcgkkZNqgdRGVskzu0KmZiifzH2x5Q9utwUyEOQCWUQxO0gZDCAtITahAwQG/Uan25QjY8UCQ4hoQgDjxtuwR+zP4Z8s/vF3/1jExqOxM9u+RmoyVDihSv/wBQULLhmstiO6CFsDMa6XwAd8MyQ8Uwtalr1CUnj6xq7XZBMCyD8Qvp21Dt6fqjI2Sz67YJGJP8xoRnC1WK+R3hABo6fiJwoAMN5jn/AI03SkLS+DlQ/c9DwaJFLUNY0Ks9gGzj6Q4AALu1aU4vDUCyvmKkqOC0cwpPk8D2qxMmhcGoIy3EcDEs+yuzVd8q8G2w86WtIUwVk1DtbZACEdkrqZxcAukJqxGspLFtoMWUrSF9CrktF5zilJcF8Q2NIrtAWRapoUUXQkhTnVqmopjjspGiROQl5aEJKcCQK4OS5xq8FIEgOeky0IS0pQJVfKUACh+EXh6GEZ0v/Tr1EV1aJSGBYlmGNM4VtQV5gs7YAbaB4DUD3ZF0UN7ChyO5/wCYNCooLSqrkkjL23RGZjBPPz/xCtM11NTgHgyx2cNdU146yRXDMqOQwYZwBySXK7yWSSwBxbM7It1TUy0Xai8GAzYJfZnTxgOUXSxNBVzQAZlhgAB4RDarTeIWmrC6BTDDqcecAgVpGQDLSkFqOfzk5DgwivFpIFyWC/zHfgw3ZQfbpaktrOzbzkcsHjnRJImKUzJSkKOWs5YeLtsEBhRGbODaEXcARL5po/MeUYm1rvTFnapR6kmNvInXDfd695/SogcWPhGCGEUyLo8Ci4nTu8lJX8w1VcRnzDeMU8F6OmVKMlhh+YYeo5wozNJ2St3dz2U/dzElKm3BwRvBEWCbYFlQAuhdCQWcO7Vp/iMfZrYuUu8k8QQ4O4g+eMXabWFpvSgEnPO6dlcAdo8IeMiuUQ7Smk0Sye6AJuhCltVxq1phGYtrq1jia+/oYKWq7ML1SrHPiD9ZRzMlAG49DVJORHynygMKAZU4gUwhRHNlEFm+tkKFHLaX/wAR+so40sWTJAwuqLZO5D8WpDwoLFiA2H/kTx9YCUamFChWOhocQ0KIQcRedmDWZwR/dChQyFfB6T8qOEwdO89h0imsodK32o9YeFF8TMyPSH/Xw9ohtGA4CFChwItLIgCzggB9eucDIpZyoUUTiMesKFACWPZkPMJNXQl/3Ki0UkBRYbfIQ8KChWcJFOcCaWSBZVkAYK8jChRGFHnErHmIOsx1p+4pbqr2HSFCgDhduUe4FckDwdusB6JH2iOfkYeFAAuDRWFIILh6DHjAYwm/kP8Ae3lSFCgSIiqSdUcD/aqMiIUKKZGiPAoZ4UKEGRZaVH2io60KftU7y3JjSFCgiMMtf/Ir6zMR2nDmPOHhQwEDWrEcBChQoUJ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6" descr="data:image/jpeg;base64,/9j/4AAQSkZJRgABAQAAAQABAAD/2wCEAAkGBxQTERUUEhQVFhUXGRgXGRcYFxcYGBwbGBoXFx8XGhgYHCggGBolHRgcITEhJSkrLi4uFx8zODMsNygtLisBCgoKDg0OGhAQGjQkIB8sLSw0LCwsLDUtLywsLC8sLy0sLCwsLCwsLDQsLCwsLCwsLCwsLCwsLCwsLCwsLCwsLP/AABEIAMIBBAMBIgACEQEDEQH/xAAbAAABBQEBAAAAAAAAAAAAAAAEAAEDBQYCB//EAEAQAAECAwQHBgMHAwQCAwAAAAECEQADIQQSMUEFIlFhcYGRBhOhscHRMkLwI1JicoKS4aKy8RQVM0NjwgcW0v/EABoBAAIDAQEAAAAAAAAAAAAAAAECAAMEBQb/xAAwEQACAgIBAwMBBgYDAAAAAAAAAQIRAwQxBRIhE0FRcSJCgZGhsRQyYcHR8RUjJP/aAAwDAQACEQMRAD8A8chQoUdEyjiFCEKCQUOIaHEEgoeGh4IBxCEIQhDIB1Dw0G2LR65geiUZrVQcvvHcIKAwzssn7dz8qFnqm7/7RPakfab47s8yXK1ZYJJopZxO4D5Rm1co7UNd9x8otRXJi0UoXnOIqPLDMOzxpRoRCl3lTHNDSlaVJ3+sZJEt6pyIA/mNbN0ZMNwgtdCUuKFTBIJpU1BhkIxL0GjOYTXIg+DmKTTtnui6FXg94HBql3fB/NIi2teiJxY33D4Almii7RSlJWgqAdmYYapd24EQWCPJV2lLK3vly/mDLKPspg2oV5E+kQWxGG1xXi/8RJLn3G2+cIyxFFCMWk7R6V1lFj9xR/tV6HqYrJiCCQQQRiDQ9IrY6OIaHhoUYaEYUIwoRoaHhoARQoUKAQaFChRGQUKFCgEE0PChQSChQoUEgoeFCiEFDwoUEA8dyZSlKCUgknADGJLHZVTFBKA5PQDMk5ARdG7JTcl1J+Jeat25O7rDpCt0QyLDLl1mMtf3R8A4n5j4cYe02sqxPDYBuGQiBa47kyXBUoskdSdgh0hGzhIesHylOnFroMBspagmWklyyUpDknYwzjZaP7GBKSJs27MUGIACkJwoS7qO8eMV5djFhr1HVluHVy579ON0ZmS6Spqu3pSNRaLXMSUXXJIReG8gFg0U9ss67JNKJyfyqGCgQzpOfCNIrSCNUqDJUEqGwvnF8WpK1wZ5pxdNFXN0nPcOlWLVf+Iqu0KzqkOzYtV6gjwjTTtKSiQynPJ8dzxX2uzrnr7qXLwSFrUTdSkFwCo7SxoKloM5RjG5OkDHGUpdsVbMoEueIGPL3jieC7gFuBjVL7NJSC04XiGGpqjxfLFozNrkzJKylYYjbUEbQcxwijHsYsrqLNWXVzYVc40DpU3GCVTUrDTA+xQ+Ic9m4xyQCkkNvS9ePCIVD69DFjRQmD2ywFAvA3kfeGW5QyMBmLeRPKTTmMQfcRDb7EG7yWNX5k/d3/l8oraLE7K2FDw0KMNDR1DQoRoUKFAIKE0KFEINCh4UQgoUPCg0QZoeHhQSDQ8WuitBTJ1TqoZ3OzbXAby3OLJrLJohHfL+8qqeQND0gpCtozcqUVFkgqOwAk+EaHRPY+dNYzSmQjbMUArlLe91AiaVa5iiyWQNiQ3QCC5FlxJL7RifAt4w6gI5liqXY7Kju5QVPWfiLlKSd5xVwDCADpAksmzyBuu3j4kmO5yUCgSRtJ1R5D1iWXay1wTJcpObEF+SAa8YsUStyBVIJquXLH5ZUPLlXiAJDuWA7onoA0TSJE2aoplG8Bip6AbSThwxjc6F0Omxi/MddoIxV8gOwE0PlFOzsQwQt8+yL9bXnsT7Ylhojs7Z7KBMEpPeNWusHyFWB2kf5C0nahLVryiHqGIYjiXD7or9KWtUy6z5lgd7ekEy7StheJKboDGoJ4RwpR9V9+Tl+x6TFD0E4Y/zI9LIk2yz5hSCVJvDMCqXGRpEdm0ZLmJBACmCLpxAGzhFno5qEgVJNRy9IDl2FaQUJfVUA+0Oo5ZVjTr5X6U4J0k1X5mXZwJZ8eRq+5O/rRAjQiL4dCccmJxgqZYRLlBALAHWYOpRbNtmAiOwWCeJiSp2BJOtkK7YN07KUZOrUu5OG0YxXszk5rHfh+SzUxx7XkryvBWpEsFkoWon71wPwDEwVbtCy5yQJspAYFiVEMTlqnCKqXa7g1CArNqk/qaHlTlmpfmYSUXjanF+UXprInjkrTMppuz91Muy5KGGN7WIO43qhttYECziJCSPyq9DGz0jYBOAULt8UrgofdPoYz0vR968ZRZSfjl1vBtgao8eMdrV2I54X7rlHntzVlrTp8PhghtKQK2aXvdMweIVHdltVnJZcsy/xIJUljtQvEc4Uu0hNUzkhQPwm+PFm6tHc26ouUJL5oKT/b7Re4mVSAtL9kFhPe2Vp0vFkVUn9J1m8eOMZchqGNzIkKSSZEwpzzDcW9oC0ksqrPQlZ++wvfvTU8yYrcWWKZkYUXo0XImfBMMtWQVVPXERX6R0XMknXTTJQqk84RoZMBho6hoARoUdQ0CgjQoeFEog8KHaE0NQowEXuh9FpCe+nURikHPeRnuGfCIezujBOmFUykmUL8w7skDaVGjbHifStuM1bsyRRKdg94ZIDZJpHSipuonVlvROZ/Es/MfAZRBLQwBzOHvEKQwgyaGBO4AeAh0hGF6PSXSRn83Vz5xZr0wUAplpSkHE3ReO9zhyiq0LOabKSwIUsAjcSzdDHUhV+YxDh3O4CpPIRYkVsPkS75AUXSaqvF3o+qcYht2jUpSpgQwcKrXEtXHAjlEtqQzKc7AwwoPSLxOgpi5Uu8HvG6lzQBTGuwnYMjDOo+WCNt0XP/xvZUmV35H2cuiEH5pjayjtAPjwibSJVNmFS1EE7zBVqAkyUSZIa6GDU3k8SSTzipFsCqLBvDP3jzGbYlsTcvZcHrdLVWvBXyyC0SyQ4+IUOXOkcz7QsG6CbqWGJxiwlrAW+N4Y5cYFtE1N8ggUOyJjV1RpytJOyxsE8mWknfjXM5xLMta0uUnMf45hukQy5TJSB9PWDZ1sTLupUi90y3ERVqTbyyjzf+Rd3GlhhL4/wV8nS65k0IN0JAOG5t8EW2Ye7XuTSuYr6RJLtKJjlMu62bJ24UjqcgE7j5FxB3Jf+jjigaEL16+bMlImlSzQEF6CnSLHulBSlAOClxx2GK1SUoWUkUSSM4LsM1wpP3hRsj9eUadjHce5FerlXd2Nf7J0AFAfFy0dWzRBnS1TpAa0S06wGMxAzH4x4gcI4XW6+AAJO816mCNEW1UqaFg0BqNxyijFleGXfEs2sHrw7Jfh9TES5aJ61FQcgVApeNS9MSAI4To6+nUFzA1fDC9XjG5032dQqaZkoBIm4tQhfxONxYluMUVpsa5N5C6rU6aVcJD13uR0j0mHLHNBTj7nkM2OWKbhL2K+y6UErUuheV6ZVXJsBujm0FE50gBBJejs+8EluUV9vDVzFDs2j16RBLtpcFg+MWNCFda5ZSojBjWC7BpYpFxYvyzik5PmknA7sDD20AzFtheII3YPFbOlXS0VNFiYRpbRgSO8lG9LP9Pt6dDFTFvYLYUGovJNFJ2j3gfStiEtYKay1i8g7Rg3EGkI0OnYA0KOmhmhaCNCh2hRKIdNCaOonsSHWndXpWHoWy0Uru5IkjbfXvU3kBTqc4CieYcTEDw9CWdwfODjglKvL3iuQaxaS0koNPlCeeJh4oVs50OjWK/uAnmRdHjXlBVgQHUTWkdWSz3ZIGBUQpR3fKPEnnHVmS6qUSnWJ3Jr1ixIRsMlMFJKyyLyX4AijZxs9BTCuYuaS8tDhAdwVKFVcbtP1RgZk1U5RUXYetWG9sY9B0LY+5s6E4FryuKqtxAIHKOf1TN6WD+svB0ek6/rbCviPke0DWKjmfpoBnz1PQJbeH8YslzgcQ8QTLWlHyB+p57I8/hSk+D1eW4rmgNV5SAtAqk1T7RxNshXMSQKOH2t/iOptrUo7MT0rE+iphJL4Abo2uE8cHL4MqnDJNR8+f7ByMcaw2lVy0qF/HIOz4Qk4wJp6yqVNDEMycVAYttO14o6XiU9ipOg9ZyvFgtBWjp6FBkpul8OlQ8ETMWEVfZuxnvdYpIBeiknAEkUO4dYu+4etGB+hD9SwRhsvt9/JV0fZeTXXd7eDLafkjvHIorFtop7QDYUupDYg1jUaWsAmJYKYu4LRU2Sw3F3iUktRi9cHwizHlTw9r5Q2TC45+6K8PyQ211TAnIMOrV+tkcpWAq7Shbf1g9c8s4w37ohTNTsCTwBHXKKUqjVF8knK1LzZeJs/e2ZSCWKk0OYUkuk9QIxNttboCVq+0vO+eDF86sK7RGu0daFOASOUY/tNo+7aJl0D4nBH4tZjsxjZ0fL9qWP8TkdcwV25PwKq2yaHcG9oqWZQ5RbG0lTBROaWORGX1sgafZ9gqMY7rR59AZH2xBzUU8lH+YfSMn7JKswop8H9+sPaJZJChmB1GqfQ84ltc4KSQ9HvM3iDz8YraHsphB8sd5KVKzBvy/zAayf1J8QIDWmsEWYkEHZCNDplVCaCtIS2mKbA16184HaEoazloeHaGiUSzpoKsAqo7vMiBoLsCfi3AeYHrFiQpOs0gciJphpEQh6Es6liNRoVCDImXsb6XH4SFEq/pbnGal4dBGr0OE91NHzFlt+FLg+KgYahWD220OXGdOECrmMggYqZ+GQ8zzEFpuqooMKngBvgFTFRBo7txy9otSK7NDY5YEqShI1pplNTALVrEHaxHSNtalavEv6xT9gLJeQmfNT/wAWpKBwUWor9IPVovrZLfKPN9YyxlkjBfd5+p6foWJxjKb9yhtc667UfrFatZOTsMeEG2saxpXfAqyo08B/EW62FRimWbWZyk0KzLPwnNwCcnp0i4sUju0sWc1V7coGkWZKWUUmmAJz2tlBqqitHqYo2pOX2Y8M1aePt+3PlcEliTfWBzPAQ+nJ6UFIqXo15gGL5VeuMTWS6hJKa3nA4UfDpEtoAUqssKapoC1WzivQqG2ivq95NaTfwAdnGJmKr8DhySzqA27AesH22eEpA21rHVhnodQEtmGwAMCBljDaStMsqCVJckA5BqYOI6G7jeTYcq9kc3peWOPXSfu2QS5oKajdvirtSglZcMmhSfEvuBEWQkpLFJu40Vm+QMC6Ts9Aog6rimYVQ+kctRUcva+Gduc7xd8eUVM+zKqUn9OX6d26BATm4MHyp7o1QQU0Z/p6eUdS5yVhlAP4dco0NyjdrgpUcc6qXl/kNZJ2D4g04QF2ltZlWyVMCQUTEC+NtwlJ5s0WASkZEHZkY60/Yu9soUBWWp97FgR5HlCaWRQ2k3w/AnU8TyajXLj5MPpBLL/OlK+CgSnrSOp04OFjMP6EDnEGkp5XOAPwpASOAevV4kkgKSxqAq9yLfx1j1LR4+w2yWQTQyaLxA4488Izhl1Xxb66Rq9FyQFmYk0QCp3GXrGZXIOsCaufL/MVtDpleoVieyjGIlDIxJIo8I0MiHSGI4epgRoLt2I4esCwlDjNCh4UCiCiy0Ml++H/AIiRyXLPk8VsWPZ+YBPSDgsKR+5JA8WiWQjmGI3juampEdS0DExZYlBej7PeUAaCpJ2b/rbBtl0hctCC2qCAofhLAjixiC9clk5lvf2gNiVeL+sP7Cs0un7IZM1cv8RY7UHA8x5RBJRfmoGZUPExeaek97KROA+F5Z4YoPQkchFd2Rl37bJfBCwtX5UusjwbnE9TtxuT9kCMXKSivc9PsFluy0oGCNXnio81E8gIrNN20IPdhVc2rXlFva1lMphiSomMPOma5VV3jyOGHq5ZSl9T2N+ljSXHAcq0MdcpI2M5/jnElmtILkJZIz/xFUJrbBE1sm6oQDWj86+vhHS9LhfJQs78v2RZd6FgFsSQOUTTFDOA9HS3QjChV7xJaJgCm3xln4ydq9joYZXi7n70WlmklaUNQMfAkQXMlFaVoRQM77S4HvEGiZv2Zb7zNux+uESWlNyzLOam/uAhsClHZj2+9GHekp68+72TA7BoqYhTkgi6oEO+ZMQaTs6gUq+VscOTn0gGy2kpmSi5Zw4x+esWmnQQbuwqHQx19uM47EW3yv2OL02aeCUa4f7gUu1JUpnLDBsMtsWpILjI+sZqUoAxey16oJ2J8RHJ6hHs7XE72hN5O6MiisqbilJcOHHOI54DXgCDmMoJ07ZdbvEYlwRwqD0PhFVKmElgFPwpFvcprvTKoxcP+toNkW16HLP3jR2KT3kojEUH7gR6xllS2FSH2Y+MaTQVquyVpP4C/MD1jnbCSalE3Rc3BxZg9LWZJlpWBrpcLGxQUUnkaRXqVcA/E44D6I6Rpu2dnCDNumil3m2P9oX6giM3o2ymcpIwZyTsGJPSPYQyd0FL5PDTh2ycfhk2kUmTIlJFFTnUr8qSyRzLnkIq7SfhOZx5fxFz2ymPNQwYJQABsqadAIo51ZR20PR/R+kC/FkAJinMdSzEAMFWKXeWBkTXgKk9BCNjpAtt+NtgA8H9YHiSfMvKUraSepiOEscUKE8KJZDl4L0TLKp8oDG+jkxBJ5AE8oDeLrQKbkubPOQ7tH5lip5J/uEJYxHpCYFTVkUBJYbsvCOEhyAPp4jlhzSDZcu6cQ4/uNIdMRnVtDsMh6REtV1N4YmjwraolTcSepiCdMcAZPSHsWj0fsvaQbIpMyqTcCuC0fEN4Uh+cd9ktF3bXNeoQgkHbeIHlAvYpHeWaYn70sJH5kKJHmBziz7AqJNpKvkShP7lKp/TGXdl26+T6GjTjexBf1NGSVIWPugkcD/mMbMmPvMaGfpAy1KbAhjGWUSCWoHJ3RwtFtXZ6fbj8BP+3rOAfmG6x3KsjF1KS24ueZygGbayQ0cypl9ASl3B1icOuf8AEdJOVc0YajfFl/YJgUV3fhSG3OX9oS1A3cy2OWeMPoyQESm21J2+2cCTbQ1Nkc7uUsr7fY60IyjhXd7ltojEh60I8R6xaaWt3dSg6QoqUEgHCgvP5dYzWjlqv3sh9NF52nQZqZVwpFVKIUoAsyQ4fERp1EpbUe45vU32az7fcgsWlBMmykCXL1lJHVXCJO1No+1KW+dZBza97iK3RVjKJ8td5GolSmC0k0vAMOJEFaYuTCCVVAqxepUT5mOhuzhDLGuEv7nJ6ZilLHJ/Lr8inCXciLeUp0kbGpw/xEmirHKvYne+w+ENb7AqTPBxQtJukZsX61jlbOeOa0vY7+rjeBpS+8AaXn3Uk1xS/MNFCZ5CnQum8V8cYuO0SVXSE1vXQRyekZqXZpmSFEZvQdTSLtX03iTkUbMsqyPtss0KzZ/Lwi7si/slcB4KEZ6zJUMQ25w8W9nU0s7yB0qfSMm0l47TVrXT7iq08grthd2XLl04IIPl4xxouUEITJT/AMk4pSo7EuKc/SLDtAbqRMSKiWw6qB8PKK3s0glapp+QKbeoih6P0j0GtJvBH6HlduKWxNL5ZS6ftF6ctsxfHC8fQjpAksulPQ7wSadI50xMacVYhJungAAR5xEsMGfOniXjRZnoCnSShRSRgWiaTSXNUMQkJ/ebp8H6wTMAWhSlFlJSCNqi91vB3gewi8mYj7yC3FOuP7W5xU2WIq3hPDPCeFsYeFDPCiWQ5eNBpUd2mXZx/wBYde+YqqulE/pgDs/LBnBag6ZQM07Dda6OaikQlzCpRJqVFzCILCbHN7u8WclJAfJ8CN8cWYYbcTxP0IiSb0zcKngMvTnBMgGp2kw6YjI52e/V6Y+PmYiVTHwqYUxdWGPoPfGIVKbjBTJRtuwVq1LQgYpSJg/cAejJ6xrezwF2epNL5lkjY3ee5jz3sJMu2quC0TEH9SSR/UkRs+wyyqbaUHEhKm4Xx6iMm9b15L6Gzp9LZgwvSGDmjeMV6bJfqokJOAAryGfOLqfZbyxu+mhv9tcupdfugep9o4WLNCMKb8nqM2OTnaRU/wCjkpqX549H9ItLLZEXQTKCQS4FQrcaYPtgmRZ0JN4JF77yqnk+HKO5jnFUJk2nLxEOPWp/a8IgEkE1J5YdIElaLSSdbPMeog5w7OHgK2Wxk6udH+sImByvx7l2dxrng77kgpuFJCXzA2jPGI+0NtmJmS0IKk92liQzEnWNWxukCIrPKLg1u4tiTmQM4nkWRTlalq1nPwKDHdTDLgY7+hhip9/wq/E8t1TO5Q7Pl3+ALofSM0zQlTK1FbAaHEtkBV90EaStaSkVUxOdXAND6wfZ7MlCrxqS4JCVDVUSSMPTzgmfIlpQVqSDdDpvCj9Gi7binK6M+jkqPaVaLGbqWIAUQXq5GVMRzaLKRaQUmWolWaSQzH0imVa708ElJbMAYgOTWIxbClZcnHyjl5teMk/mjt49iXi+L/Y50ukTF92VB2BD4vhQ8t3jFAu0zEukk0xSXbgQTGq0pY74CkNeHju9orp6BMS6gBMSbqnQK7HfA74z6+WLgk/b9C7Njkpuuf3RTWdaVrSlEs31FmBIAPPKNAVC8wLhOqD945q4E+DQPKkhD0AWxqwF0GhqMyPAxBPmVaJlkpPwNjjJckullvMQg/AuRMYfiSSfJxziu0FMABGSELUo7WSfIRd6QlvKQtqplzSDwanj5xkJc0y7LaF7UiX+9QB8HjtaUn/DxPOb6X8TOvkoJk++FFWJqW2v/MTzKpB2UPJh5EQGnZtgpKrpY5v9dDGqzJRGVsg/hVX8pofFoiQu4sKGRB9YkV8V37wI64eMDrwTwbphCNhRBb5QTMUBg7jgrWHgREEGW8OhCtjoPKo8D4QC8JZYdQo5eFEshbWMXbMTnNW36ZY91eEQSTUmCtIyFSkypagQoSwog5GYSuvJQgezSypV0Y4cyWAgJgZ2hLIBzWfAH1L9BBRVcll8SW4A/wCG5w0tF6aW+FOqngAz/W2ILRMCn2OAOAf1hhQd2jmWhzHUwaxidSu6Te+Y0Tx28vaBY1Bmh7RdtlnQMBNTe4k3W5O3Mxs9C6STZps6eoKKQEJISzupR28DHmVjtFyYhZ+VaVftIMegaQlDurWBUiZLI3peZh1HWBKKnFxfuFTeOSlHlGtt/aGSJaVpTMJWLwolmrvilmdspacZcw/t94rdJzQjUPwpASOQYeUUc2XeIat4iM//ABes/Nfqal1baXju/Q2UrtxIzkzOqfeJf/udnP8A0Tf3JEYhMmWPmVxYNHSJaCaqLcG8Xh103X+P1A+q7L+9+hrD2tlEkps6qYOsY8k0gefp4UKZaU/mJX7CM6uakUTTZAsxycYuho68fulU+obMlXcaCRpNSrQkzFEvq5AAFgWAwcZx1/uMwlYEyYGUsA31bg0V2jUd5OxSyRfJIoGYDAOdYiLpGi0lntEvEvRWwHZGyKjHwkYJuUnbds6NonJSgqWugLi+XJc78sOUTT9NKTZwTVyaKL0BTtrn4R1M0egXVf6iW2s4ZVQVEnLf4QP2gsd2VRaFNUUOBYPUNmIku2Spgi3F2jvR+kZS7xIUkhJ/EK0fbnhEkxSFkGXMQotUAhwcMDWMemYdsKdOc64B30L74xz0ot2nR0cfUZxVSSZ6FZLQoABTgijtQiCkrCzVidwqRHmMuepJdBKfyqUPIxeaI01Oo8xVAaGuGdScI5eTo7crjI6sOux7alA00zRmIvFziS784E/2eaSwF6tCKxT6Y07aAoqTMoSARdRQtX5efOILPp+dVPeG8Q6WAFRXIUeFj0zPF/zIaXV8El4izSaemGSbLJUGUtMy8Dkk3SH4qDdYyemmFjN3BS0eSi3JohsKlrtctUxRUpSgSpRJLDecoa3TgZCJb1VMWtI3JADf1eBjqYoenBR+DiZsnq5HP5M9L8oJttQJicPUUY+EQLTdMSWeZdJGRiyyskmC8lKk4jD24xBbvipsfrXwNOUEBDAcfOI7YjPYSk86v5wGRA+MpY2Moci3kowA8WVnlEiYBUhCi24V9HireEZYuDqFHLwoFkL/AE7PK5pWcSlH9oAiPRKGUpWNxJPNWoH5q8IltRCrrZIH9KanjSNHo2xXbEUgJeYRMODslroL4jE84dIRujPhBTKU1PlfY+PNngBZAIGyNJ2rlBEiQ2JFQNuKT+0+MZaUgqN0Yn6aIyIMscqipiqJTUnjFXap99T5ZDYIN0zaWaQn4UHW/EvPkMBzishbHoePSdBzBMRZiqvfJTKXvUhQQ/HVHWPNhG57HLvSJI+5PX5IWPEmDHkWXBL2tdM27z6/xFFKURhR41HaSWJqrwxCUvwZn8DGXtCSPf8AmLypEqFX1AAVJbdFgqYlFEpB3kAk764CK+wqCVpUcAawZaZJSp1YZbxk26ImBiWlMzABKsiKA7iMBxgYSGG8/TRMpXzRDabQSytvmPp4ayUWXZub3doTUi9qOC1FqSC2wtFrYtLz1lY72YLqiHvPQ0bjGe0NeXNDAG7rVISARg6izVaNLZtGTbragq5eZLxbH4soKasWSILfpi0JAJmr+agVi2WET6b0mpdnZaiSoAFychLOG168ojteh5i1ILy2BUT9rKom87/Fn6iINNyVKllRuUN4MtCsWBokmm/dEtMUzl4O9frfHMxPFvCFLQpWDNi+A6mkT2eyqU7sBuUCSdgrjBsaiKSAKkhvqkWNiLuR91mH5hhFZaksWKcMHfrk8X3Z+QFpOr8IBvYD7zF4VsJVaQnXjMApdWR4M/8ATAFhpMTxFYs5+jLoUSsEFQLpDjN6uMHhSdGFr6VBTAmmNaO2zOkIx0EMAlM3NSSBxJb36RQ9qJt2elKS3doQBuUdcnjreEXVqmAizITgE+ajXpGY09MvWmcf/IodDd9IqkyyJZECdJ7xOKSyhsJ9DlFcg1Y/4h9CWvu5rKOosXFbK4K5GvWO9ISLqiNhgWRosbJIKwoAVZRP6WJ8o4XJVdcgsaO2aQ/VvOLjsUklExwDe+zyokjWO0UGMFGzJNnUkOShRWTTg/AiHS8CXTM9o9V1RWMRLUkjiCmKS1SvmTg7EbD7GLSaoSzMBo7pD7yFA9POAL7E5g4jaIrZYmAwolnSSDRyMjCgDGwkaOlTJiBKUwJShQJJYK1SXPHx6XWnJqfgDIYlF3aElgXyG4b4yQWXuyyQMHB2Zk7Is5tr78Fa1XbtO8UGF0MARdDknY1YsTKWgztlagZNnQGcgkkZNqgdRGVskzu0KmZiifzH2x5Q9utwUyEOQCWUQxO0gZDCAtITahAwQG/Uan25QjY8UCQ4hoQgDjxtuwR+zP4Z8s/vF3/1jExqOxM9u+RmoyVDihSv/wBQULLhmstiO6CFsDMa6XwAd8MyQ8Uwtalr1CUnj6xq7XZBMCyD8Qvp21Dt6fqjI2Sz67YJGJP8xoRnC1WK+R3hABo6fiJwoAMN5jn/AI03SkLS+DlQ/c9DwaJFLUNY0Ks9gGzj6Q4AALu1aU4vDUCyvmKkqOC0cwpPk8D2qxMmhcGoIy3EcDEs+yuzVd8q8G2w86WtIUwVk1DtbZACEdkrqZxcAukJqxGspLFtoMWUrSF9CrktF5zilJcF8Q2NIrtAWRapoUUXQkhTnVqmopjjspGiROQl5aEJKcCQK4OS5xq8FIEgOeky0IS0pQJVfKUACh+EXh6GEZ0v/Tr1EV1aJSGBYlmGNM4VtQV5gs7YAbaB4DUD3ZF0UN7ChyO5/wCYNCooLSqrkkjL23RGZjBPPz/xCtM11NTgHgyx2cNdU146yRXDMqOQwYZwBySXK7yWSSwBxbM7It1TUy0Xai8GAzYJfZnTxgOUXSxNBVzQAZlhgAB4RDarTeIWmrC6BTDDqcecAgVpGQDLSkFqOfzk5DgwivFpIFyWC/zHfgw3ZQfbpaktrOzbzkcsHjnRJImKUzJSkKOWs5YeLtsEBhRGbODaEXcARL5po/MeUYm1rvTFnapR6kmNvInXDfd695/SogcWPhGCGEUyLo8Ci4nTu8lJX8w1VcRnzDeMU8F6OmVKMlhh+YYeo5wozNJ2St3dz2U/dzElKm3BwRvBEWCbYFlQAuhdCQWcO7Vp/iMfZrYuUu8k8QQ4O4g+eMXabWFpvSgEnPO6dlcAdo8IeMiuUQ7Smk0Sye6AJuhCltVxq1phGYtrq1jia+/oYKWq7ML1SrHPiD9ZRzMlAG49DVJORHynygMKAZU4gUwhRHNlEFm+tkKFHLaX/wAR+so40sWTJAwuqLZO5D8WpDwoLFiA2H/kTx9YCUamFChWOhocQ0KIQcRedmDWZwR/dChQyFfB6T8qOEwdO89h0imsodK32o9YeFF8TMyPSH/Xw9ohtGA4CFChwItLIgCzggB9eucDIpZyoUUTiMesKFACWPZkPMJNXQl/3Ki0UkBRYbfIQ8KChWcJFOcCaWSBZVkAYK8jChRGFHnErHmIOsx1p+4pbqr2HSFCgDhduUe4FckDwdusB6JH2iOfkYeFAAuDRWFIILh6DHjAYwm/kP8Ae3lSFCgSIiqSdUcD/aqMiIUKKZGiPAoZ4UKEGRZaVH2io60KftU7y3JjSFCgiMMtf/Ir6zMR2nDmPOHhQwEDWrEcBChQoUJ/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098" name="Picture 2" descr="https://encrypted-tbn1.gstatic.com/images?q=tbn:ANd9GcSrFY_wrbDUBhR0hohpxMUonRfrnu7W6U1D5g6HMPzXMzKjWM9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537985"/>
            <a:ext cx="4672328" cy="2808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373345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764704"/>
            <a:ext cx="84969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dirty="0" smtClean="0"/>
              <a:t>Каждому ученику необходимо полноценное и рациональное питание, потому что наличие в пище витаминов и минеральных солей обеспечивает нормальное развитие всех органов и организма в целом.</a:t>
            </a:r>
            <a:endParaRPr lang="ru-RU" sz="2800" dirty="0" smtClean="0">
              <a:latin typeface="Comic Sans MS" pitchFamily="66" charset="0"/>
            </a:endParaRPr>
          </a:p>
          <a:p>
            <a:pPr lvl="0"/>
            <a:endParaRPr lang="ru-RU" sz="2800" dirty="0" smtClean="0"/>
          </a:p>
          <a:p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547664" y="3429000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8" y="4221088"/>
            <a:ext cx="13484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3428999"/>
            <a:ext cx="3744416" cy="2808312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628800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dirty="0"/>
              <a:t>Каждое задание состоит из двух утверждений, связанных союзом </a:t>
            </a:r>
            <a:r>
              <a:rPr lang="ru-RU" sz="2800" b="1" i="1" dirty="0"/>
              <a:t>«потому что». </a:t>
            </a:r>
            <a:r>
              <a:rPr lang="ru-RU" sz="2800" dirty="0"/>
              <a:t>Следует определить верно или неверно каждое утверждение, и затем установить наличие или отсутствие причинно-следственной связи между ними. Ответ выражается в виде комбинаций букв: </a:t>
            </a:r>
            <a:r>
              <a:rPr lang="ru-RU" sz="2800" b="1" dirty="0">
                <a:solidFill>
                  <a:srgbClr val="FF0000"/>
                </a:solidFill>
              </a:rPr>
              <a:t>В-верно       ,</a:t>
            </a:r>
            <a:r>
              <a:rPr lang="ru-RU" sz="2800" b="1" dirty="0"/>
              <a:t> </a:t>
            </a:r>
            <a:endParaRPr lang="ru-RU" sz="2800" b="1" dirty="0" smtClean="0"/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002060"/>
                </a:solidFill>
              </a:rPr>
              <a:t>Н-неверно </a:t>
            </a:r>
            <a:r>
              <a:rPr lang="ru-RU" sz="2800" dirty="0" smtClean="0">
                <a:solidFill>
                  <a:srgbClr val="002060"/>
                </a:solidFill>
              </a:rPr>
              <a:t>.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9" name="Picture 2" descr="C:\Users\123\Desktop\картинки\happy-face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3300" y="5520578"/>
            <a:ext cx="671916" cy="724869"/>
          </a:xfrm>
          <a:prstGeom prst="rect">
            <a:avLst/>
          </a:prstGeom>
          <a:noFill/>
        </p:spPr>
      </p:pic>
      <p:pic>
        <p:nvPicPr>
          <p:cNvPr id="10" name="Picture 3" descr="C:\Users\123\Desktop\картинки\sm_hO9OA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57540" y="5989108"/>
            <a:ext cx="909960" cy="909960"/>
          </a:xfrm>
          <a:prstGeom prst="rect">
            <a:avLst/>
          </a:prstGeom>
          <a:noFill/>
        </p:spPr>
      </p:pic>
      <p:pic>
        <p:nvPicPr>
          <p:cNvPr id="8194" name="Picture 2" descr="http://stat8.blog.ru/lr/0a163e93d306527eac380770fa6992f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32656"/>
            <a:ext cx="1972444" cy="1479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http://fresh.org.ua/upload/news_foto/47408_25450_400_0.jpe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5110" y="113879"/>
            <a:ext cx="1442133" cy="169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8306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692696"/>
            <a:ext cx="83529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При попадании инородного тела в дыхательные пути ребенка необходимо обратиться к врачу, потому что неумелыми действиями можно загнать инородный предмет еще дальше.</a:t>
            </a:r>
            <a:endParaRPr lang="ru-RU" sz="2800" b="1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00192" y="2924944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32240" y="3789040"/>
            <a:ext cx="13484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8" name="Picture 2" descr="http://im0-tub-ru.yandex.net/i?id=e988fde474c4d7cfa53b878a60a7b845-52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320" y="3019475"/>
            <a:ext cx="2558844" cy="1760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://im3-tub-ru.yandex.net/i?id=93dab2c1bc366881993291dbbf0d2a59-28-144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388914"/>
            <a:ext cx="3309603" cy="268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334100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692696"/>
            <a:ext cx="835292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При попадании инородного тела в дыхательные пути ребенка не нужно обращаться к врачу, потому что его всегда можно извлечь его самостоятельно.</a:t>
            </a:r>
            <a:endParaRPr lang="ru-RU" sz="2800" b="1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00192" y="2924944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32240" y="3789040"/>
            <a:ext cx="16033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ННН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026" name="Picture 2" descr="http://im0-tub-ru.yandex.net/i?id=e988fde474c4d7cfa53b878a60a7b845-52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632" y="2508578"/>
            <a:ext cx="2558844" cy="1760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im3-tub-ru.yandex.net/i?id=93dab2c1bc366881993291dbbf0d2a59-28-144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388914"/>
            <a:ext cx="3309603" cy="268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20026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300192" y="2924944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32240" y="3789040"/>
            <a:ext cx="13484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47812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Во время вдоха объем грудной полости увеличивается, потому</a:t>
            </a:r>
            <a:r>
              <a:rPr lang="ru-RU" sz="2800" baseline="50000" dirty="0">
                <a:solidFill>
                  <a:srgbClr val="FF0000"/>
                </a:solidFill>
              </a:rPr>
              <a:t> </a:t>
            </a:r>
            <a:r>
              <a:rPr lang="ru-RU" sz="2800" dirty="0"/>
              <a:t>что при сокращении наружных межреберных мышц ребра поднимаются, а диафрагма, сокращаясь, становится плоской.</a:t>
            </a:r>
          </a:p>
        </p:txBody>
      </p:sp>
      <p:pic>
        <p:nvPicPr>
          <p:cNvPr id="1028" name="Picture 4" descr="http://im1-tub-ru.yandex.net/i?id=98a06068d9108901ffb47fd66fc9deef-89-144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072" y="3340442"/>
            <a:ext cx="12096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https://encrypted-tbn3.gstatic.com/images?q=tbn:ANd9GcROMNnTWqZS-FvDeJ-0N8lHeT4WehnUu727qBh5CqEV2gBOMqr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845266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364310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300192" y="2924944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32240" y="3789040"/>
            <a:ext cx="15183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НВН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464611"/>
            <a:ext cx="903649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Во время вдоха объем грудной полости увеличивается, потому</a:t>
            </a:r>
            <a:r>
              <a:rPr lang="ru-RU" sz="2800" baseline="50000" dirty="0">
                <a:solidFill>
                  <a:srgbClr val="FF0000"/>
                </a:solidFill>
              </a:rPr>
              <a:t> </a:t>
            </a:r>
            <a:r>
              <a:rPr lang="ru-RU" sz="2800" dirty="0"/>
              <a:t>что при сокращении наружных межреберных мышц ребра </a:t>
            </a:r>
            <a:r>
              <a:rPr lang="ru-RU" sz="2800" dirty="0" smtClean="0"/>
              <a:t>опускаются, </a:t>
            </a:r>
            <a:r>
              <a:rPr lang="ru-RU" sz="2800" dirty="0"/>
              <a:t>а диафрагма, сокращаясь, становится плоской.</a:t>
            </a:r>
          </a:p>
        </p:txBody>
      </p:sp>
      <p:pic>
        <p:nvPicPr>
          <p:cNvPr id="1028" name="Picture 4" descr="http://im1-tub-ru.yandex.net/i?id=98a06068d9108901ffb47fd66fc9deef-89-144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818267"/>
            <a:ext cx="12096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https://encrypted-tbn3.gstatic.com/images?q=tbn:ANd9GcROMNnTWqZS-FvDeJ-0N8lHeT4WehnUu727qBh5CqEV2gBOMqr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750906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348313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692696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Перетренировка вредна, потому что позволяет восстановить силы.</a:t>
            </a:r>
            <a:r>
              <a:rPr lang="ru-RU" sz="2800" b="1" dirty="0" smtClean="0">
                <a:latin typeface="Comic Sans MS" pitchFamily="66" charset="0"/>
              </a:rPr>
              <a:t> </a:t>
            </a:r>
            <a:endParaRPr lang="ru-RU" sz="2800" b="1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00192" y="2924944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32240" y="3789040"/>
            <a:ext cx="15183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ВНН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31640" y="2714624"/>
            <a:ext cx="4316685" cy="2946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47064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013176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Перетренировка вредна, потому что приводит к сильной усталости. </a:t>
            </a:r>
            <a:endParaRPr lang="ru-RU" sz="2800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340768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2132856"/>
            <a:ext cx="13484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95674" y="1196752"/>
            <a:ext cx="4532710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70348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684</TotalTime>
  <Words>657</Words>
  <Application>Microsoft Office PowerPoint</Application>
  <PresentationFormat>Экран (4:3)</PresentationFormat>
  <Paragraphs>89</Paragraphs>
  <Slides>27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Поток</vt:lpstr>
      <vt:lpstr>Выбери правильный ответ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123</cp:lastModifiedBy>
  <cp:revision>68</cp:revision>
  <dcterms:modified xsi:type="dcterms:W3CDTF">2015-02-08T11:21:20Z</dcterms:modified>
</cp:coreProperties>
</file>