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7" r:id="rId23"/>
    <p:sldId id="280" r:id="rId24"/>
    <p:sldId id="25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BABB-6CC3-48EA-8966-E411716FF7DF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E25E0-96A5-4C8F-966F-295F914E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6509-F876-4F66-BDE5-B8D6BBC38DAC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45EB-F905-4F5D-923F-E2C538549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3C96-7942-4F8B-8E99-5746DECDDCF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552C-FEAC-43CD-8687-870A4C46D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E780-270A-47AA-A0E1-DD3B35A2CBE0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D96A0-4EA4-447A-A2B7-C6682EDE3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6190-31E1-4BC9-B5F2-3DF3927ED5AE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4F617-23C5-429C-BA95-B33A6085B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3AD55-7FA3-4B0D-9CBF-5B7EB495AF7B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B530-E235-4B3A-A8F5-CB8D8702B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170F-DC9A-4F3E-8B14-462BD62AF70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E79A-1587-49A3-B650-5BCD1C1D8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DE47-BB2F-4671-A7E7-2F1A0CFEEAAF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5BA9-8508-469F-A572-4392930F5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7553-4CE2-480D-A7D1-CEB398BFA9B3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BDC7-B35C-4C37-8491-55BBDEE81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2466-B3A2-4487-9587-FD00B87017FE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8DCB-F064-4F63-AAFF-1C9F76C83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9E4A-3BA2-4042-A84F-21906EC7723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4DCDC-0B7A-4649-A5DD-A6EA1AF85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1F40B5-AD3F-4EE4-8421-4A3F76759F8B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6317FE-CBC5-4613-B878-5C14F7D73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179388" y="188913"/>
            <a:ext cx="8713787" cy="6480175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2" name="Рисунок 8" descr="clip_image001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15778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9" descr="x_68f70433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5292725"/>
            <a:ext cx="15049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Рисунок 11" descr="kalendar-1sentyabrya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115888"/>
            <a:ext cx="16367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12" descr="s12518111.jpg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269851">
            <a:off x="173038" y="-19050"/>
            <a:ext cx="13652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svg.ucoz.ru/_ld/2/s12518111.jpg" TargetMode="External"/><Relationship Id="rId2" Type="http://schemas.openxmlformats.org/officeDocument/2006/relationships/hyperlink" Target="http://anisargsyan.files.wordpress.com/2011/08/kalendar-1sentyabrya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10714.vkontakte.ru/u150403415/-14/x_68f70433.jpg" TargetMode="External"/><Relationship Id="rId4" Type="http://schemas.openxmlformats.org/officeDocument/2006/relationships/hyperlink" Target="http://104frspb.caduk.ru/images/clip_image001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russkij-jazyk/Prilagatelnye-antonimy/0004-005-Rol-prilagatelnykh-antonimov-v-rechi.jpg" TargetMode="External"/><Relationship Id="rId7" Type="http://schemas.openxmlformats.org/officeDocument/2006/relationships/hyperlink" Target="http://no.jili-bili.ru/img.php?p=9307&amp;g=4" TargetMode="External"/><Relationship Id="rId2" Type="http://schemas.openxmlformats.org/officeDocument/2006/relationships/hyperlink" Target="http://3.bp.blogspot.com/_L6YO0JPvsbs/S7YSJ6Cr6bI/AAAAAAAAAbQ/A0z4iAAY1m0/s1600/tulip+tre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o.jili-bili.ru/img.php?p=9307&amp;g=2" TargetMode="External"/><Relationship Id="rId5" Type="http://schemas.openxmlformats.org/officeDocument/2006/relationships/hyperlink" Target="http://no.jili-bili.ru/img.php?p=9307&amp;g=5" TargetMode="External"/><Relationship Id="rId4" Type="http://schemas.openxmlformats.org/officeDocument/2006/relationships/hyperlink" Target="http://900igr.net/datai/russkij-jazyk/Prilagatelnye-antonimy/0002-003-Raspredelitelnyj-diktant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643063" y="714375"/>
            <a:ext cx="61436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Ребята -  дети, 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бежать – мчаться, 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красный -  алый, 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азбука – алфавит,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чудесный – волшебный, 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дорога – путь, 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грустить – печалиться, 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вьюга – метель.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0" y="1071563"/>
          <a:ext cx="5000660" cy="4500594"/>
        </p:xfrm>
        <a:graphic>
          <a:graphicData uri="http://schemas.openxmlformats.org/drawingml/2006/table">
            <a:tbl>
              <a:tblPr/>
              <a:tblGrid>
                <a:gridCol w="5000660"/>
              </a:tblGrid>
              <a:tr h="45005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чистый – грязный,</a:t>
                      </a:r>
                      <a:endParaRPr lang="ru-RU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плачет – смеётся,</a:t>
                      </a:r>
                      <a:endParaRPr lang="ru-RU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толстый – тонкий,</a:t>
                      </a:r>
                      <a:endParaRPr lang="ru-RU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маленький - большой,</a:t>
                      </a:r>
                      <a:endParaRPr lang="ru-RU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грустный – весёлый.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57375" y="785813"/>
          <a:ext cx="5572164" cy="5286412"/>
        </p:xfrm>
        <a:graphic>
          <a:graphicData uri="http://schemas.openxmlformats.org/drawingml/2006/table">
            <a:tbl>
              <a:tblPr/>
              <a:tblGrid>
                <a:gridCol w="5572164"/>
              </a:tblGrid>
              <a:tr h="528641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Я- антоним к слову «</a:t>
                      </a:r>
                      <a:r>
                        <a:rPr lang="ru-RU" sz="3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зной</a:t>
                      </a:r>
                      <a:r>
                        <a:rPr lang="ru-RU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 в реке, в тени густой,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в бутылке лимонада,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 зовут меня</a:t>
                      </a:r>
                      <a:r>
                        <a:rPr lang="ru-RU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……(</a:t>
                      </a:r>
                      <a:r>
                        <a:rPr lang="ru-RU" sz="3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14500" y="642938"/>
          <a:ext cx="5929354" cy="5429288"/>
        </p:xfrm>
        <a:graphic>
          <a:graphicData uri="http://schemas.openxmlformats.org/drawingml/2006/table">
            <a:tbl>
              <a:tblPr/>
              <a:tblGrid>
                <a:gridCol w="5929354"/>
              </a:tblGrid>
              <a:tr h="542928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Я -антоним к слову «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лето</a:t>
                      </a: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»,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В шубу снежную одета.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Хоть люблю мороз сама,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Потому что я </a:t>
                      </a: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…..(</a:t>
                      </a:r>
                      <a:r>
                        <a:rPr lang="ru-RU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5938" y="714375"/>
          <a:ext cx="5715040" cy="5429288"/>
        </p:xfrm>
        <a:graphic>
          <a:graphicData uri="http://schemas.openxmlformats.org/drawingml/2006/table">
            <a:tbl>
              <a:tblPr/>
              <a:tblGrid>
                <a:gridCol w="5715040"/>
              </a:tblGrid>
              <a:tr h="5429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Я – антоним шума, стука,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Без меня вам ночью мука,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Я для отдыха, для сна,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Называюсь </a:t>
                      </a: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……..(</a:t>
                      </a:r>
                      <a:r>
                        <a:rPr lang="ru-RU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6475" y="2286000"/>
          <a:ext cx="4590415" cy="1463048"/>
        </p:xfrm>
        <a:graphic>
          <a:graphicData uri="http://schemas.openxmlformats.org/drawingml/2006/table">
            <a:tbl>
              <a:tblPr/>
              <a:tblGrid>
                <a:gridCol w="4590415"/>
              </a:tblGrid>
              <a:tr h="1463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Ученье – свет,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3200" dirty="0" err="1">
                          <a:latin typeface="Times New Roman"/>
                          <a:ea typeface="Calibri"/>
                          <a:cs typeface="Times New Roman"/>
                        </a:rPr>
                        <a:t>неученье</a:t>
                      </a: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-……(</a:t>
                      </a:r>
                      <a:r>
                        <a:rPr lang="ru-RU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85988" y="2071688"/>
          <a:ext cx="4770755" cy="2485654"/>
        </p:xfrm>
        <a:graphic>
          <a:graphicData uri="http://schemas.openxmlformats.org/drawingml/2006/table">
            <a:tbl>
              <a:tblPr/>
              <a:tblGrid>
                <a:gridCol w="4770755"/>
              </a:tblGrid>
              <a:tr h="2485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Знай больше,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А говори </a:t>
                      </a: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……..(</a:t>
                      </a:r>
                      <a:r>
                        <a:rPr lang="ru-RU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57375" y="1143000"/>
          <a:ext cx="5572163" cy="4143404"/>
        </p:xfrm>
        <a:graphic>
          <a:graphicData uri="http://schemas.openxmlformats.org/drawingml/2006/table">
            <a:tbl>
              <a:tblPr/>
              <a:tblGrid>
                <a:gridCol w="5572163"/>
              </a:tblGrid>
              <a:tr h="4143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Очень толстый червячок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Яблоку прогрыз бочок,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С тонким он теперь соседом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О скворцах ведёт беседу.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0250" y="857250"/>
          <a:ext cx="5357850" cy="5357850"/>
        </p:xfrm>
        <a:graphic>
          <a:graphicData uri="http://schemas.openxmlformats.org/drawingml/2006/table">
            <a:tbl>
              <a:tblPr/>
              <a:tblGrid>
                <a:gridCol w="5357850"/>
              </a:tblGrid>
              <a:tr h="5357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Сегодня пасмурный день был,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Глеб зонт взял, а лев забыл.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Дождь пролился неплохой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Лев весь мокрый, Глеб сухой.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57375" y="1428750"/>
          <a:ext cx="5429288" cy="4500594"/>
        </p:xfrm>
        <a:graphic>
          <a:graphicData uri="http://schemas.openxmlformats.org/drawingml/2006/table">
            <a:tbl>
              <a:tblPr/>
              <a:tblGrid>
                <a:gridCol w="5429288"/>
              </a:tblGrid>
              <a:tr h="45005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Любопытный карапуз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Изучал продуктов вкус,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Но из всех запомнил только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Сладкий торт и перец горький.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57375" y="1285875"/>
          <a:ext cx="5572164" cy="4572032"/>
        </p:xfrm>
        <a:graphic>
          <a:graphicData uri="http://schemas.openxmlformats.org/drawingml/2006/table">
            <a:tbl>
              <a:tblPr/>
              <a:tblGrid>
                <a:gridCol w="5572164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Полный чемодан гордится,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Что поедет за границу,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Ну, а старый и пустой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В шкаф отправят на постой.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714500" y="544513"/>
            <a:ext cx="5429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Добрый – злой,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Трусливый – смелый,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Толстый – тонкий,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Чёрный – белый,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Вверх – вниз,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Внутри – снаружи,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– под,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Жара – стужа,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Чистить – пачкать,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– ночь,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сюда! – ступайте прочь!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 – безделье,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Смех – рыданья…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Здравствуйте… и до свиданья!</a:t>
            </a: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(Маша Лукашкина)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25" y="857250"/>
          <a:ext cx="5072098" cy="5143536"/>
        </p:xfrm>
        <a:graphic>
          <a:graphicData uri="http://schemas.openxmlformats.org/drawingml/2006/table">
            <a:tbl>
              <a:tblPr/>
              <a:tblGrid>
                <a:gridCol w="5072098"/>
              </a:tblGrid>
              <a:tr h="51435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Толстый – тонкий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Взял – забыл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Мокрый – сухой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Сладкий – горький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Полный – пустой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Длинный - короткий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14500" y="1000125"/>
          <a:ext cx="5857916" cy="4071966"/>
        </p:xfrm>
        <a:graphic>
          <a:graphicData uri="http://schemas.openxmlformats.org/drawingml/2006/table">
            <a:tbl>
              <a:tblPr/>
              <a:tblGrid>
                <a:gridCol w="5857916"/>
              </a:tblGrid>
              <a:tr h="40719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- Запишите в дневниках: с. 45, учить правило, у. 74 -  подобрать и записать антонимы к словам, можно пользоваться словарём антонимов.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827088" y="1412875"/>
            <a:ext cx="7416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Monotype Corsiva" pitchFamily="66" charset="0"/>
              </a:rPr>
              <a:t>Календарь </a:t>
            </a:r>
          </a:p>
          <a:p>
            <a:pPr algn="ctr"/>
            <a:r>
              <a:rPr lang="en-US" sz="2400">
                <a:latin typeface="Monotype Corsiva" pitchFamily="66" charset="0"/>
                <a:hlinkClick r:id="rId2"/>
              </a:rPr>
              <a:t>http://anisargsyan.files.wordpress.com/2011/08/kalendar-1sentyabrya.png</a:t>
            </a:r>
            <a:endParaRPr lang="ru-RU" sz="2400">
              <a:latin typeface="Monotype Corsiva" pitchFamily="66" charset="0"/>
            </a:endParaRPr>
          </a:p>
          <a:p>
            <a:pPr algn="ctr"/>
            <a:r>
              <a:rPr lang="ru-RU" sz="2400">
                <a:latin typeface="Monotype Corsiva" pitchFamily="66" charset="0"/>
              </a:rPr>
              <a:t>Звонок </a:t>
            </a:r>
          </a:p>
          <a:p>
            <a:pPr algn="ctr"/>
            <a:r>
              <a:rPr lang="en-US" sz="2400">
                <a:latin typeface="Monotype Corsiva" pitchFamily="66" charset="0"/>
                <a:hlinkClick r:id="rId3"/>
              </a:rPr>
              <a:t>http://gsvg.ucoz.ru/_ld/2/s12518111.jpg</a:t>
            </a:r>
            <a:endParaRPr lang="ru-RU" sz="2400">
              <a:latin typeface="Monotype Corsiva" pitchFamily="66" charset="0"/>
            </a:endParaRPr>
          </a:p>
          <a:p>
            <a:pPr algn="ctr"/>
            <a:r>
              <a:rPr lang="ru-RU" sz="2400">
                <a:latin typeface="Monotype Corsiva" pitchFamily="66" charset="0"/>
              </a:rPr>
              <a:t>Дети </a:t>
            </a:r>
          </a:p>
          <a:p>
            <a:pPr algn="ctr"/>
            <a:r>
              <a:rPr lang="en-US" sz="2400">
                <a:latin typeface="Monotype Corsiva" pitchFamily="66" charset="0"/>
                <a:hlinkClick r:id="rId4"/>
              </a:rPr>
              <a:t>http://104frspb.caduk.ru/images/clip_image001.png</a:t>
            </a:r>
            <a:endParaRPr lang="ru-RU" sz="2400">
              <a:latin typeface="Monotype Corsiva" pitchFamily="66" charset="0"/>
            </a:endParaRPr>
          </a:p>
          <a:p>
            <a:pPr algn="ctr"/>
            <a:r>
              <a:rPr lang="ru-RU" sz="2400">
                <a:latin typeface="Monotype Corsiva" pitchFamily="66" charset="0"/>
              </a:rPr>
              <a:t>Дети 1</a:t>
            </a:r>
          </a:p>
          <a:p>
            <a:pPr algn="ctr"/>
            <a:r>
              <a:rPr lang="ru-RU" sz="2400">
                <a:latin typeface="Monotype Corsiva" pitchFamily="66" charset="0"/>
              </a:rPr>
              <a:t> </a:t>
            </a:r>
            <a:r>
              <a:rPr lang="en-US" sz="2400">
                <a:latin typeface="Monotype Corsiva" pitchFamily="66" charset="0"/>
                <a:hlinkClick r:id="rId5"/>
              </a:rPr>
              <a:t>http://cs10714.vkontakte.ru/u150403415/-14/x_68f70433.jpg</a:t>
            </a:r>
            <a:endParaRPr lang="ru-RU" sz="2400">
              <a:latin typeface="Monotype Corsiva" pitchFamily="66" charset="0"/>
            </a:endParaRP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1643063" y="5000625"/>
            <a:ext cx="6215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0000"/>
                </a:solidFill>
                <a:latin typeface="Monotype Corsiva" pitchFamily="66" charset="0"/>
              </a:rPr>
              <a:t>Автор стихов: Олеся Емельянова</a:t>
            </a:r>
          </a:p>
          <a:p>
            <a:pPr algn="ctr"/>
            <a:r>
              <a:rPr lang="ru-RU" sz="2400" i="1">
                <a:solidFill>
                  <a:srgbClr val="0070C0"/>
                </a:solidFill>
                <a:latin typeface="Monotype Corsiva" pitchFamily="66" charset="0"/>
              </a:rPr>
              <a:t>Стихи с сайта: </a:t>
            </a:r>
            <a:r>
              <a:rPr lang="en-US" sz="2400" i="1">
                <a:solidFill>
                  <a:srgbClr val="0070C0"/>
                </a:solidFill>
                <a:latin typeface="Monotype Corsiva" pitchFamily="66" charset="0"/>
              </a:rPr>
              <a:t>http://www.olesya-emelyanova.ru</a:t>
            </a:r>
          </a:p>
          <a:p>
            <a:pPr algn="ctr"/>
            <a:r>
              <a:rPr lang="en-US" sz="2400" i="1">
                <a:solidFill>
                  <a:srgbClr val="0070C0"/>
                </a:solidFill>
                <a:latin typeface="Monotype Corsiva" pitchFamily="66" charset="0"/>
              </a:rPr>
              <a:t>/index-stihi.html</a:t>
            </a:r>
            <a:endParaRPr lang="ru-RU" sz="2400" i="1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endParaRPr lang="ru-RU" sz="240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642938" y="-428625"/>
            <a:ext cx="78581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pPr algn="ctr"/>
            <a:r>
              <a:rPr lang="ru-RU" sz="2000">
                <a:latin typeface="Monotype Corsiva" pitchFamily="66" charset="0"/>
              </a:rPr>
              <a:t>Осина</a:t>
            </a:r>
          </a:p>
          <a:p>
            <a:pPr algn="ctr"/>
            <a:r>
              <a:rPr lang="ru-RU" i="1" u="sng">
                <a:latin typeface="Monotype Corsiva" pitchFamily="66" charset="0"/>
                <a:hlinkClick r:id="rId2"/>
              </a:rPr>
              <a:t>http://3.bp.blogspot.com/_L6YO0JPvsbs/S7YSJ6Cr6bI/AAAAAAAAAbQ/A0z4iAAY1m0/s1600/tulip%2Btree.jpg</a:t>
            </a:r>
            <a:endParaRPr lang="ru-RU" i="1" u="sng">
              <a:latin typeface="Monotype Corsiva" pitchFamily="66" charset="0"/>
            </a:endParaRPr>
          </a:p>
          <a:p>
            <a:pPr algn="ctr"/>
            <a:r>
              <a:rPr lang="ru-RU" sz="2000">
                <a:latin typeface="Monotype Corsiva" pitchFamily="66" charset="0"/>
              </a:rPr>
              <a:t>Чистый – грязный:</a:t>
            </a:r>
          </a:p>
          <a:p>
            <a:pPr algn="ctr"/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u="sng">
                <a:latin typeface="Monotype Corsiva" pitchFamily="66" charset="0"/>
                <a:hlinkClick r:id="rId3"/>
              </a:rPr>
              <a:t>http://900igr.net/datai/russkij-jazyk/Prilagatelnye-antonimy/0004-005-Rol-prilagatelnykh-antonimov-v-rechi.jpg</a:t>
            </a:r>
            <a:endParaRPr lang="ru-RU" sz="2000">
              <a:latin typeface="Monotype Corsiva" pitchFamily="66" charset="0"/>
            </a:endParaRPr>
          </a:p>
          <a:p>
            <a:pPr algn="ctr"/>
            <a:r>
              <a:rPr lang="ru-RU" sz="2000">
                <a:latin typeface="Monotype Corsiva" pitchFamily="66" charset="0"/>
              </a:rPr>
              <a:t>Плачет – смеётся: </a:t>
            </a:r>
          </a:p>
          <a:p>
            <a:pPr algn="ctr"/>
            <a:r>
              <a:rPr lang="ru-RU" sz="2000" u="sng">
                <a:latin typeface="Monotype Corsiva" pitchFamily="66" charset="0"/>
                <a:hlinkClick r:id="rId4"/>
              </a:rPr>
              <a:t>http://900igr.net/datai/russkij-jazyk/Prilagatelnye-antonimy/0002-003-Raspredelitelnyj-diktant.jpg</a:t>
            </a:r>
            <a:endParaRPr lang="ru-RU" sz="2000">
              <a:latin typeface="Monotype Corsiva" pitchFamily="66" charset="0"/>
            </a:endParaRPr>
          </a:p>
          <a:p>
            <a:pPr algn="ctr"/>
            <a:r>
              <a:rPr lang="ru-RU" sz="2000">
                <a:latin typeface="Monotype Corsiva" pitchFamily="66" charset="0"/>
              </a:rPr>
              <a:t>Грустный – весёлый: </a:t>
            </a:r>
          </a:p>
          <a:p>
            <a:pPr algn="ctr"/>
            <a:r>
              <a:rPr lang="ru-RU" sz="2000" u="sng">
                <a:latin typeface="Monotype Corsiva" pitchFamily="66" charset="0"/>
                <a:hlinkClick r:id="rId5"/>
              </a:rPr>
              <a:t>http://no.jili-bili.ru/img.php?p=9307&amp;g=5</a:t>
            </a:r>
            <a:endParaRPr lang="ru-RU" sz="2000">
              <a:latin typeface="Monotype Corsiva" pitchFamily="66" charset="0"/>
            </a:endParaRPr>
          </a:p>
          <a:p>
            <a:pPr algn="ctr"/>
            <a:r>
              <a:rPr lang="ru-RU" sz="2000">
                <a:latin typeface="Monotype Corsiva" pitchFamily="66" charset="0"/>
              </a:rPr>
              <a:t>Маленький – большой:</a:t>
            </a:r>
          </a:p>
          <a:p>
            <a:pPr algn="ctr"/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u="sng">
                <a:latin typeface="Monotype Corsiva" pitchFamily="66" charset="0"/>
                <a:hlinkClick r:id="rId6"/>
              </a:rPr>
              <a:t>http://no.jili-bili.ru/img.php?p=9307&amp;g=2</a:t>
            </a:r>
            <a:endParaRPr lang="ru-RU" sz="2000">
              <a:latin typeface="Monotype Corsiva" pitchFamily="66" charset="0"/>
            </a:endParaRPr>
          </a:p>
          <a:p>
            <a:pPr algn="ctr"/>
            <a:r>
              <a:rPr lang="ru-RU" sz="2000">
                <a:latin typeface="Monotype Corsiva" pitchFamily="66" charset="0"/>
              </a:rPr>
              <a:t>Толстый – тонкий: </a:t>
            </a:r>
          </a:p>
          <a:p>
            <a:pPr algn="ctr"/>
            <a:r>
              <a:rPr lang="ru-RU" sz="2000" u="sng">
                <a:latin typeface="Monotype Corsiva" pitchFamily="66" charset="0"/>
                <a:hlinkClick r:id="rId7"/>
              </a:rPr>
              <a:t>http://no.jili-bili.ru/img.php?p=9307&amp;g=4</a:t>
            </a:r>
            <a:endParaRPr lang="ru-RU" sz="2000">
              <a:latin typeface="Monotype Corsiva" pitchFamily="66" charset="0"/>
            </a:endParaRPr>
          </a:p>
          <a:p>
            <a:r>
              <a:rPr lang="ru-RU">
                <a:latin typeface="Monotype Corsiva" pitchFamily="66" charset="0"/>
              </a:rPr>
              <a:t> </a:t>
            </a:r>
          </a:p>
          <a:p>
            <a:pPr algn="ctr"/>
            <a:endParaRPr lang="ru-RU" sz="1600" i="1">
              <a:latin typeface="Monotype Corsiva" pitchFamily="66" charset="0"/>
            </a:endParaRPr>
          </a:p>
          <a:p>
            <a:pPr algn="ctr"/>
            <a:endParaRPr lang="ru-RU">
              <a:latin typeface="Monotype Corsiva" pitchFamily="66" charset="0"/>
            </a:endParaRPr>
          </a:p>
          <a:p>
            <a:endParaRPr lang="ru-RU">
              <a:latin typeface="Monotype Corsiva" pitchFamily="66" charset="0"/>
            </a:endParaRPr>
          </a:p>
          <a:p>
            <a:pPr algn="ctr"/>
            <a:endParaRPr lang="ru-RU">
              <a:latin typeface="Monotype Corsiva" pitchFamily="66" charset="0"/>
            </a:endParaRPr>
          </a:p>
          <a:p>
            <a:endParaRPr lang="ru-RU" sz="14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1714500" y="4616450"/>
            <a:ext cx="5929313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Оборудование и материалы:</a:t>
            </a:r>
          </a:p>
          <a:p>
            <a:pPr algn="ctr" eaLnBrk="0" hangingPunct="0"/>
            <a:r>
              <a:rPr lang="ru-RU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Мультимедиа система, презентация.</a:t>
            </a:r>
          </a:p>
          <a:p>
            <a:pPr algn="ctr" eaLnBrk="0" hangingPunct="0"/>
            <a:r>
              <a:rPr lang="ru-RU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Учебник «Русский язык»  2 класс, часть </a:t>
            </a:r>
            <a:r>
              <a:rPr lang="en-US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 В. П. Канакина.</a:t>
            </a:r>
          </a:p>
          <a:p>
            <a:pPr algn="ctr" eaLnBrk="0" hangingPunct="0"/>
            <a:r>
              <a:rPr lang="ru-RU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Рабочие тетради, сигнальные карты красного и зелёного цветов.</a:t>
            </a:r>
          </a:p>
          <a:p>
            <a:pPr algn="ctr" eaLnBrk="0" hangingPunct="0"/>
            <a:r>
              <a:rPr lang="ru-RU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Словарное слово на плакате, картинка на слайде.</a:t>
            </a:r>
          </a:p>
          <a:p>
            <a:pPr algn="ctr" eaLnBrk="0" hangingPunct="0"/>
            <a:r>
              <a:rPr lang="ru-RU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Индивидуальные карточки для проверки словаря.</a:t>
            </a:r>
          </a:p>
          <a:p>
            <a:pPr algn="ctr" eaLnBrk="0" hangingPunct="0"/>
            <a:r>
              <a:rPr lang="ru-RU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Технологическая карта урока</a:t>
            </a: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288" y="214313"/>
            <a:ext cx="82804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</a:rPr>
              <a:t>Автор презентации: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МБОУ </a:t>
            </a:r>
            <a:r>
              <a:rPr lang="ru-RU" sz="2400" dirty="0">
                <a:latin typeface="Monotype Corsiva" pitchFamily="66" charset="0"/>
              </a:rPr>
              <a:t>«ООШ №3»</a:t>
            </a:r>
            <a:endParaRPr lang="ru-RU" sz="2400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г. Астрахань</a:t>
            </a:r>
            <a:endParaRPr lang="ru-RU" sz="2400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Хрипушина </a:t>
            </a:r>
            <a:r>
              <a:rPr lang="ru-RU" sz="2400">
                <a:latin typeface="Monotype Corsiva" pitchFamily="66" charset="0"/>
              </a:rPr>
              <a:t>Татьяна Евгеньевна</a:t>
            </a:r>
            <a:endParaRPr lang="ru-RU" sz="2000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</a:rPr>
              <a:t>источник шаблона: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Фокина Лидия Петровна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МКОУ «СОШ ст. Евсино»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Monotype Corsiva" pitchFamily="66" charset="0"/>
              </a:rPr>
              <a:t>Искитимского</a:t>
            </a:r>
            <a:r>
              <a:rPr lang="ru-RU" sz="2400" dirty="0">
                <a:latin typeface="Monotype Corsiva" pitchFamily="66" charset="0"/>
              </a:rPr>
              <a:t>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Новосибирской области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Сайт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2"/>
              </a:rPr>
              <a:t>http://pedsovet.su/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2286000"/>
          <a:ext cx="8072493" cy="1508768"/>
        </p:xfrm>
        <a:graphic>
          <a:graphicData uri="http://schemas.openxmlformats.org/drawingml/2006/table">
            <a:tbl>
              <a:tblPr/>
              <a:tblGrid>
                <a:gridCol w="8072493"/>
              </a:tblGrid>
              <a:tr h="15087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Анто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нимы – это слова, противоположные по смыслу.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17713" y="357188"/>
          <a:ext cx="5109210" cy="1361440"/>
        </p:xfrm>
        <a:graphic>
          <a:graphicData uri="http://schemas.openxmlformats.org/drawingml/2006/table">
            <a:tbl>
              <a:tblPr/>
              <a:tblGrid>
                <a:gridCol w="5109210"/>
              </a:tblGrid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Слово «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сина»: лиственное дерево из семейства ивовых.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8" name="Picture 3" descr="http://stat21.privet.ru/lr/0c102f314febb37bd59512ec994040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785938"/>
            <a:ext cx="4429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http://shkola7gnomov.ru/pictures/spreads/70148c1487156e013b8e242124eea116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643063"/>
            <a:ext cx="59293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00375" y="852488"/>
            <a:ext cx="3286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Чистый – грязный </a:t>
            </a:r>
            <a:endParaRPr lang="ru-RU" sz="3200" b="1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http://msbook.ru/pictures/spreads/978-5-86775-264-4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1643063"/>
            <a:ext cx="5786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500" y="781050"/>
            <a:ext cx="3857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Плачет – смеётся  </a:t>
            </a:r>
            <a:endParaRPr lang="ru-RU" sz="3200" b="1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http://shkola7gnomov.ru/pictures/spreads/70148c1487156e013b8e242124eea116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857375"/>
            <a:ext cx="5572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86000" y="709613"/>
            <a:ext cx="4643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Толстый – тонкий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C:\Users\Helen\Desktop\белая берёза\2011-05-16_1816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714500"/>
            <a:ext cx="6072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857375" y="727075"/>
            <a:ext cx="557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Маленький – большой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C:\Users\Helen\Desktop\белая берёза\2011-05-16_1816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714500"/>
            <a:ext cx="60007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86000" y="714375"/>
            <a:ext cx="464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entury Gothic" pitchFamily="34" charset="0"/>
              </a:rPr>
              <a:t>Грустный – весёлый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Фокина Л. П. Шаблон школь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школьный 2</Template>
  <TotalTime>270</TotalTime>
  <Words>480</Words>
  <Application>Microsoft Office PowerPoint</Application>
  <PresentationFormat>Экран (4:3)</PresentationFormat>
  <Paragraphs>115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Century Gothic</vt:lpstr>
      <vt:lpstr>Monotype Corsiva</vt:lpstr>
      <vt:lpstr>Фокина Л. П. Шаблон школьный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Интернет-ресурсы: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22</cp:revision>
  <dcterms:created xsi:type="dcterms:W3CDTF">2013-02-10T18:53:48Z</dcterms:created>
  <dcterms:modified xsi:type="dcterms:W3CDTF">2015-03-24T19:20:52Z</dcterms:modified>
</cp:coreProperties>
</file>