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14" r:id="rId18"/>
    <p:sldId id="26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16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17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6" r:id="rId53"/>
    <p:sldId id="307" r:id="rId54"/>
    <p:sldId id="310" r:id="rId55"/>
    <p:sldId id="309" r:id="rId56"/>
    <p:sldId id="311" r:id="rId57"/>
    <p:sldId id="312" r:id="rId58"/>
    <p:sldId id="313" r:id="rId59"/>
  </p:sldIdLst>
  <p:sldSz cx="9144000" cy="6858000" type="screen4x3"/>
  <p:notesSz cx="6797675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F18BD-7E9B-4B46-B0B1-51EC827AB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B87C-6C15-47C6-9451-CB474AB0C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3CBEA-9AA6-4EC3-B16C-78E43915E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F43FC-AA7A-4F56-8269-D2EDDF6A2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83761-E864-4EEC-9513-C98A3746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80F24-C2C4-47C9-8F62-917890881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48D3-8CC4-46A1-8A6B-9DC02F565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80AA-EB7A-4F45-AE9D-D98656966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7BB0B-4BB6-4328-9CEB-FB0837A93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D20B-71B9-43AE-A84E-FC0AF51F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0B9EB-262A-4BEC-8635-8E6331C38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FD19-134D-4492-8C83-E6275AF49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6FCBF7-D7A5-40EE-BDC5-2347D8AA3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75;&#1086;&#1090;&#1086;&#1074;&#1086;\&#1044;&#1077;&#1085;&#1100;%20&#1055;&#1086;&#1073;&#1077;&#1076;&#1099;.mp3" TargetMode="Externa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823913"/>
          </a:xfrm>
        </p:spPr>
        <p:txBody>
          <a:bodyPr/>
          <a:lstStyle/>
          <a:p>
            <a:pPr marL="838200" indent="-838200"/>
            <a:r>
              <a:rPr lang="ru-RU" altLang="ru-RU" smtClean="0"/>
              <a:t>Исследовательский проект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048000"/>
            <a:ext cx="6400800" cy="3429000"/>
          </a:xfrm>
        </p:spPr>
        <p:txBody>
          <a:bodyPr/>
          <a:lstStyle/>
          <a:p>
            <a:pPr algn="l"/>
            <a:r>
              <a:rPr lang="ru-RU" altLang="ru-RU" b="1" i="1" smtClean="0"/>
              <a:t>«Вспомним всех поименно,</a:t>
            </a:r>
            <a:br>
              <a:rPr lang="ru-RU" altLang="ru-RU" b="1" i="1" smtClean="0"/>
            </a:br>
            <a:r>
              <a:rPr lang="ru-RU" altLang="ru-RU" b="1" i="1" smtClean="0"/>
              <a:t>Горем вспомним своим…</a:t>
            </a:r>
            <a:br>
              <a:rPr lang="ru-RU" altLang="ru-RU" b="1" i="1" smtClean="0"/>
            </a:br>
            <a:r>
              <a:rPr lang="ru-RU" altLang="ru-RU" b="1" i="1" smtClean="0"/>
              <a:t>Это нужно – не мертвым!</a:t>
            </a:r>
            <a:br>
              <a:rPr lang="ru-RU" altLang="ru-RU" b="1" i="1" smtClean="0"/>
            </a:br>
            <a:r>
              <a:rPr lang="ru-RU" altLang="ru-RU" b="1" i="1" smtClean="0"/>
              <a:t>Это надо живым!»</a:t>
            </a:r>
            <a:endParaRPr lang="ru-RU" altLang="ru-RU" i="1" smtClean="0"/>
          </a:p>
          <a:p>
            <a:pPr algn="r"/>
            <a:r>
              <a:rPr lang="ru-RU" altLang="ru-RU" i="1" smtClean="0"/>
              <a:t>(Роберт Рождественский).</a:t>
            </a:r>
          </a:p>
          <a:p>
            <a:pPr algn="r"/>
            <a:endParaRPr lang="ru-RU" altLang="ru-RU" sz="1200" smtClean="0"/>
          </a:p>
          <a:p>
            <a:pPr algn="r"/>
            <a:endParaRPr lang="ru-RU" altLang="ru-RU" sz="1200" smtClean="0"/>
          </a:p>
          <a:p>
            <a:pPr algn="r"/>
            <a:r>
              <a:rPr lang="ru-RU" altLang="ru-RU" sz="1400" smtClean="0"/>
              <a:t>Учитель начальных классов: Арикайнен Т.А. </a:t>
            </a:r>
          </a:p>
          <a:p>
            <a:pPr algn="r"/>
            <a:r>
              <a:rPr lang="ru-RU" altLang="ru-RU" sz="1400" smtClean="0"/>
              <a:t>МОБУ «Агалатовская СОШ» </a:t>
            </a:r>
          </a:p>
          <a:p>
            <a:pPr algn="r"/>
            <a:endParaRPr lang="ru-RU" altLang="ru-RU" sz="1200" smtClean="0"/>
          </a:p>
          <a:p>
            <a:endParaRPr lang="ru-RU" altLang="ru-RU" smtClean="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0825" y="1052513"/>
            <a:ext cx="8569325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8705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"Моя семья в годы </a:t>
            </a:r>
          </a:p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87057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Великой Отечественной войны."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8263" y="1341438"/>
            <a:ext cx="3683000" cy="3960812"/>
          </a:xfrm>
        </p:spPr>
        <p:txBody>
          <a:bodyPr/>
          <a:lstStyle/>
          <a:p>
            <a:pPr eaLnBrk="1" hangingPunct="1"/>
            <a:r>
              <a:rPr lang="ru-RU" altLang="ru-RU" smtClean="0"/>
              <a:t>Моего прадедушку звали  Власов Николай Алексеевич.</a:t>
            </a:r>
          </a:p>
        </p:txBody>
      </p:sp>
      <p:pic>
        <p:nvPicPr>
          <p:cNvPr id="11267" name="Picture 3" descr="Власов Николай Алексеевич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0350"/>
            <a:ext cx="4373563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8893175" cy="316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		</a:t>
            </a:r>
            <a:r>
              <a:rPr lang="ru-RU" altLang="ru-RU" smtClean="0"/>
              <a:t>Летом 1942 года прадедушка в 18 лет был призван на фронт.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		Прошел всю войну. Дошел до Австрии.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		Был дважды ранен.</a:t>
            </a:r>
            <a:r>
              <a:rPr lang="ru-RU" altLang="ru-RU" b="1" smtClean="0"/>
              <a:t> 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		</a:t>
            </a:r>
          </a:p>
        </p:txBody>
      </p:sp>
      <p:pic>
        <p:nvPicPr>
          <p:cNvPr id="12291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2276475"/>
            <a:ext cx="28352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71633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	</a:t>
            </a:r>
            <a:r>
              <a:rPr lang="ru-RU" altLang="ru-RU" smtClean="0"/>
              <a:t>Закончил войну в звании Гвардии сержанта. </a:t>
            </a:r>
          </a:p>
          <a:p>
            <a:pPr eaLnBrk="1" hangingPunct="1"/>
            <a:r>
              <a:rPr lang="ru-RU" altLang="ru-RU" smtClean="0"/>
              <a:t>	Был командиром расчета, пулеметчиков на третьем Украинском фронте, в составе Двенадцатого Гвардейского Воздушно Десантного Батальона.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3315" name="Picture 3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3109913"/>
            <a:ext cx="665956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3240088"/>
          </a:xfrm>
        </p:spPr>
        <p:txBody>
          <a:bodyPr/>
          <a:lstStyle/>
          <a:p>
            <a:pPr eaLnBrk="1" hangingPunct="1"/>
            <a:r>
              <a:rPr lang="ru-RU" altLang="ru-RU" smtClean="0"/>
              <a:t>Был удостоен звания Кавалера Ордена Красной звезды, </a:t>
            </a:r>
          </a:p>
          <a:p>
            <a:pPr eaLnBrk="1" hangingPunct="1"/>
            <a:r>
              <a:rPr lang="ru-RU" altLang="ru-RU" smtClean="0"/>
              <a:t>Ордена Отечественной войны </a:t>
            </a:r>
            <a:r>
              <a:rPr lang="en-US" altLang="ru-RU" smtClean="0"/>
              <a:t>II</a:t>
            </a:r>
            <a:r>
              <a:rPr lang="ru-RU" altLang="ru-RU" smtClean="0"/>
              <a:t> степени, </a:t>
            </a:r>
          </a:p>
          <a:p>
            <a:pPr eaLnBrk="1" hangingPunct="1"/>
            <a:r>
              <a:rPr lang="ru-RU" altLang="ru-RU" smtClean="0"/>
              <a:t>Награжден медалью «За взятие Вены» </a:t>
            </a:r>
          </a:p>
        </p:txBody>
      </p:sp>
      <p:pic>
        <p:nvPicPr>
          <p:cNvPr id="14339" name="Рисунок 17" descr="http://www.allprazdnik.ru/images/ordena/orden_otechestvennayvo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2997200"/>
            <a:ext cx="2243138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Медаль за взятие Ве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2997200"/>
            <a:ext cx="1817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Орден Красной Звезд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976563"/>
            <a:ext cx="37433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4525962"/>
          </a:xfrm>
        </p:spPr>
        <p:txBody>
          <a:bodyPr/>
          <a:lstStyle/>
          <a:p>
            <a:pPr eaLnBrk="1" hangingPunct="1"/>
            <a:r>
              <a:rPr lang="ru-RU" altLang="ru-RU" smtClean="0"/>
              <a:t>Так же награжден медалью «За победу над Германией», </a:t>
            </a:r>
          </a:p>
          <a:p>
            <a:pPr eaLnBrk="1" hangingPunct="1"/>
            <a:r>
              <a:rPr lang="ru-RU" altLang="ru-RU" smtClean="0"/>
              <a:t>Знаком «Отличный пулеметчик», </a:t>
            </a:r>
          </a:p>
          <a:p>
            <a:pPr eaLnBrk="1" hangingPunct="1"/>
            <a:r>
              <a:rPr lang="ru-RU" altLang="ru-RU" smtClean="0"/>
              <a:t>Является ветераном Карельского фронта, </a:t>
            </a:r>
          </a:p>
          <a:p>
            <a:pPr eaLnBrk="1" hangingPunct="1"/>
            <a:r>
              <a:rPr lang="ru-RU" altLang="ru-RU" smtClean="0"/>
              <a:t>Вручена медаль "Ветеран Карельского фронта"</a:t>
            </a:r>
          </a:p>
        </p:txBody>
      </p:sp>
      <p:pic>
        <p:nvPicPr>
          <p:cNvPr id="15363" name="Рисунок 8" descr="http://www.allprazdnik.ru/images/ordena/medal_za-pobedu-germanie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88" y="3860800"/>
            <a:ext cx="16287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ветеран карельского фрон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3749675"/>
            <a:ext cx="19669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Рисунок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3460750"/>
            <a:ext cx="525621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573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		  Еще имеются юбилейные медали:</a:t>
            </a:r>
          </a:p>
          <a:p>
            <a:pPr eaLnBrk="1" hangingPunct="1"/>
            <a:r>
              <a:rPr lang="ru-RU" altLang="ru-RU" b="1" smtClean="0"/>
              <a:t>"20лет победы ВОВ", </a:t>
            </a:r>
          </a:p>
          <a:p>
            <a:pPr eaLnBrk="1" hangingPunct="1"/>
            <a:r>
              <a:rPr lang="ru-RU" altLang="ru-RU" b="1" smtClean="0"/>
              <a:t>"30 лет победы ВОВ",</a:t>
            </a:r>
          </a:p>
          <a:p>
            <a:pPr eaLnBrk="1" hangingPunct="1"/>
            <a:r>
              <a:rPr lang="ru-RU" altLang="ru-RU" b="1" smtClean="0"/>
              <a:t>"40 лет победы ВОВ", </a:t>
            </a:r>
          </a:p>
          <a:p>
            <a:pPr eaLnBrk="1" hangingPunct="1"/>
            <a:r>
              <a:rPr lang="ru-RU" altLang="ru-RU" b="1" smtClean="0"/>
              <a:t>"50 лет Вооруженных сил СССР", </a:t>
            </a:r>
          </a:p>
          <a:p>
            <a:pPr eaLnBrk="1" hangingPunct="1"/>
            <a:r>
              <a:rPr lang="ru-RU" altLang="ru-RU" b="1" smtClean="0"/>
              <a:t>"60 лет Вооруженных сил СССР" .</a:t>
            </a:r>
            <a:r>
              <a:rPr lang="ru-RU" altLang="ru-RU" smtClean="0"/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63950"/>
            <a:ext cx="18573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3663950"/>
            <a:ext cx="18986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3663950"/>
            <a:ext cx="1955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3663950"/>
            <a:ext cx="1912938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72338" y="3644900"/>
            <a:ext cx="1871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1900238"/>
          </a:xfrm>
        </p:spPr>
        <p:txBody>
          <a:bodyPr/>
          <a:lstStyle/>
          <a:p>
            <a:pPr eaLnBrk="1" hangingPunct="1"/>
            <a:r>
              <a:rPr lang="ru-RU" altLang="ru-RU" smtClean="0"/>
              <a:t>Вернулся с войны 15 января 1947 года.</a:t>
            </a:r>
            <a:br>
              <a:rPr lang="ru-RU" altLang="ru-RU" smtClean="0"/>
            </a:b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b="1" smtClean="0"/>
          </a:p>
        </p:txBody>
      </p:sp>
      <p:pic>
        <p:nvPicPr>
          <p:cNvPr id="17411" name="Picture 3" descr="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836613"/>
            <a:ext cx="3890962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Рисуно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268413"/>
            <a:ext cx="374332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Рисунок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076700"/>
            <a:ext cx="37449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2563"/>
            <a:ext cx="8642350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9may_victorydayparade_veterans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8496300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5949950"/>
          </a:xfrm>
        </p:spPr>
        <p:txBody>
          <a:bodyPr/>
          <a:lstStyle/>
          <a:p>
            <a:pPr eaLnBrk="1" hangingPunct="1"/>
            <a:r>
              <a:rPr lang="ru-RU" altLang="ru-RU" b="1" i="1" smtClean="0"/>
              <a:t>Награды, полученные нашими родственниками в годы Великой Отечественной войны.</a:t>
            </a:r>
            <a:r>
              <a:rPr lang="ru-RU" altLang="ru-RU" sz="5400" b="1" i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86800" cy="777875"/>
          </a:xfrm>
        </p:spPr>
        <p:txBody>
          <a:bodyPr/>
          <a:lstStyle/>
          <a:p>
            <a:pPr eaLnBrk="1" hangingPunct="1"/>
            <a:r>
              <a:rPr lang="ru-RU" altLang="ru-RU" sz="4000" i="1" smtClean="0"/>
              <a:t>Шифровка</a:t>
            </a:r>
            <a:r>
              <a:rPr lang="ru-RU" altLang="ru-RU" sz="4000" smtClean="0"/>
              <a:t>. Запиши ответы примеров в порядке возрастания.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113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46+4</a:t>
            </a:r>
            <a:r>
              <a:rPr lang="ru-RU" altLang="ru-RU" smtClean="0">
                <a:cs typeface="Arial" charset="0"/>
              </a:rPr>
              <a:t>•</a:t>
            </a:r>
            <a:r>
              <a:rPr lang="ru-RU" altLang="ru-RU" smtClean="0"/>
              <a:t>6     Ы                    45:9+33          П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18+4</a:t>
            </a:r>
            <a:r>
              <a:rPr lang="ru-RU" altLang="ru-RU" smtClean="0">
                <a:cs typeface="Arial" charset="0"/>
              </a:rPr>
              <a:t>•</a:t>
            </a:r>
            <a:r>
              <a:rPr lang="ru-RU" altLang="ru-RU" smtClean="0"/>
              <a:t>8     Е                     28:7</a:t>
            </a:r>
            <a:r>
              <a:rPr lang="ru-RU" altLang="ru-RU" smtClean="0">
                <a:cs typeface="Arial" charset="0"/>
              </a:rPr>
              <a:t>•</a:t>
            </a:r>
            <a:r>
              <a:rPr lang="ru-RU" altLang="ru-RU" smtClean="0"/>
              <a:t>3             Е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8</a:t>
            </a:r>
            <a:r>
              <a:rPr lang="ru-RU" altLang="ru-RU" smtClean="0">
                <a:cs typeface="Arial" charset="0"/>
              </a:rPr>
              <a:t>•</a:t>
            </a:r>
            <a:r>
              <a:rPr lang="ru-RU" altLang="ru-RU" smtClean="0"/>
              <a:t>5+27     Д                     45:(18:2)</a:t>
            </a:r>
            <a:r>
              <a:rPr lang="ru-RU" altLang="ru-RU" smtClean="0">
                <a:cs typeface="Arial" charset="0"/>
              </a:rPr>
              <a:t>•</a:t>
            </a:r>
            <a:r>
              <a:rPr lang="ru-RU" altLang="ru-RU" smtClean="0"/>
              <a:t>8     О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6</a:t>
            </a:r>
            <a:r>
              <a:rPr lang="ru-RU" altLang="ru-RU" smtClean="0">
                <a:cs typeface="Arial" charset="0"/>
              </a:rPr>
              <a:t>•</a:t>
            </a:r>
            <a:r>
              <a:rPr lang="ru-RU" altLang="ru-RU" smtClean="0"/>
              <a:t> (24:8)   Н                     27+15:3         Ь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9+9</a:t>
            </a:r>
            <a:r>
              <a:rPr lang="ru-RU" altLang="ru-RU" smtClean="0">
                <a:cs typeface="Arial" charset="0"/>
              </a:rPr>
              <a:t>•</a:t>
            </a:r>
            <a:r>
              <a:rPr lang="ru-RU" altLang="ru-RU" smtClean="0"/>
              <a:t>4       Б                      30:(30-24)     Д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/>
              <a:t>Ключ: 5 12 18 32 38 40 45 50 67 70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          Д  е   н   ь   П   о  б   е   д   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549275"/>
            <a:ext cx="5795962" cy="223202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00FF"/>
                </a:solidFill>
              </a:rPr>
              <a:t>Орден "Красная звезда"</a:t>
            </a:r>
            <a:br>
              <a:rPr lang="ru-RU" altLang="ru-RU" sz="2800" b="1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 в 1930 году для награждения военнослужащих за заслуги в деле обороны страны как в военное, так и в мирное время.</a:t>
            </a:r>
            <a:r>
              <a:rPr lang="ru-RU" altLang="ru-RU" sz="24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2970213"/>
            <a:ext cx="4257675" cy="3887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</a:rPr>
              <a:t>Орден "Отечественная война"</a:t>
            </a:r>
            <a:r>
              <a:rPr lang="ru-RU" altLang="ru-RU" sz="2800" i="1" smtClean="0">
                <a:solidFill>
                  <a:srgbClr val="0000FF"/>
                </a:solidFill>
              </a:rPr>
              <a:t/>
            </a:r>
            <a:br>
              <a:rPr lang="ru-RU" altLang="ru-RU" sz="2800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 в 1942 году. Орден имеет две степени. Вручали людям проявившим в боях за Советскую Родину храбрость, стойкость и мужество. </a:t>
            </a:r>
          </a:p>
        </p:txBody>
      </p:sp>
      <p:pic>
        <p:nvPicPr>
          <p:cNvPr id="21508" name="Picture 4" descr="Орден Красной Звез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30241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7" descr="http://www.allprazdnik.ru/images/ordena/orden_otechestvennayvoi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136900"/>
            <a:ext cx="243046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орден ВО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35750" y="3716338"/>
            <a:ext cx="25082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195513" y="333375"/>
            <a:ext cx="5508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altLang="ru-RU" sz="2400">
              <a:solidFill>
                <a:schemeClr val="tx2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916238" y="0"/>
            <a:ext cx="4140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 b="1">
                <a:solidFill>
                  <a:srgbClr val="FF0000"/>
                </a:solidFill>
              </a:rPr>
              <a:t>Ордена.</a:t>
            </a:r>
            <a:r>
              <a:rPr lang="ru-RU" altLang="ru-RU" sz="3200" b="1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6659562" cy="2722562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00FF"/>
                </a:solidFill>
              </a:rPr>
              <a:t>Орден Славы</a:t>
            </a:r>
            <a:r>
              <a:rPr lang="ru-RU" altLang="ru-RU" sz="2800" i="1" smtClean="0">
                <a:solidFill>
                  <a:srgbClr val="0000FF"/>
                </a:solidFill>
              </a:rPr>
              <a:t/>
            </a:r>
            <a:br>
              <a:rPr lang="ru-RU" altLang="ru-RU" sz="2800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 в 1943 году. Имеет три степени. Орденом награждаются рядовые и сержанты, а в авиации - младшие лейтенанты, проявившие в боях за Родину храбрость, мужество и бесстрастие.</a:t>
            </a:r>
            <a:r>
              <a:rPr lang="ru-RU" altLang="ru-RU" sz="24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789363"/>
            <a:ext cx="5761037" cy="2854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</a:rPr>
              <a:t>Орден "Красное знамя"</a:t>
            </a:r>
            <a:r>
              <a:rPr lang="ru-RU" altLang="ru-RU" sz="2800" i="1" smtClean="0">
                <a:solidFill>
                  <a:srgbClr val="0000FF"/>
                </a:solidFill>
              </a:rPr>
              <a:t/>
            </a:r>
            <a:br>
              <a:rPr lang="ru-RU" altLang="ru-RU" sz="2800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 как высшая награда РСФСР 16 сентября 1924 года. Орден стал единой всесоюзной наградой.</a:t>
            </a:r>
            <a:r>
              <a:rPr lang="ru-RU" altLang="ru-RU" sz="2400" smtClean="0"/>
              <a:t> </a:t>
            </a:r>
          </a:p>
        </p:txBody>
      </p:sp>
      <p:pic>
        <p:nvPicPr>
          <p:cNvPr id="22532" name="Рисунок 3" descr="http://www.allprazdnik.ru/images/ordena/orden_slav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2320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2" descr="http://www.allprazdnik.ru/images/ordena/orden_krasnoeznam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3141663"/>
            <a:ext cx="22320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27313" y="2492375"/>
            <a:ext cx="6156325" cy="2736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</a:rPr>
              <a:t>Орден Ленина</a:t>
            </a:r>
            <a:r>
              <a:rPr lang="ru-RU" altLang="ru-RU" sz="2400" b="1" i="1" smtClean="0"/>
              <a:t> — высшая награда </a:t>
            </a:r>
          </a:p>
          <a:p>
            <a:pPr algn="ctr" eaLnBrk="1" hangingPunct="1">
              <a:buFontTx/>
              <a:buNone/>
            </a:pPr>
            <a:r>
              <a:rPr lang="ru-RU" altLang="ru-RU" sz="2400" b="1" i="1" smtClean="0"/>
              <a:t>Советского Союза – был учрежден постановлением Президиума ЦИК СССР от 6 апреля 1930 года.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981075"/>
            <a:ext cx="20351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68538" y="3141663"/>
            <a:ext cx="6875462" cy="35274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</a:rPr>
              <a:t>Медаль "За взятие Вены"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/>
              <a:t>Медалью "За взятие Вены" награждаются военнослужащие Красной Армии, Военно-Морского Флота и войск НКВД - непосредственные участники героического штурма и взятия Вены в период 16 марта - 13 апреля 1945 года, а также организаторы и руководители боевых операций при взятии этого города. </a:t>
            </a:r>
          </a:p>
        </p:txBody>
      </p:sp>
      <p:pic>
        <p:nvPicPr>
          <p:cNvPr id="24579" name="Рисунок 4" descr="http://www.allprazdnik.ru/images/ordena/medal-za-oboronu-lenindra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20161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313" y="620713"/>
            <a:ext cx="6265862" cy="2362200"/>
          </a:xfrm>
          <a:noFill/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00FF"/>
                </a:solidFill>
              </a:rPr>
              <a:t>Медаль "За оборону Ленинграда"</a:t>
            </a:r>
            <a:br>
              <a:rPr lang="ru-RU" altLang="ru-RU" sz="2800" b="1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Учреждена 22 декабря 1942 года. Этой медалью награждено более 1 миллиона 500 тысяч человек.</a:t>
            </a:r>
            <a:r>
              <a:rPr lang="ru-RU" altLang="ru-RU" sz="2400" smtClean="0"/>
              <a:t>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59113" y="0"/>
            <a:ext cx="28082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 b="1">
                <a:solidFill>
                  <a:srgbClr val="FF0000"/>
                </a:solidFill>
              </a:rPr>
              <a:t>Медали.</a:t>
            </a:r>
            <a:endParaRPr lang="ru-RU" altLang="ru-RU" sz="3200">
              <a:solidFill>
                <a:srgbClr val="FF0000"/>
              </a:solidFill>
            </a:endParaRPr>
          </a:p>
        </p:txBody>
      </p:sp>
      <p:pic>
        <p:nvPicPr>
          <p:cNvPr id="24582" name="Picture 6" descr="Медаль за взятие Ве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500438"/>
            <a:ext cx="2016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659562" cy="3240088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00FF"/>
                </a:solidFill>
              </a:rPr>
              <a:t>Медаль "За Победу над Германией в Великой Отечественной войне 1941-1945 гг."</a:t>
            </a:r>
            <a:br>
              <a:rPr lang="ru-RU" altLang="ru-RU" sz="2800" b="1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Учреждена в ознаменование победоносного завершения народа против фашисткой Германии. Этой медалью награждено 15 миллионов человек.</a:t>
            </a:r>
            <a:r>
              <a:rPr lang="ru-RU" altLang="ru-RU" sz="24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875" y="3860800"/>
            <a:ext cx="7416800" cy="34559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</a:rPr>
              <a:t>Медаль "За боевые заслуги"</a:t>
            </a:r>
            <a:r>
              <a:rPr lang="ru-RU" altLang="ru-RU" sz="2800" i="1" smtClean="0">
                <a:solidFill>
                  <a:srgbClr val="0000FF"/>
                </a:solidFill>
              </a:rPr>
              <a:t/>
            </a:r>
            <a:br>
              <a:rPr lang="ru-RU" altLang="ru-RU" sz="2800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Учреждена в 1938 году для награждения воинов Советской армии, Военно-Морского Флота и пограничной охраны за личное мужество и отвагу в боях с врагами Советского Союза при защите неприкосновенности государственных границ или при борьбе с диверсантами, шпионами и прочими врагами Советского государства.</a:t>
            </a:r>
            <a:r>
              <a:rPr lang="ru-RU" altLang="ru-RU" sz="2400" smtClean="0"/>
              <a:t> </a:t>
            </a:r>
          </a:p>
        </p:txBody>
      </p:sp>
      <p:pic>
        <p:nvPicPr>
          <p:cNvPr id="25604" name="Рисунок 8" descr="http://www.allprazdnik.ru/images/ordena/medal_za-pobedu-germanie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23447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13" descr="http://www.allprazdnik.ru/images/ordena/medal_za-zaslug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3141663"/>
            <a:ext cx="20177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74638"/>
            <a:ext cx="6913563" cy="329882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00FF"/>
                </a:solidFill>
              </a:rPr>
              <a:t>Медаль "За отвагу"</a:t>
            </a:r>
            <a:br>
              <a:rPr lang="ru-RU" altLang="ru-RU" sz="2800" b="1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Учреждена в 1938 году для награждения воинов Советской Армии, Военно-Морского Флота и пограничной охраны за личное мужество и отвагу в боях с врагами Советского Союза при защите неприкосновенности государственных границ или при борьбе с диверсантами, шпионами и прочими врагами Советского государства.</a:t>
            </a:r>
            <a:r>
              <a:rPr lang="ru-RU" altLang="ru-RU" sz="240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4448175"/>
            <a:ext cx="6840538" cy="2409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smtClean="0">
                <a:solidFill>
                  <a:srgbClr val="0000FF"/>
                </a:solidFill>
              </a:rPr>
              <a:t>Медаль "За доблестный труд в Великой Отечественной войне 1941-1945 гг"</a:t>
            </a:r>
            <a:r>
              <a:rPr lang="ru-RU" altLang="ru-RU" sz="2800" i="1" smtClean="0">
                <a:solidFill>
                  <a:srgbClr val="0000FF"/>
                </a:solidFill>
              </a:rPr>
              <a:t/>
            </a:r>
            <a:br>
              <a:rPr lang="ru-RU" altLang="ru-RU" sz="2800" i="1" smtClean="0">
                <a:solidFill>
                  <a:srgbClr val="0000FF"/>
                </a:solidFill>
              </a:rPr>
            </a:br>
            <a:r>
              <a:rPr lang="ru-RU" altLang="ru-RU" sz="2400" i="1" smtClean="0"/>
              <a:t>Учреждена 6 июня 1945 года. Этой медалью награждено 16 миллионов 100 тысяч тружеников тыла.</a:t>
            </a:r>
            <a:r>
              <a:rPr lang="ru-RU" altLang="ru-RU" sz="2400" smtClean="0"/>
              <a:t> </a:t>
            </a:r>
          </a:p>
        </p:txBody>
      </p:sp>
      <p:pic>
        <p:nvPicPr>
          <p:cNvPr id="26628" name="Рисунок 11" descr="http://www.allprazdnik.ru/images/ordena/medal_za-otvag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17367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0" descr="http://www.allprazdnik.ru/images/ordena/medal_za-tru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640138"/>
            <a:ext cx="178117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5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9144000" cy="5178425"/>
        </p:xfrm>
        <a:graphic>
          <a:graphicData uri="http://schemas.openxmlformats.org/presentationml/2006/ole">
            <p:oleObj spid="_x0000_s27650" name="Диаграмма" r:id="rId3" imgW="8801100" imgH="40291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396413" cy="476250"/>
          </a:xfrm>
        </p:spPr>
        <p:txBody>
          <a:bodyPr/>
          <a:lstStyle/>
          <a:p>
            <a:pPr eaLnBrk="1" hangingPunct="1"/>
            <a:r>
              <a:rPr lang="ru-RU" altLang="ru-RU" sz="2400" i="1" smtClean="0"/>
              <a:t>Награды, полученные нашими родственниками в годы ВОВ</a:t>
            </a:r>
          </a:p>
        </p:txBody>
      </p:sp>
      <p:graphicFrame>
        <p:nvGraphicFramePr>
          <p:cNvPr id="29739" name="Group 43"/>
          <p:cNvGraphicFramePr>
            <a:graphicFrameLocks noGrp="1"/>
          </p:cNvGraphicFramePr>
          <p:nvPr>
            <p:ph idx="1"/>
          </p:nvPr>
        </p:nvGraphicFramePr>
        <p:xfrm>
          <a:off x="468313" y="558800"/>
          <a:ext cx="8229600" cy="6004296"/>
        </p:xfrm>
        <a:graphic>
          <a:graphicData uri="http://schemas.openxmlformats.org/drawingml/2006/table">
            <a:tbl>
              <a:tblPr/>
              <a:tblGrid>
                <a:gridCol w="5400675"/>
                <a:gridCol w="2828925"/>
              </a:tblGrid>
              <a:tr h="822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Названия орденов и медалей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 награжденных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Орден "Красной Звезды"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Орден "Отечественной войны"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Орден Славы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Медаль «За боевые заслуги»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Орден Ленина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Медаль «За оборону Заполярья»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Орден "Красного знамени"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Медаль «За взятие Сталинграда»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Медаль «За взятие Вены»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Медаль «За победу над Германией»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5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0"/>
          <a:ext cx="9144000" cy="5178425"/>
        </p:xfrm>
        <a:graphic>
          <a:graphicData uri="http://schemas.openxmlformats.org/presentationml/2006/ole">
            <p:oleObj spid="_x0000_s29698" name="Диаграмма" r:id="rId3" imgW="8801100" imgH="40291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0"/>
            <a:ext cx="8785225" cy="132397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latin typeface="Times New Roman" pitchFamily="18" charset="0"/>
              </a:rPr>
              <a:t>Рассказ про мою прабабушку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727700"/>
            <a:ext cx="7129463" cy="1130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Выполнил ученик 2 «з» кл.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Алиев Андрей и его мама Лариса Витальевна.</a:t>
            </a:r>
          </a:p>
        </p:txBody>
      </p:sp>
      <p:pic>
        <p:nvPicPr>
          <p:cNvPr id="30724" name="Picture 4" descr="Алиев (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628775"/>
            <a:ext cx="54721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user\Desktop\4162245-c918673a803bf06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4450"/>
            <a:ext cx="8942388" cy="66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385175" cy="814387"/>
          </a:xfrm>
        </p:spPr>
        <p:txBody>
          <a:bodyPr/>
          <a:lstStyle/>
          <a:p>
            <a:pPr eaLnBrk="1" hangingPunct="1"/>
            <a:r>
              <a:rPr lang="ru-RU" altLang="ru-RU" smtClean="0"/>
              <a:t>Семейный праздник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1873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>
                <a:latin typeface="Times New Roman" pitchFamily="18" charset="0"/>
              </a:rPr>
              <a:t>В этом году 9 мая вся наша страна будет отмечать замечательный праздник – </a:t>
            </a:r>
            <a:r>
              <a:rPr lang="ru-RU" altLang="ru-RU" sz="3600" smtClean="0">
                <a:solidFill>
                  <a:srgbClr val="FF0000"/>
                </a:solidFill>
                <a:latin typeface="Times New Roman" pitchFamily="18" charset="0"/>
              </a:rPr>
              <a:t>70 лет Победы</a:t>
            </a:r>
            <a:r>
              <a:rPr lang="ru-RU" altLang="ru-RU" sz="3600" smtClean="0">
                <a:latin typeface="Times New Roman" pitchFamily="18" charset="0"/>
              </a:rPr>
              <a:t>.</a:t>
            </a:r>
          </a:p>
        </p:txBody>
      </p:sp>
      <p:pic>
        <p:nvPicPr>
          <p:cNvPr id="31748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8" y="2708275"/>
            <a:ext cx="28749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0138" y="2708275"/>
            <a:ext cx="25717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>
                <a:latin typeface="Times New Roman" pitchFamily="18" charset="0"/>
              </a:rPr>
              <a:t>В 1942 году армия несла большие потери, было принято решение направить на передовую линию фронта военных моряков, проходивших службу в береговых частях и штабах флота, а на их место призвать женщин – это был единственный призыв женщин на военно-морской флот.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18002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>
                <a:latin typeface="Times New Roman" pitchFamily="18" charset="0"/>
              </a:rPr>
              <a:t>И моя прабабушка – Кривцова Вероника добровольно в мае 1942 года ушла защищать родину.</a:t>
            </a:r>
          </a:p>
        </p:txBody>
      </p:sp>
      <p:pic>
        <p:nvPicPr>
          <p:cNvPr id="33795" name="Picture 3" descr="Алиев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2185988"/>
            <a:ext cx="618648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1655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>
                <a:latin typeface="Times New Roman" pitchFamily="18" charset="0"/>
              </a:rPr>
              <a:t>Она служила в штабе Северного Военно-Морского флота в звании старшина 2-й статьи.</a:t>
            </a:r>
          </a:p>
        </p:txBody>
      </p:sp>
      <p:pic>
        <p:nvPicPr>
          <p:cNvPr id="34819" name="Picture 3" descr="Алиев (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700213"/>
            <a:ext cx="684053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27368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3600" smtClean="0">
                <a:latin typeface="Times New Roman" pitchFamily="18" charset="0"/>
              </a:rPr>
              <a:t>Прабабушка награждена медалями: </a:t>
            </a:r>
          </a:p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«За боевые заслуги», </a:t>
            </a:r>
          </a:p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«За оборону Заполярья», </a:t>
            </a:r>
          </a:p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«За победу над Германией».</a:t>
            </a:r>
          </a:p>
        </p:txBody>
      </p:sp>
      <p:pic>
        <p:nvPicPr>
          <p:cNvPr id="35843" name="Рисунок 8" descr="http://www.allprazdnik.ru/images/ordena/medal_za-pobedu-germanie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852738"/>
            <a:ext cx="205898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13" descr="http://www.allprazdnik.ru/images/ordena/medal_za-zaslug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2852738"/>
            <a:ext cx="20224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2924175"/>
            <a:ext cx="20034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76250"/>
            <a:ext cx="8604250" cy="616426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ru-RU" altLang="ru-RU" sz="3800" i="1" smtClean="0"/>
              <a:t>Работа наших родственников в тылу</a:t>
            </a:r>
          </a:p>
        </p:txBody>
      </p:sp>
      <p:graphicFrame>
        <p:nvGraphicFramePr>
          <p:cNvPr id="47219" name="Object 115"/>
          <p:cNvGraphicFramePr>
            <a:graphicFrameLocks noChangeAspect="1"/>
          </p:cNvGraphicFramePr>
          <p:nvPr>
            <p:ph sz="half" idx="2"/>
          </p:nvPr>
        </p:nvGraphicFramePr>
        <p:xfrm>
          <a:off x="179388" y="3587750"/>
          <a:ext cx="8964612" cy="3270250"/>
        </p:xfrm>
        <a:graphic>
          <a:graphicData uri="http://schemas.openxmlformats.org/presentationml/2006/ole">
            <p:oleObj spid="_x0000_s37891" name="Диаграмма" r:id="rId3" imgW="9715500" imgH="3543300" progId="Excel.Chart.8">
              <p:embed/>
            </p:oleObj>
          </a:graphicData>
        </a:graphic>
      </p:graphicFrame>
      <p:graphicFrame>
        <p:nvGraphicFramePr>
          <p:cNvPr id="38" name="Содержимое 29"/>
          <p:cNvGraphicFramePr>
            <a:graphicFrameLocks noGrp="1"/>
          </p:cNvGraphicFramePr>
          <p:nvPr/>
        </p:nvGraphicFramePr>
        <p:xfrm>
          <a:off x="2214563" y="714375"/>
          <a:ext cx="4357687" cy="2644775"/>
        </p:xfrm>
        <a:graphic>
          <a:graphicData uri="http://schemas.openxmlformats.org/drawingml/2006/table">
            <a:tbl>
              <a:tblPr/>
              <a:tblGrid>
                <a:gridCol w="2571750"/>
                <a:gridCol w="1785937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заводе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железной дороге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14563" y="221456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>
                <a:latin typeface="Times New Roman" pitchFamily="18" charset="0"/>
                <a:cs typeface="Times New Roman" pitchFamily="18" charset="0"/>
              </a:rPr>
              <a:t>В госпитале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14563" y="257175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>
                <a:latin typeface="Times New Roman" pitchFamily="18" charset="0"/>
                <a:cs typeface="Times New Roman" pitchFamily="18" charset="0"/>
              </a:rPr>
              <a:t>На лесозаготовках</a:t>
            </a:r>
          </a:p>
          <a:p>
            <a:pPr algn="l"/>
            <a:endParaRPr lang="ru-RU" alt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14563" y="292893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>
                <a:latin typeface="Times New Roman" pitchFamily="18" charset="0"/>
                <a:cs typeface="Times New Roman" pitchFamily="18" charset="0"/>
              </a:rPr>
              <a:t>В полеводстве</a:t>
            </a:r>
          </a:p>
          <a:p>
            <a:pPr algn="l"/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219" grpId="0"/>
      <p:bldP spid="39" grpId="0"/>
      <p:bldP spid="40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Кар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88913"/>
            <a:ext cx="7777162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87587"/>
          </a:xfrm>
        </p:spPr>
        <p:txBody>
          <a:bodyPr/>
          <a:lstStyle/>
          <a:p>
            <a:pPr eaLnBrk="1" hangingPunct="1"/>
            <a:r>
              <a:rPr lang="ru-RU" altLang="ru-RU" smtClean="0"/>
              <a:t>«</a:t>
            </a:r>
            <a:r>
              <a:rPr lang="ru-RU" altLang="ru-RU" sz="5100" smtClean="0"/>
              <a:t>СЕМЕЙНЫЙ АЛЬБОМ</a:t>
            </a:r>
            <a:r>
              <a:rPr lang="ru-RU" altLang="ru-RU" smtClean="0"/>
              <a:t>»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2312988"/>
            <a:ext cx="3117850" cy="3644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Презентацию подготовила: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Ученица 2 «3» класса МОУ «Агалатовская СОШ»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Колотаева Настя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 и её мама Колотаева Людмила Юрьевна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708275"/>
            <a:ext cx="46085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692150"/>
            <a:ext cx="4643437" cy="5438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Скоро 70 годовщина Победы над фашистской Германией, наша семья хранит память о тех годах.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Я расскажу вам о моих родственниках живших в годы войны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76250"/>
            <a:ext cx="3960812" cy="5654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0"/>
            <a:ext cx="6227762" cy="14843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Чествуем погибших и живых,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Тех, кто пал, Отчизну защищая,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Имена навек запомним их,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Жизнь они свою за нас отдали.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</p:txBody>
      </p:sp>
      <p:pic>
        <p:nvPicPr>
          <p:cNvPr id="5123" name="Picture 10" descr="3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5D5D5"/>
              </a:clrFrom>
              <a:clrTo>
                <a:srgbClr val="D5D5D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981075"/>
            <a:ext cx="8569325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Николай Петрович Колотаев</a:t>
            </a:r>
            <a:br>
              <a:rPr lang="ru-RU" altLang="ru-RU" sz="4000" smtClean="0"/>
            </a:br>
            <a:r>
              <a:rPr lang="ru-RU" altLang="ru-RU" sz="4000" smtClean="0"/>
              <a:t>(1912 – 1952)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99125" cy="4525963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700213"/>
            <a:ext cx="3276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23850" y="1628775"/>
            <a:ext cx="49688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400">
                <a:latin typeface="Tahoma" pitchFamily="34" charset="0"/>
              </a:rPr>
              <a:t>Призван в сапёрную роту, отдельного сапёрного батальона 23 армии Ленинградского фронта, которая в начале войны располагалась под Лемболово. Был сапёром, имел воинское звание сержант. Отвечал за разминирование полей на Карельском перешейке.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Н А Г Р А Д Ы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620713"/>
            <a:ext cx="1493837" cy="2895600"/>
          </a:xfrm>
          <a:noFill/>
        </p:spPr>
      </p:pic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5175"/>
            <a:ext cx="4038600" cy="2735263"/>
          </a:xfrm>
        </p:spPr>
        <p:txBody>
          <a:bodyPr/>
          <a:lstStyle/>
          <a:p>
            <a:pPr eaLnBrk="1" hangingPunct="1"/>
            <a:r>
              <a:rPr lang="ru-RU" altLang="ru-RU" smtClean="0"/>
              <a:t>За военные действия награждён:</a:t>
            </a:r>
          </a:p>
          <a:p>
            <a:pPr eaLnBrk="1" hangingPunct="1"/>
            <a:r>
              <a:rPr lang="ru-RU" altLang="ru-RU" smtClean="0"/>
              <a:t>2 медалями и </a:t>
            </a:r>
          </a:p>
          <a:p>
            <a:pPr eaLnBrk="1" hangingPunct="1"/>
            <a:r>
              <a:rPr lang="ru-RU" altLang="ru-RU" smtClean="0"/>
              <a:t>2 орденами: «За отвагу» и «За победу над Германией в ВОВ»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620713"/>
            <a:ext cx="15922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98888"/>
            <a:ext cx="4643438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0"/>
            <a:ext cx="4284662" cy="105251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УЕЗЖАЯ  ДОМОЙ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125538"/>
            <a:ext cx="4284662" cy="5732462"/>
          </a:xfrm>
        </p:spPr>
        <p:txBody>
          <a:bodyPr/>
          <a:lstStyle/>
          <a:p>
            <a:pPr eaLnBrk="1" hangingPunct="1"/>
            <a:r>
              <a:rPr lang="ru-RU" altLang="ru-RU" smtClean="0"/>
              <a:t>Всем участникам войны вручали такие письма когда они уезжали домой.</a:t>
            </a:r>
          </a:p>
          <a:p>
            <a:pPr eaLnBrk="1" hangingPunct="1"/>
            <a:r>
              <a:rPr lang="ru-RU" altLang="ru-RU" sz="2400" smtClean="0"/>
              <a:t>ВОВ закончилась нашей победой …..</a:t>
            </a:r>
          </a:p>
          <a:p>
            <a:pPr eaLnBrk="1" hangingPunct="1"/>
            <a:r>
              <a:rPr lang="ru-RU" altLang="ru-RU" sz="2400" smtClean="0"/>
              <a:t>Вы уезжаете к себе домой….</a:t>
            </a:r>
          </a:p>
          <a:p>
            <a:pPr eaLnBrk="1" hangingPunct="1"/>
            <a:r>
              <a:rPr lang="ru-RU" altLang="ru-RU" sz="2400" smtClean="0"/>
              <a:t>Дедушке вручили его </a:t>
            </a:r>
          </a:p>
          <a:p>
            <a:pPr eaLnBrk="1" hangingPunct="1">
              <a:buFontTx/>
              <a:buNone/>
            </a:pPr>
            <a:r>
              <a:rPr lang="ru-RU" altLang="ru-RU" sz="2400" smtClean="0"/>
              <a:t>25 сентября 1945 года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Груздев Павел Иванович</a:t>
            </a:r>
            <a:br>
              <a:rPr lang="ru-RU" altLang="ru-RU" sz="4000" smtClean="0"/>
            </a:br>
            <a:r>
              <a:rPr lang="ru-RU" altLang="ru-RU" sz="4000" smtClean="0"/>
              <a:t>(1922 – 1994)</a:t>
            </a:r>
          </a:p>
        </p:txBody>
      </p:sp>
      <p:pic>
        <p:nvPicPr>
          <p:cNvPr id="45059" name="Picture 3" descr="сканирование001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8063" y="1819275"/>
            <a:ext cx="2935287" cy="4087813"/>
          </a:xfrm>
          <a:noFill/>
        </p:spPr>
      </p:pic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932362" cy="5257800"/>
          </a:xfrm>
        </p:spPr>
        <p:txBody>
          <a:bodyPr/>
          <a:lstStyle/>
          <a:p>
            <a:pPr eaLnBrk="1" hangingPunct="1"/>
            <a:r>
              <a:rPr lang="ru-RU" altLang="ru-RU" smtClean="0"/>
              <a:t>В мае 1941 года был призван на действительную военную службу в город Онега Архангельской области в танковые части. Война застала в армии и он был направлен в состав 76 отделения противотанковый дивизион Северо-западного фронта.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0" y="188913"/>
            <a:ext cx="4572000" cy="5942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 одном из боёв был тяжело ранен в ногу, ходить не мог. Долго лежал в госпитале. После госпиталя не мог принимать участие в боях, его демобилизовали домой.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Долгое время лечился в городе Ярославле. После лечения его направили в тыл работать кузнецом. За работу в тылу имеет множество поощрений.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4249738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60350"/>
            <a:ext cx="2098675" cy="3573463"/>
          </a:xfrm>
        </p:spPr>
      </p:pic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88913"/>
            <a:ext cx="4716462" cy="6264275"/>
          </a:xfrm>
        </p:spPr>
        <p:txBody>
          <a:bodyPr/>
          <a:lstStyle/>
          <a:p>
            <a:pPr eaLnBrk="1" hangingPunct="1"/>
            <a:r>
              <a:rPr lang="ru-RU" altLang="ru-RU" smtClean="0"/>
              <a:t>Был награждён  9 медалями за храбрость, стойкость и мужество, проявленные в борьбе с немецко-фашистскими эахватчиками.</a:t>
            </a:r>
          </a:p>
          <a:p>
            <a:pPr eaLnBrk="1" hangingPunct="1"/>
            <a:r>
              <a:rPr lang="ru-RU" altLang="ru-RU" smtClean="0"/>
              <a:t> В ознаменование 40 годовщины Победы советского народа в Великой Отечественной войне 1941-45 годов награждён орденом  Отечественной войны 2 степени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437063"/>
            <a:ext cx="43926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820150" cy="11969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Носова </a:t>
            </a:r>
            <a:br>
              <a:rPr lang="ru-RU" altLang="ru-RU" sz="3200" smtClean="0"/>
            </a:br>
            <a:r>
              <a:rPr lang="ru-RU" altLang="ru-RU" sz="3200" smtClean="0"/>
              <a:t>Елизавета Константиновна</a:t>
            </a:r>
            <a:br>
              <a:rPr lang="ru-RU" altLang="ru-RU" sz="3200" smtClean="0"/>
            </a:br>
            <a:r>
              <a:rPr lang="ru-RU" altLang="ru-RU" sz="3200" smtClean="0"/>
              <a:t>1922 г.р.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1628775"/>
            <a:ext cx="5003800" cy="5229225"/>
          </a:xfrm>
        </p:spPr>
        <p:txBody>
          <a:bodyPr/>
          <a:lstStyle/>
          <a:p>
            <a:pPr eaLnBrk="1" hangingPunct="1"/>
            <a:r>
              <a:rPr lang="ru-RU" altLang="ru-RU" smtClean="0"/>
              <a:t>В войну была медсестрой в госпитале для лошадей, который находился в начале войны под Калининым, а потом был перемещён под Кёниксберг.Всю войну была медсестрой. Имеет военные награды.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68413"/>
            <a:ext cx="38703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altLang="ru-RU" sz="3400" smtClean="0"/>
              <a:t>Груздев Иван Дмитриевич</a:t>
            </a:r>
            <a:br>
              <a:rPr lang="ru-RU" altLang="ru-RU" sz="3400" smtClean="0"/>
            </a:br>
            <a:r>
              <a:rPr lang="ru-RU" altLang="ru-RU" sz="3400" smtClean="0"/>
              <a:t>                                     (1898 – 1991)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600200"/>
            <a:ext cx="4787900" cy="5573713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Участник 1 Мировой войны и Гражданской воины.</a:t>
            </a:r>
          </a:p>
          <a:p>
            <a:pPr eaLnBrk="1" hangingPunct="1"/>
            <a:r>
              <a:rPr lang="ru-RU" altLang="ru-RU" sz="2800" smtClean="0"/>
              <a:t>В конце 30-х годов избран председателем колхоза «15 годовщины Октября», был председателем – новатором, использовал передовые методы ведения сельского хозяйства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1052513"/>
            <a:ext cx="43545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03800" y="260350"/>
            <a:ext cx="4140200" cy="691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Когда началась война на 2 день явился в военкомат. Но получил отказ: «Правительство не сочло нужным Ваше участие в боевых действиях. Такие люди нужны в тылу», 6 раз обращался дедушка в военкомат с просьбой, но получал отказы. Так и проработал до конца войны председателем колхоза!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60350"/>
            <a:ext cx="4506913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836613"/>
            <a:ext cx="3319462" cy="4530725"/>
          </a:xfr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88913"/>
            <a:ext cx="5003800" cy="6669087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После войны переведён на партийную работу – возглавил Палкинский район Костромской области.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smtClean="0"/>
              <a:t>Был внесён в списки 30-ти тысячников поднимавщих сельское хозяйство. 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/>
            <a:r>
              <a:rPr lang="ru-RU" altLang="ru-RU" smtClean="0"/>
              <a:t>За заслуги перед Родиной награждён многими медалями и почётными грамотами.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0"/>
            <a:ext cx="5546725" cy="175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С каждым годом все короче ряд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Очевидцев тех боев кровавых,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Пусть же взрывы больше не гремят,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Не тревожат застарелой раны.</a:t>
            </a:r>
          </a:p>
        </p:txBody>
      </p:sp>
      <p:pic>
        <p:nvPicPr>
          <p:cNvPr id="6147" name="Picture 16" descr="5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412875"/>
            <a:ext cx="874871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20150" cy="2087563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Груздева Лидия Ивановна</a:t>
            </a:r>
            <a:br>
              <a:rPr lang="ru-RU" altLang="ru-RU" sz="4000" smtClean="0"/>
            </a:br>
            <a:r>
              <a:rPr lang="ru-RU" altLang="ru-RU" sz="4000" smtClean="0"/>
              <a:t>                            (1920 – 2007)</a:t>
            </a:r>
            <a:br>
              <a:rPr lang="ru-RU" altLang="ru-RU" sz="4000" smtClean="0"/>
            </a:br>
            <a:r>
              <a:rPr lang="ru-RU" altLang="ru-RU" sz="4000" smtClean="0"/>
              <a:t>                             </a:t>
            </a:r>
            <a:r>
              <a:rPr lang="ru-RU" altLang="ru-RU" sz="2700" smtClean="0"/>
              <a:t>В годы войны была             </a:t>
            </a:r>
            <a:br>
              <a:rPr lang="ru-RU" altLang="ru-RU" sz="2700" smtClean="0"/>
            </a:br>
            <a:r>
              <a:rPr lang="ru-RU" altLang="ru-RU" sz="2700" smtClean="0"/>
              <a:t>                               звеньевой                 </a:t>
            </a:r>
            <a:br>
              <a:rPr lang="ru-RU" altLang="ru-RU" sz="2700" smtClean="0"/>
            </a:br>
            <a:r>
              <a:rPr lang="ru-RU" altLang="ru-RU" sz="2700" smtClean="0"/>
              <a:t>                                            льноводческого звена в </a:t>
            </a:r>
            <a:br>
              <a:rPr lang="ru-RU" altLang="ru-RU" sz="2700" smtClean="0"/>
            </a:br>
            <a:r>
              <a:rPr lang="ru-RU" altLang="ru-RU" sz="2700" smtClean="0"/>
              <a:t>                                           Костромской области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716338"/>
            <a:ext cx="9144000" cy="3141662"/>
          </a:xfrm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20713"/>
            <a:ext cx="380206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3851275" cy="3455988"/>
          </a:xfrm>
        </p:spPr>
      </p:pic>
      <p:sp>
        <p:nvSpPr>
          <p:cNvPr id="53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04813"/>
            <a:ext cx="4038600" cy="5726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Всю войну вместе с девушками звена обрабатывала поля, сеяла, ухаживала за посевами, теребила лён, готовила на переработку на лёнзавод.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За высокие урожаи льна на своём участке в военные годы награждена - ПАТЕФОНОМ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0438"/>
            <a:ext cx="37798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88913"/>
            <a:ext cx="734536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ru-RU" altLang="ru-RU" sz="3200" i="1" smtClean="0"/>
              <a:t>Погибшие родственники в годы ВОВ</a:t>
            </a:r>
          </a:p>
        </p:txBody>
      </p:sp>
      <p:graphicFrame>
        <p:nvGraphicFramePr>
          <p:cNvPr id="53284" name="Group 36"/>
          <p:cNvGraphicFramePr>
            <a:graphicFrameLocks noGrp="1"/>
          </p:cNvGraphicFramePr>
          <p:nvPr>
            <p:ph idx="1"/>
          </p:nvPr>
        </p:nvGraphicFramePr>
        <p:xfrm>
          <a:off x="755650" y="549275"/>
          <a:ext cx="7848600" cy="2362200"/>
        </p:xfrm>
        <a:graphic>
          <a:graphicData uri="http://schemas.openxmlformats.org/drawingml/2006/table">
            <a:tbl>
              <a:tblPr/>
              <a:tblGrid>
                <a:gridCol w="4130675"/>
                <a:gridCol w="3717925"/>
              </a:tblGrid>
              <a:tr h="415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Причина гибели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погибших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Погибли в бою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Погибли от бомбежек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Погибли от голода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Пропали без вести 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47875" algn="l"/>
                        </a:tabLst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89" name="Object 41"/>
          <p:cNvGraphicFramePr>
            <a:graphicFrameLocks noChangeAspect="1"/>
          </p:cNvGraphicFramePr>
          <p:nvPr/>
        </p:nvGraphicFramePr>
        <p:xfrm>
          <a:off x="684213" y="3097213"/>
          <a:ext cx="8064500" cy="3760787"/>
        </p:xfrm>
        <a:graphic>
          <a:graphicData uri="http://schemas.openxmlformats.org/presentationml/2006/ole">
            <p:oleObj spid="_x0000_s55319" name="Диаграмма" r:id="rId3" imgW="5372100" imgH="30004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28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3375"/>
            <a:ext cx="41671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3463" y="404813"/>
            <a:ext cx="4024312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0" y="514350"/>
          <a:ext cx="9144000" cy="5440363"/>
        </p:xfrm>
        <a:graphic>
          <a:graphicData uri="http://schemas.openxmlformats.org/presentationml/2006/ole">
            <p:oleObj spid="_x0000_s57346" name="Диаграмма" r:id="rId3" imgW="5372100" imgH="30004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08" name="Group 104"/>
          <p:cNvGraphicFramePr>
            <a:graphicFrameLocks noGrp="1"/>
          </p:cNvGraphicFramePr>
          <p:nvPr>
            <p:ph sz="half" idx="1"/>
          </p:nvPr>
        </p:nvGraphicFramePr>
        <p:xfrm>
          <a:off x="179388" y="3573463"/>
          <a:ext cx="8759825" cy="3140074"/>
        </p:xfrm>
        <a:graphic>
          <a:graphicData uri="http://schemas.openxmlformats.org/drawingml/2006/table">
            <a:tbl>
              <a:tblPr/>
              <a:tblGrid>
                <a:gridCol w="6113462"/>
                <a:gridCol w="2646363"/>
              </a:tblGrid>
              <a:tr h="10975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отмечания праздника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принимающих участие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Чтим память павших: на митинге, на братском захоронении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Смотрим парад Победы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Поздравляем ветеранов, родственников, соседей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Ездим на праздничный салют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</a:pPr>
                      <a:endParaRPr kumimoji="0" lang="ru-R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390" name="Object 98"/>
          <p:cNvGraphicFramePr>
            <a:graphicFrameLocks noChangeAspect="1"/>
          </p:cNvGraphicFramePr>
          <p:nvPr>
            <p:ph sz="half" idx="2"/>
          </p:nvPr>
        </p:nvGraphicFramePr>
        <p:xfrm>
          <a:off x="250825" y="0"/>
          <a:ext cx="8678863" cy="3473450"/>
        </p:xfrm>
        <a:graphic>
          <a:graphicData uri="http://schemas.openxmlformats.org/presentationml/2006/ole">
            <p:oleObj spid="_x0000_s58390" name="Диаграмма" r:id="rId3" imgW="7791602" imgH="2943149" progId="Excel.Chart.8">
              <p:embed/>
            </p:oleObj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429500" y="4786313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29500" y="5429250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29500" y="5857875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429500" y="6286500"/>
            <a:ext cx="500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wow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8785225" cy="663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 descr="Будущее рождается здесь. - Летопись Победы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88913"/>
            <a:ext cx="327183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2133600"/>
            <a:ext cx="450056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altLang="ru-RU" sz="2800" b="1" i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i="1"/>
              <a:t>С Днём Победы!!!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FF3300"/>
                </a:solidFill>
              </a:rPr>
              <a:t>Горельченкова</a:t>
            </a:r>
            <a:r>
              <a:rPr lang="ru-RU" altLang="ru-RU" sz="2800">
                <a:solidFill>
                  <a:srgbClr val="FF3300"/>
                </a:solidFill>
              </a:rPr>
              <a:t> Лидия Андреевна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FF"/>
                </a:solidFill>
              </a:rPr>
              <a:t>Новожилов</a:t>
            </a:r>
            <a:r>
              <a:rPr lang="ru-RU" altLang="ru-RU" sz="2800">
                <a:solidFill>
                  <a:srgbClr val="0000FF"/>
                </a:solidFill>
              </a:rPr>
              <a:t> Владимир Петрович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FF3300"/>
                </a:solidFill>
              </a:rPr>
              <a:t>Галиуллин</a:t>
            </a:r>
            <a:r>
              <a:rPr lang="ru-RU" altLang="ru-RU" sz="2800">
                <a:solidFill>
                  <a:srgbClr val="FF3300"/>
                </a:solidFill>
              </a:rPr>
              <a:t> Муса Ярулович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FF"/>
                </a:solidFill>
              </a:rPr>
              <a:t>Афанасьева</a:t>
            </a:r>
            <a:r>
              <a:rPr lang="ru-RU" altLang="ru-RU" sz="2800">
                <a:solidFill>
                  <a:srgbClr val="0000FF"/>
                </a:solidFill>
              </a:rPr>
              <a:t> Лилия Францовна</a:t>
            </a:r>
          </a:p>
        </p:txBody>
      </p:sp>
      <p:pic>
        <p:nvPicPr>
          <p:cNvPr id="58375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381750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P10400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549275"/>
            <a:ext cx="4564062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0"/>
            <a:ext cx="5184775" cy="139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Ваш геройский подвиг не забыть,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Пусть года бегут неумолимо,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Но сирени бархатная кисть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В вашу честь цветет неопалима! </a:t>
            </a:r>
          </a:p>
        </p:txBody>
      </p:sp>
      <p:pic>
        <p:nvPicPr>
          <p:cNvPr id="7171" name="Picture 5" descr="2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D6D7D1"/>
              </a:clrFrom>
              <a:clrTo>
                <a:srgbClr val="D6D7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412875"/>
            <a:ext cx="84978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i="1" smtClean="0"/>
              <a:t>Служба наших родственников в различных родах войск в годы ВОВ</a:t>
            </a:r>
          </a:p>
        </p:txBody>
      </p:sp>
      <p:graphicFrame>
        <p:nvGraphicFramePr>
          <p:cNvPr id="12383" name="Group 95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362950" cy="5400676"/>
        </p:xfrm>
        <a:graphic>
          <a:graphicData uri="http://schemas.openxmlformats.org/drawingml/2006/table">
            <a:tbl>
              <a:tblPr/>
              <a:tblGrid>
                <a:gridCol w="4840288"/>
                <a:gridCol w="3522662"/>
              </a:tblGrid>
              <a:tr h="1266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Рода войск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Авиация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Артиллерия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Пехота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Разведка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Танковые войска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Морские войска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Рисунок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34950"/>
            <a:ext cx="8774112" cy="595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569325" cy="14700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0000FF"/>
                </a:solidFill>
              </a:rPr>
              <a:t>Мой прадедушка – Власов Н.А.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105400"/>
            <a:ext cx="7129462" cy="1752600"/>
          </a:xfrm>
        </p:spPr>
        <p:txBody>
          <a:bodyPr/>
          <a:lstStyle/>
          <a:p>
            <a:pPr eaLnBrk="1" hangingPunct="1"/>
            <a:r>
              <a:rPr lang="ru-RU" altLang="ru-RU" smtClean="0"/>
              <a:t>Выполнила ученица 2 «з» кл.</a:t>
            </a:r>
          </a:p>
          <a:p>
            <a:pPr eaLnBrk="1" hangingPunct="1"/>
            <a:r>
              <a:rPr lang="ru-RU" altLang="ru-RU" smtClean="0"/>
              <a:t>Власова Валерия и Арикайнен Т.А. </a:t>
            </a:r>
          </a:p>
        </p:txBody>
      </p:sp>
      <p:pic>
        <p:nvPicPr>
          <p:cNvPr id="10244" name="Picture 5" descr="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341438"/>
            <a:ext cx="5903913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721</TotalTime>
  <Words>1193</Words>
  <Application>Microsoft Office PowerPoint</Application>
  <PresentationFormat>Экран (4:3)</PresentationFormat>
  <Paragraphs>199</Paragraphs>
  <Slides>58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Times New Roman</vt:lpstr>
      <vt:lpstr>Tahoma</vt:lpstr>
      <vt:lpstr>Оформление по умолчанию</vt:lpstr>
      <vt:lpstr>Диаграмма Microsoft Office Excel</vt:lpstr>
      <vt:lpstr>Исследовательский проект </vt:lpstr>
      <vt:lpstr>Шифровка. Запиши ответы примеров в порядке возрастания. </vt:lpstr>
      <vt:lpstr>Слайд 3</vt:lpstr>
      <vt:lpstr>Слайд 4</vt:lpstr>
      <vt:lpstr>Слайд 5</vt:lpstr>
      <vt:lpstr>Слайд 6</vt:lpstr>
      <vt:lpstr>Служба наших родственников в различных родах войск в годы ВОВ</vt:lpstr>
      <vt:lpstr>Слайд 8</vt:lpstr>
      <vt:lpstr>Мой прадедушка – Власов Н.А.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Награды, полученные нашими родственниками в годы Великой Отечественной войны. </vt:lpstr>
      <vt:lpstr>Орден "Красная звезда" Учрежден в 1930 году для награждения военнослужащих за заслуги в деле обороны страны как в военное, так и в мирное время. </vt:lpstr>
      <vt:lpstr>Орден Славы Учрежден в 1943 году. Имеет три степени. Орденом награждаются рядовые и сержанты, а в авиации - младшие лейтенанты, проявившие в боях за Родину храбрость, мужество и бесстрастие. </vt:lpstr>
      <vt:lpstr>Слайд 22</vt:lpstr>
      <vt:lpstr>Медаль "За оборону Ленинграда" Учреждена 22 декабря 1942 года. Этой медалью награждено более 1 миллиона 500 тысяч человек. </vt:lpstr>
      <vt:lpstr>Медаль "За Победу над Германией в Великой Отечественной войне 1941-1945 гг." Учреждена в ознаменование победоносного завершения народа против фашисткой Германии. Этой медалью награждено 15 миллионов человек. </vt:lpstr>
      <vt:lpstr>Медаль "За отвагу" Учреждена в 1938 году для награждения воинов Советской Армии, Военно-Морского Флота и пограничной охраны за личное мужество и отвагу в боях с врагами Советского Союза при защите неприкосновенности государственных границ или при борьбе с диверсантами, шпионами и прочими врагами Советского государства. </vt:lpstr>
      <vt:lpstr>Слайд 26</vt:lpstr>
      <vt:lpstr>Награды, полученные нашими родственниками в годы ВОВ</vt:lpstr>
      <vt:lpstr>Слайд 28</vt:lpstr>
      <vt:lpstr>Рассказ про мою прабабушку</vt:lpstr>
      <vt:lpstr>Семейный праздник</vt:lpstr>
      <vt:lpstr>Слайд 31</vt:lpstr>
      <vt:lpstr>Слайд 32</vt:lpstr>
      <vt:lpstr>Слайд 33</vt:lpstr>
      <vt:lpstr>Слайд 34</vt:lpstr>
      <vt:lpstr>Слайд 35</vt:lpstr>
      <vt:lpstr>Работа наших родственников в тылу</vt:lpstr>
      <vt:lpstr>Слайд 37</vt:lpstr>
      <vt:lpstr>«СЕМЕЙНЫЙ АЛЬБОМ»</vt:lpstr>
      <vt:lpstr>Слайд 39</vt:lpstr>
      <vt:lpstr>Николай Петрович Колотаев (1912 – 1952)</vt:lpstr>
      <vt:lpstr>Н А Г Р А Д Ы</vt:lpstr>
      <vt:lpstr>УЕЗЖАЯ  ДОМОЙ</vt:lpstr>
      <vt:lpstr>Груздев Павел Иванович (1922 – 1994)</vt:lpstr>
      <vt:lpstr>Слайд 44</vt:lpstr>
      <vt:lpstr>Слайд 45</vt:lpstr>
      <vt:lpstr>Носова  Елизавета Константиновна 1922 г.р.</vt:lpstr>
      <vt:lpstr>Груздев Иван Дмитриевич                                      (1898 – 1991)</vt:lpstr>
      <vt:lpstr>Слайд 48</vt:lpstr>
      <vt:lpstr>Слайд 49</vt:lpstr>
      <vt:lpstr>Груздева Лидия Ивановна                             (1920 – 2007)                              В годы войны была                                             звеньевой                                                              льноводческого звена в                                             Костромской области</vt:lpstr>
      <vt:lpstr>Слайд 51</vt:lpstr>
      <vt:lpstr>Слайд 52</vt:lpstr>
      <vt:lpstr>Погибшие родственники в годы ВОВ</vt:lpstr>
      <vt:lpstr>Слайд 54</vt:lpstr>
      <vt:lpstr>Слайд 55</vt:lpstr>
      <vt:lpstr>Слайд 56</vt:lpstr>
      <vt:lpstr>Слайд 57</vt:lpstr>
      <vt:lpstr>Слайд 58</vt:lpstr>
    </vt:vector>
  </TitlesOfParts>
  <Company>LTG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данными.  (Линейные и столбчатые диаграммы, таблицы.) Моя семья в годы В.О.В.</dc:title>
  <dc:creator>Татьяна Анатольевна</dc:creator>
  <cp:lastModifiedBy>re</cp:lastModifiedBy>
  <cp:revision>28</cp:revision>
  <dcterms:created xsi:type="dcterms:W3CDTF">2010-04-20T17:19:02Z</dcterms:created>
  <dcterms:modified xsi:type="dcterms:W3CDTF">2015-03-24T14:14:41Z</dcterms:modified>
</cp:coreProperties>
</file>