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72" r:id="rId15"/>
    <p:sldId id="269" r:id="rId16"/>
    <p:sldId id="273" r:id="rId17"/>
    <p:sldId id="270" r:id="rId18"/>
    <p:sldId id="271" r:id="rId19"/>
    <p:sldId id="281" r:id="rId20"/>
    <p:sldId id="282" r:id="rId21"/>
    <p:sldId id="279" r:id="rId22"/>
    <p:sldId id="277" r:id="rId23"/>
    <p:sldId id="274" r:id="rId24"/>
    <p:sldId id="276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75" d="100"/>
          <a:sy n="75" d="100"/>
        </p:scale>
        <p:origin x="-1362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velikaya-otechestvennaya-voyna-7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Высота 150.0   Высота Славы…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788095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70-летию Ясско-Кишиневской операции посвящается…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" y="5527988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Сорокина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Наталия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Евгеньевна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284-363-024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истории   высшей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кв.категории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ГОУ  «Бендерский медицинский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25251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Соотношение сил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13628"/>
              </p:ext>
            </p:extLst>
          </p:nvPr>
        </p:nvGraphicFramePr>
        <p:xfrm>
          <a:off x="107504" y="1412776"/>
          <a:ext cx="8856984" cy="42021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92496"/>
                <a:gridCol w="1887811"/>
                <a:gridCol w="1841542"/>
                <a:gridCol w="1441770"/>
                <a:gridCol w="1893365"/>
              </a:tblGrid>
              <a:tr h="121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Численный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состав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Орудия и минометы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Боевые </a:t>
                      </a:r>
                      <a:r>
                        <a:rPr lang="ru-RU" sz="2400" b="1" dirty="0" err="1" smtClean="0">
                          <a:effectLst/>
                          <a:latin typeface="Times New Roman"/>
                          <a:ea typeface="Times New Roman"/>
                        </a:rPr>
                        <a:t>самоле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-ты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Танки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штурмовые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орудия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Times New Roman"/>
                        </a:rPr>
                        <a:t>группа армий «Южная Украина»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900 тыс.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7600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810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Совет-</a:t>
                      </a:r>
                      <a:r>
                        <a:rPr lang="ru-RU" sz="2800" b="1" dirty="0" err="1" smtClean="0">
                          <a:effectLst/>
                          <a:latin typeface="Times New Roman"/>
                          <a:ea typeface="Times New Roman"/>
                        </a:rPr>
                        <a:t>ские</a:t>
                      </a:r>
                      <a:r>
                        <a:rPr lang="ru-RU" sz="28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войска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1250 тыс. человек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16 тыс.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2200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1870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5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Гаген,_Николай_Александрович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6" y="0"/>
            <a:ext cx="5387499" cy="683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16238" y="26967"/>
            <a:ext cx="5427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омандующий 57-й армией</a:t>
            </a:r>
          </a:p>
          <a:p>
            <a:pPr lvl="0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Гаген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Николай Александрович,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енерал-лейтенант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1844824"/>
            <a:ext cx="370790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Родился в 1895 году  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под Санкт-Петербургом</a:t>
            </a: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 1943 года командующий 57 армией,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участвовавшей в Ясско-Кишиневской операции 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 освобождении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г. Бендеры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38"/>
            <a:ext cx="4644008" cy="691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3928" y="0"/>
            <a:ext cx="5220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омандующий 5-ой ударной армией 3 Украинского фронта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Берзарин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Николай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Эрастович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енерал-лейтенант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2060848"/>
            <a:ext cx="44999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Родился в 1904 г.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анкт-Петербурге,</a:t>
            </a: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 мая 1944 года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командовал 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5-ой ударной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армией, которая в составе 3-го Украинского фронта  в ходе Ясско-Кишиневской операции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24 августа 1944 года освободила г. Кишинев.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Ганс Фрисн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220072" cy="686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0"/>
            <a:ext cx="3923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Йоханнес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Фриснер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генерал-полковник 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командовал группой армий «Южная Украина», включавшей в себя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5 немецких и  22 румынских дивизии.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Отчаянно пытался сопротивляться продвижению советского 2-го Украинского фронта, но все было тщетно.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Новый Регион: В Приднестровье зажигают Вечный огонь и планируют создавать новые памятники героям (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" y="1"/>
            <a:ext cx="41966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61764"/>
            <a:ext cx="74888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Вечная  память погибшим! Вечная слава живым!</a:t>
            </a: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aspassija.ucoz.ru/nikolaj_kurilo-szhat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" y="0"/>
            <a:ext cx="5087229" cy="66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260648"/>
            <a:ext cx="374441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500" dirty="0" err="1">
                <a:latin typeface="Times New Roman"/>
                <a:ea typeface="Times New Roman"/>
              </a:rPr>
              <a:t>А.А.Шенкман</a:t>
            </a:r>
            <a:r>
              <a:rPr lang="ru-RU" sz="2500" dirty="0">
                <a:latin typeface="Times New Roman"/>
                <a:ea typeface="Times New Roman"/>
              </a:rPr>
              <a:t> участник тех событий через 40 лет в своем стихотворении  «Суворовская высотка</a:t>
            </a:r>
            <a:r>
              <a:rPr lang="ru-RU" sz="2500" dirty="0" smtClean="0">
                <a:latin typeface="Times New Roman"/>
                <a:ea typeface="Times New Roman"/>
              </a:rPr>
              <a:t>» напишет о подвиге Николая Курило:</a:t>
            </a:r>
          </a:p>
          <a:p>
            <a:pPr>
              <a:spcAft>
                <a:spcPts val="0"/>
              </a:spcAft>
            </a:pPr>
            <a:endParaRPr lang="ru-RU" sz="2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500" i="1" dirty="0" smtClean="0">
                <a:latin typeface="Times New Roman"/>
                <a:ea typeface="Times New Roman"/>
              </a:rPr>
              <a:t>….за </a:t>
            </a:r>
            <a:r>
              <a:rPr lang="ru-RU" sz="2500" i="1" dirty="0">
                <a:latin typeface="Times New Roman"/>
                <a:ea typeface="Times New Roman"/>
              </a:rPr>
              <a:t>насыпью сек нас в упор пулемет,</a:t>
            </a:r>
            <a:endParaRPr lang="ru-RU" sz="2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500" i="1" dirty="0" smtClean="0">
                <a:latin typeface="Times New Roman"/>
                <a:ea typeface="Times New Roman"/>
              </a:rPr>
              <a:t>… </a:t>
            </a:r>
            <a:r>
              <a:rPr lang="ru-RU" sz="2500" i="1" dirty="0">
                <a:latin typeface="Times New Roman"/>
                <a:ea typeface="Times New Roman"/>
              </a:rPr>
              <a:t>комсорг наш последним предсмертным движением</a:t>
            </a:r>
            <a:endParaRPr lang="ru-RU" sz="2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500" i="1" dirty="0">
                <a:latin typeface="Times New Roman"/>
                <a:ea typeface="Times New Roman"/>
              </a:rPr>
              <a:t>Все ж забросил «лимонку» в тот проклятый дзот»</a:t>
            </a:r>
            <a:endParaRPr lang="ru-RU" sz="25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2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3.bp.blogspot.com/-xjO94ZiRVzo/Uhc7Y9sU7SI/AAAAAAAAAl4/t-K589scCis/s1600/0_48112_ec6d1733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085"/>
            <a:ext cx="9144000" cy="694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5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510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Отрывки </a:t>
            </a:r>
            <a:r>
              <a:rPr lang="ru-RU" sz="3200" b="1" dirty="0">
                <a:latin typeface="Times New Roman"/>
                <a:ea typeface="Times New Roman"/>
              </a:rPr>
              <a:t>интервью, взятые учащимися у живых освободителей </a:t>
            </a:r>
            <a:r>
              <a:rPr lang="ru-RU" sz="3200" b="1" dirty="0" smtClean="0">
                <a:latin typeface="Times New Roman"/>
                <a:ea typeface="Times New Roman"/>
              </a:rPr>
              <a:t>города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«Любите Родину, будьте ей преданы так, как преданы мы, солдаты отчизны. Чтите память ветеранов, помните б их великом Подвиге</a:t>
            </a:r>
            <a:r>
              <a:rPr lang="ru-RU" sz="3200" i="1" dirty="0" smtClean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 </a:t>
            </a:r>
            <a:r>
              <a:rPr lang="ru-RU" sz="3200" i="1" dirty="0" smtClean="0">
                <a:latin typeface="Times New Roman"/>
                <a:ea typeface="Times New Roman"/>
              </a:rPr>
              <a:t>                            </a:t>
            </a:r>
            <a:r>
              <a:rPr lang="ru-RU" sz="3200" dirty="0">
                <a:latin typeface="Times New Roman"/>
                <a:ea typeface="Times New Roman"/>
              </a:rPr>
              <a:t>Крылов Анатолий Павлович</a:t>
            </a:r>
            <a:r>
              <a:rPr lang="ru-RU" sz="3200" i="1" dirty="0">
                <a:latin typeface="Times New Roman"/>
                <a:ea typeface="Times New Roman"/>
              </a:rPr>
              <a:t>» </a:t>
            </a:r>
            <a:endParaRPr lang="ru-RU" sz="32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3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«Праздник Победы – это заслуга миллионов людей, многие из которых, к сожалению не дожили до этого великого дня. Очень хочу, чтобы память о нас не стерлась в умах и сердцах потомков. </a:t>
            </a:r>
            <a:r>
              <a:rPr lang="ru-RU" sz="3200" i="1" dirty="0" smtClean="0">
                <a:latin typeface="Times New Roman"/>
                <a:ea typeface="Times New Roman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 </a:t>
            </a:r>
            <a:r>
              <a:rPr lang="ru-RU" sz="3200" i="1" dirty="0" smtClean="0">
                <a:latin typeface="Times New Roman"/>
                <a:ea typeface="Times New Roman"/>
              </a:rPr>
              <a:t>                             </a:t>
            </a:r>
            <a:r>
              <a:rPr lang="ru-RU" sz="3200" dirty="0" err="1" smtClean="0">
                <a:latin typeface="Times New Roman"/>
                <a:ea typeface="Times New Roman"/>
              </a:rPr>
              <a:t>Скрибняк</a:t>
            </a:r>
            <a:r>
              <a:rPr lang="ru-RU" sz="3200" dirty="0" smtClean="0">
                <a:latin typeface="Times New Roman"/>
                <a:ea typeface="Times New Roman"/>
              </a:rPr>
              <a:t>  </a:t>
            </a:r>
            <a:r>
              <a:rPr lang="ru-RU" sz="3200" dirty="0">
                <a:latin typeface="Times New Roman"/>
                <a:ea typeface="Times New Roman"/>
              </a:rPr>
              <a:t>Иван Кириллович</a:t>
            </a:r>
            <a:r>
              <a:rPr lang="ru-RU" sz="3200" i="1" dirty="0" smtClean="0">
                <a:latin typeface="Times New Roman"/>
                <a:ea typeface="Times New Roman"/>
              </a:rPr>
              <a:t>»</a:t>
            </a:r>
            <a:endParaRPr lang="ru-RU" sz="3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617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3200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32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ru-RU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Никогда не думала, что окажусь на войне. Но судьба распорядилась иначе, пришлось побывать на фронте, в самом пекле битвы. Мое напутствие – дай Бог будущему поколению мирной жизни, спокойствия и процветания! И да не повториться война во веки веков. </a:t>
            </a:r>
            <a:endParaRPr lang="ru-RU" sz="3200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2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Бронникова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Лидия Сергеевна</a:t>
            </a:r>
            <a:r>
              <a:rPr lang="ru-RU" sz="32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</a:p>
          <a:p>
            <a:pPr lvl="0"/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«Остались позади страшные годы войны. Наш город и жители его меняются к лучшему, пусть это длиться всегда. </a:t>
            </a:r>
            <a:endParaRPr lang="ru-RU" sz="3200" i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3200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                           </a:t>
            </a: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Морозова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</a:rPr>
              <a:t>Нина Алексеевна</a:t>
            </a:r>
            <a:r>
              <a:rPr lang="ru-RU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»</a:t>
            </a:r>
            <a:endParaRPr lang="ru-RU" sz="3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59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04" y="0"/>
            <a:ext cx="5902548" cy="363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8132" y="116632"/>
            <a:ext cx="4464496" cy="1143000"/>
          </a:xfrm>
        </p:spPr>
        <p:txBody>
          <a:bodyPr/>
          <a:lstStyle/>
          <a:p>
            <a:r>
              <a:rPr lang="ru-RU" dirty="0" smtClean="0"/>
              <a:t>Бои за город</a:t>
            </a:r>
            <a:endParaRPr lang="ru-RU" dirty="0"/>
          </a:p>
        </p:txBody>
      </p:sp>
      <p:pic>
        <p:nvPicPr>
          <p:cNvPr id="14338" name="Picture 2" descr="F:\я-к  опер\imstalengrades_441_93o4qqujjfgg0404csc0s888s_ejcuplo1l0oo0sk8c40s8osc4_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39087"/>
            <a:ext cx="5138514" cy="331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 дней войны – 9 дней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лавы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" y="1484785"/>
            <a:ext cx="5530877" cy="538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311429"/>
            <a:ext cx="87317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«Назван холм в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Заднестровье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«высоткой Суворова»,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Высота  «полтораста»  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карте штабной»</a:t>
            </a:r>
          </a:p>
          <a:p>
            <a:pPr algn="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А.А.Шенкман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я-к  опер\jass-kish_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56" y="280981"/>
            <a:ext cx="4908025" cy="329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F:\я-к  опер\raschet-orud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3573016"/>
            <a:ext cx="762364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:\я-к  опер\su152.3moyrt1rdym8840gww8og8kc8.ejcuplo1l0oo0sk8c40s8osc4.th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4056" cy="259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5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Переправа через реку Днестр</a:t>
            </a:r>
            <a:endParaRPr lang="ru-RU" dirty="0"/>
          </a:p>
        </p:txBody>
      </p:sp>
      <p:pic>
        <p:nvPicPr>
          <p:cNvPr id="12290" name="Picture 2" descr="F:\я-к  опер\34-форсирование-реки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Советские войска в Кишиневе</a:t>
            </a:r>
            <a:endParaRPr lang="ru-RU" dirty="0"/>
          </a:p>
        </p:txBody>
      </p:sp>
      <p:pic>
        <p:nvPicPr>
          <p:cNvPr id="11266" name="Picture 2" descr="F:\я-к  опер\028-kishenev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1818"/>
            <a:ext cx="6912768" cy="499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я-к  опер\0_9e73c_d2068ef1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268337" cy="507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3353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Советские войска в освобожденной Молдавии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Участники Ясско-Кишиневской операции</a:t>
            </a:r>
            <a:endParaRPr lang="ru-RU" dirty="0"/>
          </a:p>
        </p:txBody>
      </p:sp>
      <p:pic>
        <p:nvPicPr>
          <p:cNvPr id="10242" name="Picture 2" descr="F:\я-к  опер\2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6128"/>
            <a:ext cx="7488832" cy="423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сказал, что надо бросить песню на войне….</a:t>
            </a:r>
            <a:endParaRPr lang="ru-RU" dirty="0"/>
          </a:p>
        </p:txBody>
      </p:sp>
      <p:pic>
        <p:nvPicPr>
          <p:cNvPr id="16386" name="Picture 2" descr="F:\532761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1159"/>
            <a:ext cx="7056784" cy="529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8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260648"/>
            <a:ext cx="4878288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Александр Аркадьевич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Шенкман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родился в 1923 году в семье военнослужащего. В 1942 году был призван в Советскую Армию с  1 курса исторического фак-та МГПИ.  Участвовал в обороне Сталинграда, в Ясско-Кишиневской операции  в освободительных боях в Румынии, Болгарии, Югославии, Венгрии. Был дважды ранен. Награжден:  орденом Отечественной войны II степени, медалью «За боевые заслуги» и болгарской медалью «Отечественна война». В период боевых действий вел фронтовой блокнот,  в котором записывал свои стихотворения. Вот одно из них, написанное в 1944 году.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14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7410" name="Picture 2" descr="Иллюстрация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00400" cy="48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2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 numCol="2"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День сегодня выдался отличный!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Даже жаль такого для войны!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домами с крышей черепичной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Дали приднестровские видны.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стою под вишнею у хаты,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Автомат на </a:t>
            </a:r>
            <a:r>
              <a:rPr lang="ru-RU" sz="2400" spc="-5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грудь </a:t>
            </a: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переместив,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Пальцами по диску автомата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Выбиваю бравурный мотив.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вверху так солнышко сияет,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кругом такая синева,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на сердце песня закипает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в шеренгу строятся слова.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Мне б гитару вместо автомата,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Чтобы пела звонкая струна!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Огрубело сердце у солдата,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 согрела и его весна</a:t>
            </a:r>
            <a:r>
              <a:rPr lang="ru-RU" sz="2400" spc="-5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spc="-5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400" spc="-5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400" spc="-5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Пусть война гремит еще сильнее!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закрыть ей для весны пути.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Свежие воронки и траншеи,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Кажется, готовы прорасти.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шагает юность боевая,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Юность молодой моей страны,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 же, как весна, преград не зная,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400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Через бури и огни войны.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756" y="11088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Иосиф Львович </a:t>
            </a:r>
            <a:r>
              <a:rPr lang="ru-RU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Балцан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 1923 года рождения.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частник Ясско-Кишиневской операции.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В  1958 году окончил литературный институт имени А. М. Горького в Москве. Работал в аппарате Союза Писателей Молдавской ССР. В 1944 году написал стихотворение, которое назвал  "Двадцать четвертое августа".</a:t>
            </a:r>
          </a:p>
          <a:p>
            <a:pPr indent="449580"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1250097"/>
            <a:ext cx="6696744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89154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 захватил садов и пепла </a:t>
            </a:r>
            <a:r>
              <a:rPr lang="ru-RU" sz="2000" b="1" spc="-5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запах</a:t>
            </a:r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154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Когда вошли мы с </a:t>
            </a:r>
            <a:r>
              <a:rPr lang="ru-RU" sz="2000" b="1" spc="-5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боем </a:t>
            </a:r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Кишинев.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154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 он сынам указывал на запад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154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Руками искалеченных домов</a:t>
            </a:r>
            <a:r>
              <a:rPr lang="ru-RU" sz="2000" b="1" spc="-5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000" b="1" spc="-5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1540" lvl="0" indent="457200"/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7150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Мы на пороге увидали снова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7150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Родных людей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7150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неповторимый час.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7150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на пороге жизни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7150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Вся Молдова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7150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Встречала нас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7150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провожала нас</a:t>
            </a:r>
            <a:r>
              <a:rPr lang="ru-RU" sz="2000" b="1" spc="-5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000" b="1" spc="-50" dirty="0" smtClean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571500" lvl="0" indent="457200"/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154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Молдавский виноград </a:t>
            </a:r>
            <a:r>
              <a:rPr lang="ru-RU" sz="2000" b="1" spc="-5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созрел </a:t>
            </a:r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 срока,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154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До срока в </a:t>
            </a:r>
            <a:r>
              <a:rPr lang="ru-RU" sz="2000" b="1" spc="-5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бочках </a:t>
            </a:r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 перебродил,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154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Чтоб угостить бойца,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154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Что шел с востока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1540" lvl="0" indent="457200"/>
            <a:r>
              <a:rPr lang="ru-RU" sz="2000" b="1" spc="-5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что на запад дальше уходил.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3664"/>
            <a:ext cx="8712968" cy="1018740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449580"/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А.А.Шенкман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«Суворовская высотка»</a:t>
            </a:r>
          </a:p>
          <a:p>
            <a:pPr indent="449580"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стихотворение,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написанное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Times New Roman"/>
                <a:cs typeface="Times New Roman" pitchFamily="18" charset="0"/>
              </a:rPr>
              <a:t>к 40-летию Ясско-Кишиневской операции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449580">
              <a:spcAft>
                <a:spcPts val="0"/>
              </a:spcAft>
            </a:pP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Это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все-таки кем-то придумано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здорово!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проверено временем, жизнью,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войной.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Назван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холм в </a:t>
            </a:r>
            <a:r>
              <a:rPr lang="ru-RU" sz="1600" spc="-5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Заднестровье</a:t>
            </a: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«высоткой Суворова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Высота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«полтораста» на карте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штабной.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Имена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полководцев недаром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присвоены!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Здесь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Суворов прошел два столетья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назад.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Говорят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, что лежат под холмом его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воины,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мои побратимы здесь  точно 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лежат!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Овладеть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приказали нам сходу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Бендерами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Что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ж, задачи суровые ставит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война,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решать их суровыми принято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мерами…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Нам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высотка нужна…  немцам тоже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нужна…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Ах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, как много ребят полегло под </a:t>
            </a:r>
            <a:r>
              <a:rPr lang="ru-RU" sz="1600" spc="-5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высоткою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!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Ах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, как дорого стоило слово «вперед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Когда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, выкатив пушку, прямою </a:t>
            </a:r>
            <a:r>
              <a:rPr lang="ru-RU" sz="1600" spc="-5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наводкою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Бронебойным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по танку бил взмокший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расчет.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атакой атака  и схватка за </a:t>
            </a:r>
            <a:r>
              <a:rPr lang="ru-RU" sz="1600" spc="-5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схваткою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«По-суворовски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драться!» – кричал наш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комбат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штыком, так родимой саперной </a:t>
            </a:r>
            <a:r>
              <a:rPr lang="ru-RU" sz="1600" spc="-50" dirty="0" err="1">
                <a:latin typeface="Times New Roman" pitchFamily="18" charset="0"/>
                <a:ea typeface="Times New Roman"/>
                <a:cs typeface="Times New Roman" pitchFamily="18" charset="0"/>
              </a:rPr>
              <a:t>лопаткою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Бил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в окопчике тесном фашиста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солдат.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Кто-то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, помню,  Суворову вслух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позавидовал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</a:p>
          <a:p>
            <a:pPr indent="449580">
              <a:spcAft>
                <a:spcPts val="0"/>
              </a:spcAft>
            </a:pPr>
            <a:endParaRPr lang="ru-RU" sz="1600" spc="-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endParaRPr lang="ru-RU" sz="1600" spc="-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Даже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крепкое слово добавил спроста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«Пулеметов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не знал, танки – видеть не </a:t>
            </a: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видывал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endParaRPr lang="ru-RU" sz="1600" spc="-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Нам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бы так воевать, не война – красота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!»</a:t>
            </a: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Посмотрел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бы он лучше на наше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сражение</a:t>
            </a:r>
            <a:endParaRPr lang="ru-RU" sz="1600" spc="-5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за насыпью сек нас в упор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пулемет,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комсорг наш последним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предсмертным </a:t>
            </a: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движением</a:t>
            </a: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Все 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ж  забросил «лимонку» в тот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проклятый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     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дзот.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То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ползком, то тяжелой солдатской </a:t>
            </a:r>
            <a:r>
              <a:rPr lang="ru-RU" sz="1600" spc="-5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походкою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То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бегом, то  устало сбиваясь на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шаг…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Мы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дошли, мы поставили флаг над </a:t>
            </a:r>
            <a:endParaRPr lang="ru-RU" sz="1600" spc="-5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                      </a:t>
            </a:r>
            <a:r>
              <a:rPr lang="ru-RU" sz="1600" spc="-5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высоткою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…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другие с таким же взойдут на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рейхстаг.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Я 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скажу не хвалясь: воевали мы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здорово!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Далеко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заглянуть с той высотки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смогли,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потом уже дали нам орден </a:t>
            </a: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Суворова,</a:t>
            </a:r>
          </a:p>
          <a:p>
            <a:pPr indent="449580">
              <a:spcAft>
                <a:spcPts val="0"/>
              </a:spcAft>
            </a:pPr>
            <a:r>
              <a:rPr lang="ru-RU" sz="1600" spc="-5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Когда </a:t>
            </a:r>
            <a:r>
              <a:rPr lang="ru-RU" sz="1600" spc="-50" dirty="0">
                <a:latin typeface="Times New Roman" pitchFamily="18" charset="0"/>
                <a:ea typeface="Times New Roman"/>
                <a:cs typeface="Times New Roman" pitchFamily="18" charset="0"/>
              </a:rPr>
              <a:t>мы по-суворовски в Альпы пришли.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6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824" y="274638"/>
            <a:ext cx="8371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Ясско-Кишиневская операция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августа 1944 г. – 29 августа 1944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я-к  опер\d03408273761a27c0bcb6db498a6fd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17948"/>
            <a:ext cx="248667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170080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Логотип  в Республике Молдова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2709803">
            <a:off x="3309940" y="2709849"/>
            <a:ext cx="663836" cy="1463986"/>
          </a:xfrm>
          <a:prstGeom prst="curvedLeftArrow">
            <a:avLst>
              <a:gd name="adj1" fmla="val 10862"/>
              <a:gd name="adj2" fmla="val 50000"/>
              <a:gd name="adj3" fmla="val 19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5" descr="http://novostipmr.com/sites/default/files/styles/12col/public/field/image/bezyimyannyiy1_0.jpg?itok=9fdEt05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18" y="3441842"/>
            <a:ext cx="4739682" cy="34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4824" y="5149920"/>
            <a:ext cx="4689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Логотип в Приднестровской Молдавской Республике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1677">
            <a:off x="3052614" y="4564927"/>
            <a:ext cx="1169987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8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8" y="0"/>
            <a:ext cx="9144000" cy="1228028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dirty="0" err="1"/>
              <a:t>А.А.Шенкман</a:t>
            </a:r>
            <a:r>
              <a:rPr lang="ru-RU" dirty="0"/>
              <a:t>  «Песни фронтовые»</a:t>
            </a:r>
          </a:p>
          <a:p>
            <a:endParaRPr lang="ru-RU" dirty="0" smtClean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Песням тех военных лет — поверьте!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не зря от дома вдалеке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Пели в четырех шагах от смерти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родном заветном огоньке.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Песни эти с нами и поныне.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Никогда нам петь не надоест,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на Запад шли по Украине,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как с боем взяли город Брест.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про фотокарточку в кармане,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про братство фронтовой семьи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Вновь поют друзья-однополчане,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Боевые спутники мои.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не зря про путь к Берлину пели —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он был нелегок и нескор...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Песни не в пример нам не старели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 строю остались до сих пор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войны не знавшие ребята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Вместе с ветеранами поют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что умирать нам рановато,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про то, как помнят и как ждут.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 дороги, скрытые в тумане,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про отгремевшие бои,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про нас, друзья-однополчане,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Боевые спутники мои.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Песни про победы и походы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про тех, кто дал нам закурить,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Помогают памятные годы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сердце ярким светом озарить.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Время нас, как пулеметом, косит!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меня, пока еще живой,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Песня незабытая уносит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незабвенный лес прифронтовой.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Кто-то вальс играет на баяне,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Слушаем мы, словно в забытьи...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Помните, друзья-однополчане,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Боевые спутники мои?!</a:t>
            </a:r>
          </a:p>
        </p:txBody>
      </p:sp>
    </p:spTree>
    <p:extLst>
      <p:ext uri="{BB962C8B-B14F-4D97-AF65-F5344CB8AC3E}">
        <p14:creationId xmlns:p14="http://schemas.microsoft.com/office/powerpoint/2010/main" val="24412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08" y="1278171"/>
            <a:ext cx="3379084" cy="552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7484" y="116632"/>
            <a:ext cx="8892480" cy="784830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риднестровская поэтесса Виктория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Пилецкая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2011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написала стихотворение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Кицканский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плацдарм»</a:t>
            </a:r>
          </a:p>
          <a:p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Изгиб Днестра, как полуостров, -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Увит он хмелем, скрыт листвой,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Тропа и тихий перекресток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Уводит мысли за собой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Вдали, в величье сокровенном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Стоит возвышенный плацдарм,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видели пути Вселенной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санитар, и командарм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пилотке у солдата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Зажглась взошедшая звезда,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сердце бережно и свято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Ведет к пылающим годам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 долгожданную победу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Стяжали пули и штыки.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воздух трассами изведав,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Вступали в бой штурмовики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Лучи затеплились в граните,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Заслышав дальнее «Ура!…»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Сегодня новая «Зарница»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Идет по берегу Днестра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шелест слышится горнисту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Далеких раненых знамен.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Плацдарм!...Здесь камни обелиска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Впитали мужество времен.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800px-Танк_Т-34_на_Мемориале_Славы_в_Тирасполе_donor.tiras.bi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7" y="404664"/>
            <a:ext cx="683304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347" y="5013176"/>
            <a:ext cx="8510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центре столицы Приднестровской Молдавской Республики г. Тирасполь расположен памятник воинам-освободителям, погибшим  в ходе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Ясско-Кишиневской операции.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вечном строю застыл танк № 125 (2944) командира танкового взвода Сергеева Бориса Витальевича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4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800px-War_memorial_Camen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208912" cy="54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87444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Мемориал Славы в г. Каменка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Приднестровская Молдавская Республика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404px-Warrior_at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6" y="260648"/>
            <a:ext cx="38481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980728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Памятник воину-освободителю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 городе Атаки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Республика Молдова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800px-Eternitate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24" y="25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949280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Мемориальный комплекс «Вечность» в г. Кишинев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честь освобождения Молдавии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8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я-к  опер\1228px-Jassy–Kishinev_Offensive_(August_1944)_map_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56"/>
            <a:ext cx="9144000" cy="68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8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stavka-portretov.ru/malinovskiy-r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7" y="1"/>
            <a:ext cx="4586947" cy="692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"/>
            <a:ext cx="4572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Родился в 1898 году в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г. Одесса  Херсонской губернии Российской империи,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окончил Военную академию им.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М.В.Фрунзе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1930 г.,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мае 1944 года переведен командующим 2 Украинским фронтом, где в ходе Ясско-Кишиневской операции разгромил войска германской группы армий «Южная Украина».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10 сентября 1944 года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Я.Малиновскому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было присвоено  воинское звание «Маршал Советского Союза»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906" y="4509120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Командующий 2 Украинским фронтом генерал 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армии</a:t>
            </a:r>
          </a:p>
          <a:p>
            <a:pPr lvl="0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Родион  Яковлевич Малиновский </a:t>
            </a:r>
          </a:p>
        </p:txBody>
      </p:sp>
    </p:spTree>
    <p:extLst>
      <p:ext uri="{BB962C8B-B14F-4D97-AF65-F5344CB8AC3E}">
        <p14:creationId xmlns:p14="http://schemas.microsoft.com/office/powerpoint/2010/main" val="17433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stavka-portretov.ru/tolbuchin-r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7160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774" y="4797152"/>
            <a:ext cx="44462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Командующий 3 Украинским </a:t>
            </a:r>
            <a:r>
              <a:rPr lang="ru-RU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фронтом генерал  армии</a:t>
            </a:r>
          </a:p>
          <a:p>
            <a:pPr lvl="0"/>
            <a:r>
              <a:rPr lang="ru-RU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Федор Иванович </a:t>
            </a:r>
            <a:r>
              <a:rPr lang="ru-RU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endParaRPr lang="ru-RU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260649"/>
            <a:ext cx="4427984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Родился в 1894 году в </a:t>
            </a:r>
            <a:r>
              <a:rPr 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д.Андроники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Ярославской губернии Российской империи, </a:t>
            </a: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1934 году окончил  Военную академии им. </a:t>
            </a:r>
            <a:r>
              <a:rPr 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М.В.Фрунзе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мае 1944 года  переведен командующим 3 Украинским фронтом, где в ходе Ясско-Кишиневской операции разгромил войска германской группы армий «Южная Украина». </a:t>
            </a:r>
          </a:p>
          <a:p>
            <a:pPr lvl="0"/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сентября 1944 года </a:t>
            </a:r>
          </a:p>
          <a:p>
            <a:pPr lvl="0"/>
            <a:r>
              <a:rPr lang="ru-RU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Ф.И.Толбухину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было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присвоено  воинское звание «Маршал Советского Союза»</a:t>
            </a:r>
          </a:p>
          <a:p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Ф.С. Октябрьский (1968-1969 гг.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8"/>
            <a:ext cx="5396690" cy="686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3614" y="5478423"/>
            <a:ext cx="53367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Командующий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Черноморским флотом адмирал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Филипп Сергеевич Октябрьский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6690" y="0"/>
            <a:ext cx="374731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Родился в 1899 году  </a:t>
            </a: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Лукшино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Старицкого уезда Тверской губернии Российской империи, </a:t>
            </a:r>
          </a:p>
          <a:p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1928 году окончил Военно-морское  училище им. </a:t>
            </a:r>
            <a:r>
              <a:rPr 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М.В.Фрунзе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марте 1944 года вновь назначен командующим Черноморским флотом,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участвовал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подготовке и осуществлении  Ясско-Кишиневской операции. </a:t>
            </a:r>
          </a:p>
          <a:p>
            <a:pPr lvl="0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15042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ru/7/75/%D0%90%D0%B4%D0%BC%D0%B8%D1%80%D0%B0%D0%BB_%D0%93%D0%BE%D1%80%D1%88%D0%BA%D0%BE%D0%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-11460"/>
            <a:ext cx="4588413" cy="686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9010" y="5165229"/>
            <a:ext cx="45621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b="1" dirty="0">
                <a:solidFill>
                  <a:prstClr val="white"/>
                </a:solidFill>
              </a:rPr>
              <a:t>Командующий </a:t>
            </a:r>
            <a:r>
              <a:rPr lang="ru-RU" sz="2600" b="1" dirty="0" smtClean="0">
                <a:solidFill>
                  <a:prstClr val="white"/>
                </a:solidFill>
              </a:rPr>
              <a:t>Дунайской военной флотилией</a:t>
            </a:r>
          </a:p>
          <a:p>
            <a:pPr lvl="0"/>
            <a:r>
              <a:rPr lang="ru-RU" sz="2600" b="1" dirty="0" smtClean="0">
                <a:solidFill>
                  <a:prstClr val="white"/>
                </a:solidFill>
              </a:rPr>
              <a:t> контр-адмирал</a:t>
            </a:r>
            <a:endParaRPr lang="ru-RU" sz="2600" b="1" dirty="0">
              <a:solidFill>
                <a:prstClr val="white"/>
              </a:solidFill>
            </a:endParaRPr>
          </a:p>
          <a:p>
            <a:pPr lvl="0"/>
            <a:r>
              <a:rPr lang="ru-RU" sz="2600" b="1" dirty="0">
                <a:solidFill>
                  <a:prstClr val="white"/>
                </a:solidFill>
              </a:rPr>
              <a:t> Г</a:t>
            </a:r>
            <a:r>
              <a:rPr lang="ru-RU" sz="2600" b="1" dirty="0" smtClean="0">
                <a:solidFill>
                  <a:prstClr val="white"/>
                </a:solidFill>
              </a:rPr>
              <a:t>оршков Сергей  Георгиевич</a:t>
            </a:r>
            <a:endParaRPr lang="ru-RU" sz="2600" b="1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2145" y="404664"/>
            <a:ext cx="45818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Родился в 1910 году в г. Каменец-Подольский Подольской губернии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империи, </a:t>
            </a:r>
          </a:p>
          <a:p>
            <a:pPr lvl="0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1931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lvl="0"/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окончил Военно-морское  училище им. </a:t>
            </a:r>
            <a:r>
              <a:rPr 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М.В.Фрунзе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1940 года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служил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Черноморском флоте, </a:t>
            </a:r>
            <a:endParaRPr lang="ru-RU" sz="2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ходе   Ясско-Кишиневской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операции командовал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Дунайской военной </a:t>
            </a: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флотилией.</a:t>
            </a: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ostavka-portretov.ru/timoshenkomarshal-r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40"/>
            <a:ext cx="5042429" cy="686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525" y="4609306"/>
            <a:ext cx="48965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b="1" dirty="0" smtClean="0">
                <a:solidFill>
                  <a:prstClr val="white"/>
                </a:solidFill>
              </a:rPr>
              <a:t>Представитель Ставки Верховного командования </a:t>
            </a:r>
            <a:endParaRPr lang="ru-RU" sz="2600" b="1" dirty="0">
              <a:solidFill>
                <a:prstClr val="white"/>
              </a:solidFill>
            </a:endParaRPr>
          </a:p>
          <a:p>
            <a:pPr lvl="0"/>
            <a:r>
              <a:rPr lang="ru-RU" sz="2600" b="1" dirty="0">
                <a:solidFill>
                  <a:prstClr val="white"/>
                </a:solidFill>
              </a:rPr>
              <a:t> </a:t>
            </a:r>
            <a:r>
              <a:rPr lang="ru-RU" sz="2600" b="1" dirty="0" smtClean="0">
                <a:solidFill>
                  <a:prstClr val="white"/>
                </a:solidFill>
              </a:rPr>
              <a:t>Маршал Советского Союза</a:t>
            </a:r>
            <a:endParaRPr lang="ru-RU" sz="2600" b="1" dirty="0">
              <a:solidFill>
                <a:prstClr val="white"/>
              </a:solidFill>
            </a:endParaRPr>
          </a:p>
          <a:p>
            <a:pPr lvl="0"/>
            <a:r>
              <a:rPr lang="ru-RU" sz="2600" b="1" dirty="0">
                <a:solidFill>
                  <a:prstClr val="white"/>
                </a:solidFill>
              </a:rPr>
              <a:t> </a:t>
            </a:r>
            <a:r>
              <a:rPr lang="ru-RU" sz="2600" b="1" dirty="0" smtClean="0">
                <a:solidFill>
                  <a:prstClr val="white"/>
                </a:solidFill>
              </a:rPr>
              <a:t>Тимошенко  Семен Константинович</a:t>
            </a:r>
            <a:endParaRPr lang="ru-RU" sz="26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0069" y="188640"/>
            <a:ext cx="40939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Родился в 1895 году в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с. Фурманка Бессарабской губернии Российской империи,</a:t>
            </a:r>
          </a:p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1930 году окончил  курсы при Военно-политической академии им.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Н.Г.Толмачева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с марта 1943 года был представителем Ставки Верховного командования, принимал участие  в разработке и проведении Ясско-Кишиневской операции,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осуществлял координацию действий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фронтов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75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1734</Words>
  <Application>Microsoft Office PowerPoint</Application>
  <PresentationFormat>Экран (4:3)</PresentationFormat>
  <Paragraphs>335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Высота 150.0   Высота Славы…</vt:lpstr>
      <vt:lpstr>9 дней войны – 9 дней Славы</vt:lpstr>
      <vt:lpstr>Ясско-Кишиневская операция 20 августа 1944 г. – 29 августа 1944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Соотношение сил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Бои за город</vt:lpstr>
      <vt:lpstr>Презентация PowerPoint</vt:lpstr>
      <vt:lpstr>Переправа через реку Днестр</vt:lpstr>
      <vt:lpstr>Советские войска в Кишиневе</vt:lpstr>
      <vt:lpstr>Презентация PowerPoint</vt:lpstr>
      <vt:lpstr>Участники Ясско-Кишиневской операции</vt:lpstr>
      <vt:lpstr>Кто сказал, что надо бросить песню на войне….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Высота 150.0   Высота Славы…</dc:title>
  <dc:creator>user</dc:creator>
  <cp:lastModifiedBy>user</cp:lastModifiedBy>
  <cp:revision>27</cp:revision>
  <dcterms:created xsi:type="dcterms:W3CDTF">2015-01-18T10:22:27Z</dcterms:created>
  <dcterms:modified xsi:type="dcterms:W3CDTF">2015-01-24T13:56:14Z</dcterms:modified>
</cp:coreProperties>
</file>