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</p:sldMasterIdLst>
  <p:notesMasterIdLst>
    <p:notesMasterId r:id="rId12"/>
  </p:notesMasterIdLst>
  <p:sldIdLst>
    <p:sldId id="277" r:id="rId3"/>
    <p:sldId id="278" r:id="rId4"/>
    <p:sldId id="267" r:id="rId5"/>
    <p:sldId id="268" r:id="rId6"/>
    <p:sldId id="273" r:id="rId7"/>
    <p:sldId id="274" r:id="rId8"/>
    <p:sldId id="275" r:id="rId9"/>
    <p:sldId id="270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C9FBC5"/>
    <a:srgbClr val="009A46"/>
    <a:srgbClr val="007600"/>
    <a:srgbClr val="008000"/>
    <a:srgbClr val="9900CC"/>
    <a:srgbClr val="3333FF"/>
    <a:srgbClr val="0000FF"/>
    <a:srgbClr val="F3F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F8699-254A-45A5-B1A6-FECC753FCDCB}" type="datetimeFigureOut">
              <a:rPr lang="ru-RU" smtClean="0"/>
              <a:pPr/>
              <a:t>09.11.2014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4710E-E624-45DA-ADE4-A57B7218B50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420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E1171-5CE8-4C73-889D-E3AE94963C8A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4710E-E624-45DA-ADE4-A57B7218B50F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00" y="1052513"/>
            <a:ext cx="5183188" cy="1470025"/>
          </a:xfrm>
        </p:spPr>
        <p:txBody>
          <a:bodyPr/>
          <a:lstStyle>
            <a:lvl1pPr algn="r">
              <a:defRPr sz="2800">
                <a:solidFill>
                  <a:srgbClr val="E271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72313" y="115888"/>
            <a:ext cx="2071687" cy="57610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2488" y="115888"/>
            <a:ext cx="6067425" cy="57610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3213" y="2295525"/>
            <a:ext cx="6202362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F0B638-EFF1-49E2-B5F5-2FA94AC868A6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7E1DCF-152C-4729-BE2C-BB5842EF0EDC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2488" y="1949450"/>
            <a:ext cx="3846512" cy="392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1400" y="1949450"/>
            <a:ext cx="3846513" cy="392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B70C1-D049-4C4F-AF91-A382DD497DCA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AA7DF5-B4C8-4DA6-A829-90A818BAA1E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28536B-8DBB-4882-A55A-28A6CC38C762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921B04-3A84-439D-A944-5CC68FFE7C5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259ADF-7ECD-4F33-8339-8665D7529AF7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6CA162-B7C1-4024-BAA5-B8A0E2F5900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E47D96-A925-4C02-80C9-9F297E4FA81E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72313" y="115888"/>
            <a:ext cx="2071687" cy="57610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2488" y="115888"/>
            <a:ext cx="6067425" cy="57610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EDD3CE-6BD8-444D-B727-5C8DC4F195AF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2488" y="1949450"/>
            <a:ext cx="3846512" cy="392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1400" y="1949450"/>
            <a:ext cx="3846513" cy="392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158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</a:t>
            </a:r>
            <a:br>
              <a:rPr lang="ru-RU" smtClean="0"/>
            </a:br>
            <a:r>
              <a:rPr lang="ru-RU" smtClean="0"/>
              <a:t>Можно в две строки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2488" y="1949450"/>
            <a:ext cx="7845425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6013" y="6365875"/>
            <a:ext cx="549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200">
                <a:solidFill>
                  <a:schemeClr val="bg1"/>
                </a:solidFill>
              </a:defRPr>
            </a:lvl1pPr>
          </a:lstStyle>
          <a:p>
            <a:fld id="{94E69266-82BA-4A8B-B265-30A588D92BB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9pPr>
    </p:titleStyle>
    <p:bodyStyle>
      <a:lvl1pPr marL="266700" indent="-2667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200">
          <a:solidFill>
            <a:srgbClr val="2C2C84"/>
          </a:solidFill>
          <a:latin typeface="+mn-lt"/>
          <a:ea typeface="+mn-ea"/>
          <a:cs typeface="+mn-cs"/>
        </a:defRPr>
      </a:lvl1pPr>
      <a:lvl2pPr marL="712788" indent="-180975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2C2C84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2C2C84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2C2C84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158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</a:t>
            </a:r>
            <a:br>
              <a:rPr lang="ru-RU" smtClean="0"/>
            </a:br>
            <a:r>
              <a:rPr lang="ru-RU" smtClean="0"/>
              <a:t>Можно в две строки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2488" y="1949450"/>
            <a:ext cx="7845425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8" y="6365875"/>
            <a:ext cx="838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solidFill>
                  <a:schemeClr val="bg1"/>
                </a:solidFill>
              </a:defRPr>
            </a:lvl1pPr>
          </a:lstStyle>
          <a:p>
            <a:fld id="{9C867C66-B75B-45A5-A7A9-B928FEAA0183}" type="slidenum">
              <a:rPr lang="ru-RU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2C2C84"/>
          </a:solidFill>
          <a:latin typeface="Arial" charset="0"/>
        </a:defRPr>
      </a:lvl9pPr>
    </p:titleStyle>
    <p:bodyStyle>
      <a:lvl1pPr marL="266700" indent="-2667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200">
          <a:solidFill>
            <a:srgbClr val="2C2C84"/>
          </a:solidFill>
          <a:latin typeface="+mn-lt"/>
          <a:ea typeface="+mn-ea"/>
          <a:cs typeface="+mn-cs"/>
        </a:defRPr>
      </a:lvl1pPr>
      <a:lvl2pPr marL="712788" indent="-180975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2C2C84"/>
          </a:solidFill>
          <a:latin typeface="+mn-lt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rgbClr val="2C2C84"/>
          </a:solidFill>
          <a:latin typeface="+mn-lt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2C2C84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2C2C84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052513"/>
            <a:ext cx="7272040" cy="1470025"/>
          </a:xfrm>
        </p:spPr>
        <p:txBody>
          <a:bodyPr/>
          <a:lstStyle/>
          <a:p>
            <a:r>
              <a:rPr lang="ru-RU" sz="4800" dirty="0" smtClean="0"/>
              <a:t>Квадратный трёхчлен и параметр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4869160"/>
            <a:ext cx="6400800" cy="1752600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Групповое занятие в 10 классе</a:t>
            </a:r>
          </a:p>
          <a:p>
            <a:r>
              <a:rPr lang="ru-RU" b="1" i="1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Автор: </a:t>
            </a:r>
            <a:r>
              <a:rPr lang="ru-RU" b="1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С</a:t>
            </a:r>
            <a:r>
              <a:rPr lang="ru-RU" b="1" i="1" dirty="0" err="1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алпанова</a:t>
            </a:r>
            <a:r>
              <a:rPr lang="ru-RU" b="1" i="1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 Н.Л., </a:t>
            </a:r>
          </a:p>
          <a:p>
            <a:r>
              <a:rPr lang="ru-RU" b="1" i="1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учитель математики </a:t>
            </a:r>
          </a:p>
          <a:p>
            <a:r>
              <a:rPr lang="ru-RU" b="1" i="1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МБОУ «СОШ №22»</a:t>
            </a:r>
            <a:endParaRPr lang="ru-RU" b="1" i="1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87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1628800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/>
              <a:t>	“</a:t>
            </a:r>
            <a:r>
              <a:rPr lang="ru-RU" sz="4000" dirty="0"/>
              <a:t>Три пути ведут к знанию:</a:t>
            </a:r>
            <a:br>
              <a:rPr lang="ru-RU" sz="4000" dirty="0"/>
            </a:br>
            <a:r>
              <a:rPr lang="ru-RU" sz="4000" dirty="0"/>
              <a:t>путь размышления – этот </a:t>
            </a:r>
            <a:br>
              <a:rPr lang="ru-RU" sz="4000" dirty="0"/>
            </a:br>
            <a:r>
              <a:rPr lang="ru-RU" sz="4000" dirty="0"/>
              <a:t>путь самый благородный, путь </a:t>
            </a:r>
            <a:br>
              <a:rPr lang="ru-RU" sz="4000" dirty="0"/>
            </a:br>
            <a:r>
              <a:rPr lang="ru-RU" sz="4000" dirty="0"/>
              <a:t>подражания – этот путь самый </a:t>
            </a:r>
            <a:br>
              <a:rPr lang="ru-RU" sz="4000" dirty="0"/>
            </a:br>
            <a:r>
              <a:rPr lang="ru-RU" sz="4000" dirty="0"/>
              <a:t>легкий и путь опыта – этот путь </a:t>
            </a:r>
            <a:br>
              <a:rPr lang="ru-RU" sz="4000" dirty="0"/>
            </a:br>
            <a:r>
              <a:rPr lang="ru-RU" sz="4000" dirty="0"/>
              <a:t>самый горький</a:t>
            </a:r>
            <a:r>
              <a:rPr lang="ru-RU" sz="4000" dirty="0" smtClean="0"/>
              <a:t>”</a:t>
            </a:r>
          </a:p>
          <a:p>
            <a:pPr algn="r"/>
            <a:r>
              <a:rPr lang="ru-RU" sz="4000" i="1" dirty="0" smtClean="0"/>
              <a:t>Конфуций</a:t>
            </a:r>
            <a:r>
              <a:rPr lang="ru-RU" sz="4000" i="1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0640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Прямоугольник 148"/>
          <p:cNvSpPr/>
          <p:nvPr/>
        </p:nvSpPr>
        <p:spPr>
          <a:xfrm>
            <a:off x="500034" y="1928802"/>
            <a:ext cx="3214710" cy="4643470"/>
          </a:xfrm>
          <a:prstGeom prst="rect">
            <a:avLst/>
          </a:prstGeom>
          <a:solidFill>
            <a:srgbClr val="FDF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3214678" y="642918"/>
            <a:ext cx="2714644" cy="2486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63" y="214290"/>
          <a:ext cx="5786449" cy="5486400"/>
        </p:xfrm>
        <a:graphic>
          <a:graphicData uri="http://schemas.openxmlformats.org/drawingml/2006/table">
            <a:tbl>
              <a:tblPr/>
              <a:tblGrid>
                <a:gridCol w="385763"/>
                <a:gridCol w="385764"/>
                <a:gridCol w="385763"/>
                <a:gridCol w="385763"/>
                <a:gridCol w="385763"/>
                <a:gridCol w="385764"/>
                <a:gridCol w="385763"/>
                <a:gridCol w="385763"/>
                <a:gridCol w="385763"/>
                <a:gridCol w="385764"/>
                <a:gridCol w="385763"/>
                <a:gridCol w="385763"/>
                <a:gridCol w="385763"/>
                <a:gridCol w="385764"/>
                <a:gridCol w="385763"/>
              </a:tblGrid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00186"/>
          <a:ext cx="5786479" cy="5486400"/>
        </p:xfrm>
        <a:graphic>
          <a:graphicData uri="http://schemas.openxmlformats.org/drawingml/2006/table">
            <a:tbl>
              <a:tblPr/>
              <a:tblGrid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</a:tblGrid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8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7" name="Прямоугольник 86"/>
          <p:cNvSpPr/>
          <p:nvPr/>
        </p:nvSpPr>
        <p:spPr>
          <a:xfrm>
            <a:off x="6215074" y="71414"/>
            <a:ext cx="1357322" cy="5000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21036" y="38377"/>
            <a:ext cx="1322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y=3|x-</a:t>
            </a:r>
            <a:r>
              <a:rPr lang="ru-RU" sz="2400" b="1" dirty="0" smtClean="0"/>
              <a:t>2</a:t>
            </a:r>
            <a:r>
              <a:rPr lang="en-US" sz="2400" b="1" dirty="0" smtClean="0"/>
              <a:t>|</a:t>
            </a:r>
            <a:endParaRPr lang="ru-RU" sz="2400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3500430" y="2070090"/>
            <a:ext cx="207170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2821769" y="2035960"/>
            <a:ext cx="235745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8596" y="214290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1) </a:t>
            </a:r>
            <a:r>
              <a:rPr lang="ru-RU" sz="2400" b="1" i="1" dirty="0" smtClean="0"/>
              <a:t>у = х-2</a:t>
            </a:r>
            <a:endParaRPr lang="ru-RU" sz="24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40128" y="2567225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Calibri"/>
                <a:cs typeface="Calibri"/>
              </a:rPr>
              <a:t>●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977844" y="2610145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Calibri"/>
                <a:cs typeface="Calibri"/>
              </a:rPr>
              <a:t>-2</a:t>
            </a:r>
            <a:endParaRPr lang="ru-RU" sz="2000" b="1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582926" y="185736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Calibri"/>
                <a:cs typeface="Calibri"/>
              </a:rPr>
              <a:t>●</a:t>
            </a:r>
            <a:endParaRPr lang="ru-RU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14876" y="200024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Calibri"/>
                <a:cs typeface="Calibri"/>
              </a:rPr>
              <a:t>2</a:t>
            </a:r>
            <a:endParaRPr lang="ru-RU" sz="2000" b="1" i="1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4751790" y="928670"/>
            <a:ext cx="1177532" cy="1143008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0800000" flipV="1">
            <a:off x="3571868" y="2071678"/>
            <a:ext cx="1179922" cy="1071570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00232" y="214290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2</a:t>
            </a:r>
            <a:r>
              <a:rPr lang="en-US" sz="2400" b="1" i="1" dirty="0" smtClean="0"/>
              <a:t>) </a:t>
            </a:r>
            <a:r>
              <a:rPr lang="ru-RU" sz="2400" b="1" i="1" dirty="0" smtClean="0"/>
              <a:t>у = </a:t>
            </a:r>
            <a:r>
              <a:rPr lang="en-US" sz="2400" b="1" dirty="0" smtClean="0"/>
              <a:t>|</a:t>
            </a:r>
            <a:r>
              <a:rPr lang="ru-RU" sz="2400" b="1" i="1" dirty="0" smtClean="0"/>
              <a:t>х-2</a:t>
            </a:r>
            <a:r>
              <a:rPr lang="en-US" sz="2400" b="1" dirty="0" smtClean="0"/>
              <a:t>|</a:t>
            </a:r>
            <a:endParaRPr lang="ru-RU" sz="2400" b="1" i="1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16200000" flipV="1">
            <a:off x="3526034" y="868542"/>
            <a:ext cx="1214446" cy="1191826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40128" y="110006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Calibri"/>
                <a:cs typeface="Calibri"/>
              </a:rPr>
              <a:t>●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3971738" y="10001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Calibri"/>
                <a:cs typeface="Calibri"/>
              </a:rPr>
              <a:t>2</a:t>
            </a:r>
            <a:endParaRPr lang="ru-RU" sz="20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4995916" y="145725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14810" y="145725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0628" y="74287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34188" y="74287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25303" y="214290"/>
            <a:ext cx="1762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3) </a:t>
            </a:r>
            <a:r>
              <a:rPr lang="ru-RU" sz="2400" b="1" i="1" dirty="0" smtClean="0"/>
              <a:t>у =</a:t>
            </a:r>
            <a:r>
              <a:rPr lang="en-US" sz="2400" b="1" i="1" dirty="0" smtClean="0"/>
              <a:t>  </a:t>
            </a:r>
            <a:r>
              <a:rPr lang="ru-RU" sz="2400" b="1" i="1" dirty="0" smtClean="0"/>
              <a:t> </a:t>
            </a:r>
            <a:r>
              <a:rPr lang="en-US" sz="2400" b="1" dirty="0" smtClean="0"/>
              <a:t>|</a:t>
            </a:r>
            <a:r>
              <a:rPr lang="ru-RU" sz="2400" b="1" i="1" dirty="0" smtClean="0"/>
              <a:t>х-2</a:t>
            </a:r>
            <a:r>
              <a:rPr lang="en-US" sz="2400" b="1" dirty="0" smtClean="0"/>
              <a:t>|</a:t>
            </a:r>
            <a:endParaRPr lang="ru-RU" sz="2400" b="1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4374718" y="21429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3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5400000">
            <a:off x="4268986" y="1125722"/>
            <a:ext cx="1428760" cy="463152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6200000" flipH="1">
            <a:off x="3858815" y="1178702"/>
            <a:ext cx="1357322" cy="428629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6249598" y="500018"/>
            <a:ext cx="1357322" cy="24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5249466" y="357166"/>
            <a:ext cx="1143008" cy="71438"/>
          </a:xfrm>
          <a:prstGeom prst="straightConnector1">
            <a:avLst/>
          </a:prstGeom>
          <a:ln w="19050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270314" y="20002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929058" y="15716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3929058" y="20002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51" name="Выгнутая вверх стрелка 50"/>
          <p:cNvSpPr/>
          <p:nvPr/>
        </p:nvSpPr>
        <p:spPr>
          <a:xfrm rot="16200000">
            <a:off x="3070951" y="1929655"/>
            <a:ext cx="1501904" cy="214313"/>
          </a:xfrm>
          <a:prstGeom prst="curvedDownArrow">
            <a:avLst/>
          </a:prstGeom>
          <a:solidFill>
            <a:srgbClr val="00FFCC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Выгнутая вверх стрелка 51"/>
          <p:cNvSpPr/>
          <p:nvPr/>
        </p:nvSpPr>
        <p:spPr>
          <a:xfrm rot="16200000">
            <a:off x="3036083" y="1178703"/>
            <a:ext cx="857256" cy="214313"/>
          </a:xfrm>
          <a:prstGeom prst="curvedDownArrow">
            <a:avLst/>
          </a:prstGeom>
          <a:solidFill>
            <a:srgbClr val="00FFCC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971738" y="6429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alibri"/>
                <a:cs typeface="Calibri"/>
              </a:rPr>
              <a:t>3</a:t>
            </a:r>
            <a:endParaRPr lang="ru-RU" sz="2000" b="1" i="1" dirty="0"/>
          </a:p>
        </p:txBody>
      </p:sp>
      <p:cxnSp>
        <p:nvCxnSpPr>
          <p:cNvPr id="97" name="Прямая со стрелкой 96"/>
          <p:cNvCxnSpPr/>
          <p:nvPr/>
        </p:nvCxnSpPr>
        <p:spPr>
          <a:xfrm>
            <a:off x="748903" y="4214818"/>
            <a:ext cx="307180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rot="16200000" flipV="1">
            <a:off x="821500" y="3964783"/>
            <a:ext cx="2500330" cy="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304573" y="42026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1984297" y="37147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01" name="TextBox 100"/>
          <p:cNvSpPr txBox="1"/>
          <p:nvPr/>
        </p:nvSpPr>
        <p:spPr>
          <a:xfrm>
            <a:off x="2055735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1749003" y="271462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Calibri"/>
                <a:cs typeface="Calibri"/>
              </a:rPr>
              <a:t>4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110" name="Rectangle 9"/>
          <p:cNvSpPr>
            <a:spLocks noChangeArrowheads="1"/>
          </p:cNvSpPr>
          <p:nvPr/>
        </p:nvSpPr>
        <p:spPr bwMode="auto">
          <a:xfrm>
            <a:off x="1928794" y="5429264"/>
            <a:ext cx="1000132" cy="400110"/>
          </a:xfrm>
          <a:prstGeom prst="rect">
            <a:avLst/>
          </a:prstGeom>
          <a:solidFill>
            <a:srgbClr val="AFFFA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00FF"/>
                </a:solidFill>
                <a:cs typeface="Arial" pitchFamily="34" charset="0"/>
              </a:rPr>
              <a:t>План: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786454"/>
            <a:ext cx="590551" cy="565421"/>
          </a:xfrm>
          <a:prstGeom prst="rect">
            <a:avLst/>
          </a:prstGeom>
          <a:noFill/>
        </p:spPr>
      </p:pic>
      <p:sp>
        <p:nvSpPr>
          <p:cNvPr id="112" name="TextBox 111"/>
          <p:cNvSpPr txBox="1"/>
          <p:nvPr/>
        </p:nvSpPr>
        <p:spPr>
          <a:xfrm>
            <a:off x="2249070" y="5851809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1.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543109" y="41718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4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409109" y="367183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25" name="Дуга 124"/>
          <p:cNvSpPr/>
          <p:nvPr/>
        </p:nvSpPr>
        <p:spPr>
          <a:xfrm rot="10800000">
            <a:off x="2428859" y="1285859"/>
            <a:ext cx="3000395" cy="2643205"/>
          </a:xfrm>
          <a:prstGeom prst="arc">
            <a:avLst>
              <a:gd name="adj1" fmla="val 16200000"/>
              <a:gd name="adj2" fmla="val 151255"/>
            </a:avLst>
          </a:prstGeom>
          <a:ln w="190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6" name="TextBox 125"/>
          <p:cNvSpPr txBox="1"/>
          <p:nvPr/>
        </p:nvSpPr>
        <p:spPr>
          <a:xfrm>
            <a:off x="1500166" y="550070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088570" y="474340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57158" y="438621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29" name="Дуга 128"/>
          <p:cNvSpPr/>
          <p:nvPr/>
        </p:nvSpPr>
        <p:spPr>
          <a:xfrm>
            <a:off x="-785850" y="4572008"/>
            <a:ext cx="2500330" cy="2643206"/>
          </a:xfrm>
          <a:prstGeom prst="arc">
            <a:avLst>
              <a:gd name="adj1" fmla="val 16200000"/>
              <a:gd name="adj2" fmla="val 21430933"/>
            </a:avLst>
          </a:prstGeom>
          <a:ln w="190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0" name="Дуга 129"/>
          <p:cNvSpPr/>
          <p:nvPr/>
        </p:nvSpPr>
        <p:spPr>
          <a:xfrm rot="10800000">
            <a:off x="2428861" y="2071678"/>
            <a:ext cx="3000396" cy="2571768"/>
          </a:xfrm>
          <a:prstGeom prst="arc">
            <a:avLst>
              <a:gd name="adj1" fmla="val 16200000"/>
              <a:gd name="adj2" fmla="val 21580639"/>
            </a:avLst>
          </a:prstGeom>
          <a:ln w="190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1" name="Дуга 130"/>
          <p:cNvSpPr/>
          <p:nvPr/>
        </p:nvSpPr>
        <p:spPr>
          <a:xfrm>
            <a:off x="-642975" y="5357826"/>
            <a:ext cx="2357455" cy="2571769"/>
          </a:xfrm>
          <a:prstGeom prst="arc">
            <a:avLst>
              <a:gd name="adj1" fmla="val 15898561"/>
              <a:gd name="adj2" fmla="val 21295036"/>
            </a:avLst>
          </a:prstGeom>
          <a:ln w="190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2" name="TextBox 131"/>
          <p:cNvSpPr txBox="1"/>
          <p:nvPr/>
        </p:nvSpPr>
        <p:spPr>
          <a:xfrm>
            <a:off x="3714744" y="5857892"/>
            <a:ext cx="1714512" cy="400110"/>
          </a:xfrm>
          <a:prstGeom prst="rect">
            <a:avLst/>
          </a:prstGeom>
          <a:solidFill>
            <a:srgbClr val="FEF9F4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2. </a:t>
            </a:r>
            <a:r>
              <a:rPr lang="ru-RU" sz="2000" b="1" i="1" dirty="0" smtClean="0">
                <a:solidFill>
                  <a:srgbClr val="0000FF"/>
                </a:solidFill>
              </a:rPr>
              <a:t>На </a:t>
            </a:r>
            <a:r>
              <a:rPr lang="ru-RU" sz="2000" b="1" i="1" dirty="0" smtClean="0">
                <a:solidFill>
                  <a:srgbClr val="C00000"/>
                </a:solidFill>
              </a:rPr>
              <a:t>2 </a:t>
            </a:r>
            <a:r>
              <a:rPr lang="ru-RU" sz="2000" b="1" i="1" dirty="0" smtClean="0">
                <a:solidFill>
                  <a:srgbClr val="0000FF"/>
                </a:solidFill>
              </a:rPr>
              <a:t>вниз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33" name="Выгнутая влево стрелка 132"/>
          <p:cNvSpPr/>
          <p:nvPr/>
        </p:nvSpPr>
        <p:spPr>
          <a:xfrm>
            <a:off x="2071670" y="6072206"/>
            <a:ext cx="214314" cy="500066"/>
          </a:xfrm>
          <a:prstGeom prst="curvedRightArrow">
            <a:avLst/>
          </a:prstGeom>
          <a:solidFill>
            <a:srgbClr val="FF6600"/>
          </a:solidFill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483397" y="438621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517197" y="617216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142976" y="550070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57158" y="514351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857620" y="6215082"/>
            <a:ext cx="1428760" cy="400110"/>
          </a:xfrm>
          <a:prstGeom prst="rect">
            <a:avLst/>
          </a:prstGeom>
          <a:solidFill>
            <a:srgbClr val="FEF9F4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3. </a:t>
            </a:r>
            <a:r>
              <a:rPr lang="ru-RU" sz="2000" b="1" i="1" dirty="0" smtClean="0">
                <a:solidFill>
                  <a:srgbClr val="0000FF"/>
                </a:solidFill>
              </a:rPr>
              <a:t>модуль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42" name="Выгнутая влево стрелка 141"/>
          <p:cNvSpPr/>
          <p:nvPr/>
        </p:nvSpPr>
        <p:spPr>
          <a:xfrm flipH="1" flipV="1">
            <a:off x="571472" y="3143248"/>
            <a:ext cx="285752" cy="2214578"/>
          </a:xfrm>
          <a:prstGeom prst="curvedRightArrow">
            <a:avLst/>
          </a:prstGeom>
          <a:solidFill>
            <a:srgbClr val="FF6600"/>
          </a:solidFill>
          <a:ln w="31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4" name="Выгнутая влево стрелка 143"/>
          <p:cNvSpPr/>
          <p:nvPr/>
        </p:nvSpPr>
        <p:spPr>
          <a:xfrm flipV="1">
            <a:off x="928662" y="2714620"/>
            <a:ext cx="285752" cy="3000396"/>
          </a:xfrm>
          <a:prstGeom prst="curvedRightArrow">
            <a:avLst/>
          </a:prstGeom>
          <a:solidFill>
            <a:srgbClr val="FF6600"/>
          </a:solidFill>
          <a:ln w="31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6" name="Выгнутая влево стрелка 145"/>
          <p:cNvSpPr/>
          <p:nvPr/>
        </p:nvSpPr>
        <p:spPr>
          <a:xfrm flipV="1">
            <a:off x="1357290" y="2000240"/>
            <a:ext cx="285752" cy="4429156"/>
          </a:xfrm>
          <a:prstGeom prst="curvedRightArrow">
            <a:avLst/>
          </a:prstGeom>
          <a:solidFill>
            <a:srgbClr val="FF6600"/>
          </a:solidFill>
          <a:ln w="31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7" name="Дуга 146"/>
          <p:cNvSpPr/>
          <p:nvPr/>
        </p:nvSpPr>
        <p:spPr>
          <a:xfrm rot="5400000">
            <a:off x="-928726" y="571480"/>
            <a:ext cx="2500330" cy="2643206"/>
          </a:xfrm>
          <a:prstGeom prst="arc">
            <a:avLst>
              <a:gd name="adj1" fmla="val 16418511"/>
              <a:gd name="adj2" fmla="val 21580639"/>
            </a:avLst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0" name="Выгнутая влево стрелка 159"/>
          <p:cNvSpPr/>
          <p:nvPr/>
        </p:nvSpPr>
        <p:spPr>
          <a:xfrm flipV="1">
            <a:off x="3357554" y="3857628"/>
            <a:ext cx="214314" cy="723904"/>
          </a:xfrm>
          <a:prstGeom prst="curvedRightArrow">
            <a:avLst/>
          </a:prstGeom>
          <a:solidFill>
            <a:srgbClr val="FF6600"/>
          </a:solidFill>
          <a:ln w="31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1" name="Дуга 160"/>
          <p:cNvSpPr/>
          <p:nvPr/>
        </p:nvSpPr>
        <p:spPr>
          <a:xfrm rot="16200000">
            <a:off x="3464711" y="3250403"/>
            <a:ext cx="857257" cy="2071704"/>
          </a:xfrm>
          <a:prstGeom prst="arc">
            <a:avLst>
              <a:gd name="adj1" fmla="val 16200000"/>
              <a:gd name="adj2" fmla="val 21580639"/>
            </a:avLst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2" name="TextBox 161"/>
          <p:cNvSpPr txBox="1"/>
          <p:nvPr/>
        </p:nvSpPr>
        <p:spPr>
          <a:xfrm>
            <a:off x="3428992" y="367183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4071" y="1428736"/>
            <a:ext cx="1356953" cy="686651"/>
          </a:xfrm>
          <a:prstGeom prst="rect">
            <a:avLst/>
          </a:prstGeom>
          <a:noFill/>
        </p:spPr>
      </p:pic>
      <p:sp>
        <p:nvSpPr>
          <p:cNvPr id="167" name="Прямоугольник 166"/>
          <p:cNvSpPr/>
          <p:nvPr/>
        </p:nvSpPr>
        <p:spPr>
          <a:xfrm>
            <a:off x="2143108" y="4714884"/>
            <a:ext cx="1571636" cy="714380"/>
          </a:xfrm>
          <a:prstGeom prst="rect">
            <a:avLst/>
          </a:prstGeom>
          <a:solidFill>
            <a:srgbClr val="FDF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22761" y="4786322"/>
            <a:ext cx="1491983" cy="642942"/>
          </a:xfrm>
          <a:prstGeom prst="rect">
            <a:avLst/>
          </a:prstGeom>
          <a:noFill/>
        </p:spPr>
      </p:pic>
      <p:cxnSp>
        <p:nvCxnSpPr>
          <p:cNvPr id="95" name="Прямая соединительная линия 94"/>
          <p:cNvCxnSpPr/>
          <p:nvPr/>
        </p:nvCxnSpPr>
        <p:spPr>
          <a:xfrm>
            <a:off x="2156208" y="5429264"/>
            <a:ext cx="1500198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2266101" y="402902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285984" y="25717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643174" y="328612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749135" y="41718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2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697579" y="402902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57158" y="292893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1142975" y="25717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500166" y="18144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320507" y="41718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7000892" y="2467269"/>
            <a:ext cx="928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en-US" sz="24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y =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5286" y="2357430"/>
            <a:ext cx="185738" cy="789387"/>
          </a:xfrm>
          <a:prstGeom prst="rect">
            <a:avLst/>
          </a:prstGeom>
          <a:noFill/>
        </p:spPr>
      </p:pic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"/>
          <p:cNvSpPr>
            <a:spLocks noChangeArrowheads="1"/>
          </p:cNvSpPr>
          <p:nvPr/>
        </p:nvSpPr>
        <p:spPr bwMode="auto">
          <a:xfrm>
            <a:off x="6286512" y="2143116"/>
            <a:ext cx="1000132" cy="400110"/>
          </a:xfrm>
          <a:prstGeom prst="rect">
            <a:avLst/>
          </a:prstGeom>
          <a:solidFill>
            <a:srgbClr val="AFFFA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00FF"/>
                </a:solidFill>
                <a:cs typeface="Arial" pitchFamily="34" charset="0"/>
              </a:rPr>
              <a:t>План: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869850" y="3071810"/>
            <a:ext cx="141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9900CC"/>
                </a:solidFill>
              </a:rPr>
              <a:t>по точкам</a:t>
            </a:r>
            <a:endParaRPr lang="ru-RU" b="1" i="1" dirty="0">
              <a:solidFill>
                <a:srgbClr val="9900CC"/>
              </a:solidFill>
            </a:endParaRPr>
          </a:p>
        </p:txBody>
      </p:sp>
      <p:sp>
        <p:nvSpPr>
          <p:cNvPr id="93" name="Rectangle 2"/>
          <p:cNvSpPr>
            <a:spLocks noChangeArrowheads="1"/>
          </p:cNvSpPr>
          <p:nvPr/>
        </p:nvSpPr>
        <p:spPr bwMode="auto">
          <a:xfrm>
            <a:off x="6572264" y="3429000"/>
            <a:ext cx="2000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400" b="1" i="1" u="none" strike="noStrike" cap="none" normalizeH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1 влево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00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2"/>
          <p:cNvSpPr>
            <a:spLocks noChangeArrowheads="1"/>
          </p:cNvSpPr>
          <p:nvPr/>
        </p:nvSpPr>
        <p:spPr bwMode="auto">
          <a:xfrm>
            <a:off x="6786578" y="3896029"/>
            <a:ext cx="1571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99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400" b="1" i="1" u="none" strike="noStrike" cap="none" normalizeH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rgbClr val="9900CC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модуль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00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6286512" y="2143116"/>
            <a:ext cx="2428892" cy="2143140"/>
          </a:xfrm>
          <a:prstGeom prst="rect">
            <a:avLst/>
          </a:prstGeom>
          <a:solidFill>
            <a:srgbClr val="EEB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1749003" y="33146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2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731971" y="371475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11" name="Пирог 110"/>
          <p:cNvSpPr/>
          <p:nvPr/>
        </p:nvSpPr>
        <p:spPr>
          <a:xfrm rot="18990473">
            <a:off x="-232410" y="1604688"/>
            <a:ext cx="2069040" cy="1303111"/>
          </a:xfrm>
          <a:prstGeom prst="pie">
            <a:avLst>
              <a:gd name="adj1" fmla="val 1093883"/>
              <a:gd name="adj2" fmla="val 10085464"/>
            </a:avLst>
          </a:prstGeom>
          <a:solidFill>
            <a:srgbClr val="FFFF99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3" name="Пирог 112"/>
          <p:cNvSpPr/>
          <p:nvPr/>
        </p:nvSpPr>
        <p:spPr>
          <a:xfrm rot="15817704" flipH="1" flipV="1">
            <a:off x="2672857" y="3174242"/>
            <a:ext cx="1147515" cy="1373771"/>
          </a:xfrm>
          <a:prstGeom prst="pie">
            <a:avLst>
              <a:gd name="adj1" fmla="val 3364725"/>
              <a:gd name="adj2" fmla="val 16536968"/>
            </a:avLst>
          </a:prstGeom>
          <a:solidFill>
            <a:srgbClr val="FFFF99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285983" y="328612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41" name="Дуга 140"/>
          <p:cNvSpPr/>
          <p:nvPr/>
        </p:nvSpPr>
        <p:spPr>
          <a:xfrm rot="10800000">
            <a:off x="2428861" y="2143116"/>
            <a:ext cx="928693" cy="2071702"/>
          </a:xfrm>
          <a:prstGeom prst="arc">
            <a:avLst>
              <a:gd name="adj1" fmla="val 16200000"/>
              <a:gd name="adj2" fmla="val 21580639"/>
            </a:avLst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4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23421" y="4643446"/>
            <a:ext cx="1491983" cy="642942"/>
          </a:xfrm>
          <a:prstGeom prst="rect">
            <a:avLst/>
          </a:prstGeom>
          <a:noFill/>
        </p:spPr>
      </p:pic>
      <p:sp>
        <p:nvSpPr>
          <p:cNvPr id="115" name="TextBox 114"/>
          <p:cNvSpPr txBox="1"/>
          <p:nvPr/>
        </p:nvSpPr>
        <p:spPr>
          <a:xfrm>
            <a:off x="7422508" y="4643446"/>
            <a:ext cx="364202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≥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6643702" y="5214950"/>
            <a:ext cx="1754711" cy="46166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Calibri"/>
                <a:cs typeface="Calibri"/>
              </a:rPr>
              <a:t>область над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500826" y="5643578"/>
            <a:ext cx="2020553" cy="46166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Calibri"/>
                <a:cs typeface="Calibri"/>
              </a:rPr>
              <a:t>над графиком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6313301" y="468184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Если </a:t>
            </a:r>
            <a:endParaRPr lang="ru-RU" sz="2400" i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6429388" y="6143644"/>
            <a:ext cx="2194703" cy="46166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Calibri"/>
                <a:cs typeface="Calibri"/>
              </a:rPr>
              <a:t>Под графиком?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22" name="Выгнутая влево стрелка 121"/>
          <p:cNvSpPr/>
          <p:nvPr/>
        </p:nvSpPr>
        <p:spPr>
          <a:xfrm>
            <a:off x="5929322" y="4927492"/>
            <a:ext cx="445768" cy="1573342"/>
          </a:xfrm>
          <a:prstGeom prst="curvedRightArrow">
            <a:avLst/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4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5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6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7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8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77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770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0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2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000"/>
                            </p:stCondLst>
                            <p:childTnLst>
                              <p:par>
                                <p:cTn id="2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000"/>
                            </p:stCondLst>
                            <p:childTnLst>
                              <p:par>
                                <p:cTn id="25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4000"/>
                            </p:stCondLst>
                            <p:childTnLst>
                              <p:par>
                                <p:cTn id="2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000"/>
                            </p:stCondLst>
                            <p:childTnLst>
                              <p:par>
                                <p:cTn id="2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2000"/>
                            </p:stCondLst>
                            <p:childTnLst>
                              <p:par>
                                <p:cTn id="30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770" decel="100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9" dur="770" decel="100000"/>
                                        <p:tgtEl>
                                          <p:spTgt spid="1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1" dur="77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3" dur="77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2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770" decel="100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8" dur="770" decel="100000"/>
                                        <p:tgtEl>
                                          <p:spTgt spid="1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0" dur="77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2" dur="77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770" decel="100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7" dur="770" decel="100000"/>
                                        <p:tgtEl>
                                          <p:spTgt spid="1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9" dur="77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1" dur="77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2000"/>
                            </p:stCondLst>
                            <p:childTnLst>
                              <p:par>
                                <p:cTn id="34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77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0" dur="770" decel="100000"/>
                                        <p:tgtEl>
                                          <p:spTgt spid="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2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4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77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9" dur="770" decel="100000"/>
                                        <p:tgtEl>
                                          <p:spTgt spid="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1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3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770" decel="100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0" dur="770" decel="100000"/>
                                        <p:tgtEl>
                                          <p:spTgt spid="1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2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4" dur="77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770" decel="100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0" dur="770" decel="100000"/>
                                        <p:tgtEl>
                                          <p:spTgt spid="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2" dur="77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4" dur="77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4000"/>
                            </p:stCondLst>
                            <p:childTnLst>
                              <p:par>
                                <p:cTn id="38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0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2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4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770" decel="100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1" dur="770" decel="100000"/>
                                        <p:tgtEl>
                                          <p:spTgt spid="1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3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5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2000"/>
                            </p:stCondLst>
                            <p:childTnLst>
                              <p:par>
                                <p:cTn id="40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770" decel="100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1" dur="770" decel="100000"/>
                                        <p:tgtEl>
                                          <p:spTgt spid="1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3" dur="77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5" dur="77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4000"/>
                            </p:stCondLst>
                            <p:childTnLst>
                              <p:par>
                                <p:cTn id="41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770" decel="100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1" dur="770" decel="100000"/>
                                        <p:tgtEl>
                                          <p:spTgt spid="1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3" dur="77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5" dur="77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2" fill="hold">
                      <p:stCondLst>
                        <p:cond delay="indefinite"/>
                      </p:stCondLst>
                      <p:childTnLst>
                        <p:par>
                          <p:cTn id="433" fill="hold">
                            <p:stCondLst>
                              <p:cond delay="0"/>
                            </p:stCondLst>
                            <p:childTnLst>
                              <p:par>
                                <p:cTn id="4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770" decel="100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7" dur="770" decel="100000"/>
                                        <p:tgtEl>
                                          <p:spTgt spid="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9" dur="77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1" dur="77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6" dur="770" decel="100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7" dur="770" decel="100000"/>
                                        <p:tgtEl>
                                          <p:spTgt spid="1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9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1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4000"/>
                            </p:stCondLst>
                            <p:childTnLst>
                              <p:par>
                                <p:cTn id="45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770" decel="100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7" dur="770" decel="100000"/>
                                        <p:tgtEl>
                                          <p:spTgt spid="1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9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1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6000"/>
                            </p:stCondLst>
                            <p:childTnLst>
                              <p:par>
                                <p:cTn id="4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1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770" decel="100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5" dur="770" decel="100000"/>
                                        <p:tgtEl>
                                          <p:spTgt spid="1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7" dur="77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9" dur="77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770" decel="100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4" dur="770" decel="100000"/>
                                        <p:tgtEl>
                                          <p:spTgt spid="1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6" dur="77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8" dur="77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2" dur="770" decel="100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3" dur="770" decel="100000"/>
                                        <p:tgtEl>
                                          <p:spTgt spid="1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5" dur="77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7" dur="77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1" dur="770" decel="100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2" dur="770" decel="100000"/>
                                        <p:tgtEl>
                                          <p:spTgt spid="1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4" dur="77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6" dur="77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770" decel="100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1" dur="770" decel="100000"/>
                                        <p:tgtEl>
                                          <p:spTgt spid="1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3" dur="77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5" dur="77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770" decel="100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0" dur="770" decel="100000"/>
                                        <p:tgtEl>
                                          <p:spTgt spid="1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2" dur="77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4" dur="77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2000"/>
                            </p:stCondLst>
                            <p:childTnLst>
                              <p:par>
                                <p:cTn id="5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4000"/>
                            </p:stCondLst>
                            <p:childTnLst>
                              <p:par>
                                <p:cTn id="54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9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8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4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5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2000"/>
                            </p:stCondLst>
                            <p:childTnLst>
                              <p:par>
                                <p:cTn id="57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3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2000"/>
                            </p:stCondLst>
                            <p:childTnLst>
                              <p:par>
                                <p:cTn id="5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4" fill="hold">
                            <p:stCondLst>
                              <p:cond delay="4000"/>
                            </p:stCondLst>
                            <p:childTnLst>
                              <p:par>
                                <p:cTn id="59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7" dur="770" decel="100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8" dur="770" decel="100000"/>
                                        <p:tgtEl>
                                          <p:spTgt spid="1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0" dur="77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2" dur="77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6000"/>
                            </p:stCondLst>
                            <p:childTnLst>
                              <p:par>
                                <p:cTn id="6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8000"/>
                            </p:stCondLst>
                            <p:childTnLst>
                              <p:par>
                                <p:cTn id="60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6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5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2000"/>
                            </p:stCondLst>
                            <p:childTnLst>
                              <p:par>
                                <p:cTn id="62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9" dur="770" decel="100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0" dur="770" decel="100000"/>
                                        <p:tgtEl>
                                          <p:spTgt spid="1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2" dur="77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4" dur="77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>
                            <p:stCondLst>
                              <p:cond delay="4000"/>
                            </p:stCondLst>
                            <p:childTnLst>
                              <p:par>
                                <p:cTn id="6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6000"/>
                            </p:stCondLst>
                            <p:childTnLst>
                              <p:par>
                                <p:cTn id="64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3" dur="770" decel="100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4" dur="770" decel="100000"/>
                                        <p:tgtEl>
                                          <p:spTgt spid="1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6" dur="77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8" dur="77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8000"/>
                            </p:stCondLst>
                            <p:childTnLst>
                              <p:par>
                                <p:cTn id="6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7" dur="770" decel="100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8" dur="770" decel="100000"/>
                                        <p:tgtEl>
                                          <p:spTgt spid="1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0" dur="77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2" dur="77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8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9" fill="hold">
                            <p:stCondLst>
                              <p:cond delay="2000"/>
                            </p:stCondLst>
                            <p:childTnLst>
                              <p:par>
                                <p:cTn id="6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1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6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9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5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4000"/>
                            </p:stCondLst>
                            <p:childTnLst>
                              <p:par>
                                <p:cTn id="7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3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>
                      <p:stCondLst>
                        <p:cond delay="indefinite"/>
                      </p:stCondLst>
                      <p:childTnLst>
                        <p:par>
                          <p:cTn id="705" fill="hold">
                            <p:stCondLst>
                              <p:cond delay="0"/>
                            </p:stCondLst>
                            <p:childTnLst>
                              <p:par>
                                <p:cTn id="706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0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2000"/>
                            </p:stCondLst>
                            <p:childTnLst>
                              <p:par>
                                <p:cTn id="71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4000"/>
                            </p:stCondLst>
                            <p:childTnLst>
                              <p:par>
                                <p:cTn id="71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9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0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1" dur="2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2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3" fill="hold">
                      <p:stCondLst>
                        <p:cond delay="indefinite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7" dur="20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20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20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0" dur="20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hold">
                      <p:stCondLst>
                        <p:cond delay="indefinite"/>
                      </p:stCondLst>
                      <p:childTnLst>
                        <p:par>
                          <p:cTn id="740" fill="hold">
                            <p:stCondLst>
                              <p:cond delay="0"/>
                            </p:stCondLst>
                            <p:childTnLst>
                              <p:par>
                                <p:cTn id="7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7" fill="hold">
                      <p:stCondLst>
                        <p:cond delay="indefinite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1" dur="1800" decel="100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hold">
                      <p:stCondLst>
                        <p:cond delay="indefinite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9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3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5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6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7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2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4" fill="hold">
                      <p:stCondLst>
                        <p:cond delay="indefinite"/>
                      </p:stCondLst>
                      <p:childTnLst>
                        <p:par>
                          <p:cTn id="785" fill="hold">
                            <p:stCondLst>
                              <p:cond delay="0"/>
                            </p:stCondLst>
                            <p:childTnLst>
                              <p:par>
                                <p:cTn id="78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9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0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0" fill="hold">
                      <p:stCondLst>
                        <p:cond delay="indefinite"/>
                      </p:stCondLst>
                      <p:childTnLst>
                        <p:par>
                          <p:cTn id="801" fill="hold">
                            <p:stCondLst>
                              <p:cond delay="0"/>
                            </p:stCondLst>
                            <p:childTnLst>
                              <p:par>
                                <p:cTn id="8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5" fill="hold">
                            <p:stCondLst>
                              <p:cond delay="2000"/>
                            </p:stCondLst>
                            <p:childTnLst>
                              <p:par>
                                <p:cTn id="80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8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56" grpId="0" animBg="1"/>
      <p:bldP spid="16" grpId="0"/>
      <p:bldP spid="18" grpId="0"/>
      <p:bldP spid="19" grpId="0"/>
      <p:bldP spid="20" grpId="0"/>
      <p:bldP spid="20" grpId="1"/>
      <p:bldP spid="21" grpId="0"/>
      <p:bldP spid="26" grpId="0"/>
      <p:bldP spid="29" grpId="0"/>
      <p:bldP spid="30" grpId="0"/>
      <p:bldP spid="31" grpId="0"/>
      <p:bldP spid="31" grpId="1"/>
      <p:bldP spid="32" grpId="0"/>
      <p:bldP spid="32" grpId="1"/>
      <p:bldP spid="33" grpId="0"/>
      <p:bldP spid="34" grpId="0"/>
      <p:bldP spid="35" grpId="0"/>
      <p:bldP spid="36" grpId="0"/>
      <p:bldP spid="36" grpId="1"/>
      <p:bldP spid="36" grpId="2"/>
      <p:bldP spid="48" grpId="0"/>
      <p:bldP spid="49" grpId="0"/>
      <p:bldP spid="50" grpId="0"/>
      <p:bldP spid="51" grpId="0" animBg="1"/>
      <p:bldP spid="51" grpId="1" animBg="1"/>
      <p:bldP spid="52" grpId="0" animBg="1"/>
      <p:bldP spid="52" grpId="1" animBg="1"/>
      <p:bldP spid="53" grpId="0"/>
      <p:bldP spid="99" grpId="0"/>
      <p:bldP spid="99" grpId="1"/>
      <p:bldP spid="100" grpId="0"/>
      <p:bldP spid="101" grpId="0"/>
      <p:bldP spid="109" grpId="0"/>
      <p:bldP spid="110" grpId="0" animBg="1"/>
      <p:bldP spid="112" grpId="0"/>
      <p:bldP spid="120" grpId="0"/>
      <p:bldP spid="123" grpId="0"/>
      <p:bldP spid="123" grpId="1"/>
      <p:bldP spid="125" grpId="0" animBg="1"/>
      <p:bldP spid="125" grpId="1" animBg="1"/>
      <p:bldP spid="126" grpId="0"/>
      <p:bldP spid="126" grpId="1"/>
      <p:bldP spid="127" grpId="0"/>
      <p:bldP spid="127" grpId="1"/>
      <p:bldP spid="128" grpId="0"/>
      <p:bldP spid="128" grpId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3" grpId="0" animBg="1"/>
      <p:bldP spid="136" grpId="0"/>
      <p:bldP spid="136" grpId="1"/>
      <p:bldP spid="137" grpId="0"/>
      <p:bldP spid="137" grpId="1"/>
      <p:bldP spid="138" grpId="0"/>
      <p:bldP spid="138" grpId="1"/>
      <p:bldP spid="139" grpId="0"/>
      <p:bldP spid="139" grpId="1"/>
      <p:bldP spid="140" grpId="0" animBg="1"/>
      <p:bldP spid="142" grpId="0" animBg="1"/>
      <p:bldP spid="142" grpId="1" animBg="1"/>
      <p:bldP spid="144" grpId="0" animBg="1"/>
      <p:bldP spid="144" grpId="1" animBg="1"/>
      <p:bldP spid="146" grpId="0" animBg="1"/>
      <p:bldP spid="146" grpId="1" animBg="1"/>
      <p:bldP spid="147" grpId="0" animBg="1"/>
      <p:bldP spid="160" grpId="0" animBg="1"/>
      <p:bldP spid="160" grpId="1" animBg="1"/>
      <p:bldP spid="161" grpId="0" animBg="1"/>
      <p:bldP spid="162" grpId="0"/>
      <p:bldP spid="162" grpId="1"/>
      <p:bldP spid="105" grpId="0"/>
      <p:bldP spid="108" grpId="0"/>
      <p:bldP spid="108" grpId="1"/>
      <p:bldP spid="102" grpId="0"/>
      <p:bldP spid="102" grpId="1"/>
      <p:bldP spid="103" grpId="0"/>
      <p:bldP spid="135" grpId="0"/>
      <p:bldP spid="143" grpId="0"/>
      <p:bldP spid="143" grpId="1"/>
      <p:bldP spid="157" grpId="0"/>
      <p:bldP spid="157" grpId="1"/>
      <p:bldP spid="158" grpId="0"/>
      <p:bldP spid="158" grpId="1"/>
      <p:bldP spid="106" grpId="0"/>
      <p:bldP spid="49154" grpId="0"/>
      <p:bldP spid="91" grpId="0" animBg="1"/>
      <p:bldP spid="92" grpId="0"/>
      <p:bldP spid="93" grpId="0"/>
      <p:bldP spid="94" grpId="0"/>
      <p:bldP spid="96" grpId="0" animBg="1"/>
      <p:bldP spid="104" grpId="0"/>
      <p:bldP spid="124" grpId="0"/>
      <p:bldP spid="111" grpId="0" animBg="1"/>
      <p:bldP spid="113" grpId="0" animBg="1"/>
      <p:bldP spid="134" grpId="0"/>
      <p:bldP spid="141" grpId="0" animBg="1"/>
      <p:bldP spid="115" grpId="0" animBg="1"/>
      <p:bldP spid="116" grpId="0" animBg="1"/>
      <p:bldP spid="117" grpId="0" animBg="1"/>
      <p:bldP spid="119" grpId="0"/>
      <p:bldP spid="121" grpId="0" animBg="1"/>
      <p:bldP spid="1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5643570" y="3671832"/>
            <a:ext cx="3071834" cy="29861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901432" y="4814840"/>
            <a:ext cx="1285884" cy="285752"/>
          </a:xfrm>
          <a:prstGeom prst="rect">
            <a:avLst/>
          </a:prstGeom>
          <a:solidFill>
            <a:srgbClr val="AFF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86116" y="1071546"/>
            <a:ext cx="3143272" cy="29861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357951" y="285728"/>
            <a:ext cx="2143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|x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² - 2x -3|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500826" y="747393"/>
            <a:ext cx="1857388" cy="15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357554" y="2559602"/>
            <a:ext cx="2714644" cy="1214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V="1">
            <a:off x="2956130" y="2527509"/>
            <a:ext cx="3071834" cy="1703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770380" y="24881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429124" y="19166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29124" y="24881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560229" y="714356"/>
            <a:ext cx="1869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два  способа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42844" y="609881"/>
            <a:ext cx="2503554" cy="461665"/>
          </a:xfrm>
          <a:prstGeom prst="rect">
            <a:avLst/>
          </a:prstGeom>
          <a:solidFill>
            <a:srgbClr val="AFFFA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I.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² - 2x 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3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1058" y="1104583"/>
            <a:ext cx="264643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1. а=1</a:t>
            </a:r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&gt;0 – ветви вверх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1104583"/>
            <a:ext cx="2071702" cy="4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42844" y="1490291"/>
            <a:ext cx="2643159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2. </a:t>
            </a:r>
            <a:r>
              <a:rPr lang="en-US" sz="2000" b="1" dirty="0" smtClean="0">
                <a:solidFill>
                  <a:srgbClr val="0000FF"/>
                </a:solidFill>
              </a:rPr>
              <a:t>D</a:t>
            </a:r>
            <a:r>
              <a:rPr lang="ru-RU" sz="2000" b="1" dirty="0" smtClean="0">
                <a:solidFill>
                  <a:srgbClr val="0000FF"/>
                </a:solidFill>
              </a:rPr>
              <a:t> =</a:t>
            </a:r>
            <a:r>
              <a:rPr lang="en-US" sz="2000" b="1" dirty="0" smtClean="0">
                <a:solidFill>
                  <a:srgbClr val="0000FF"/>
                </a:solidFill>
              </a:rPr>
              <a:t>16</a:t>
            </a:r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&gt;0 – две точки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57224" y="1461773"/>
            <a:ext cx="2000264" cy="4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32044" y="1890401"/>
            <a:ext cx="1867819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х</a:t>
            </a:r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₁=            х₂ =     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8314" y="1918919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75456" y="1890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32876" y="235743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6182" y="2500306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46288" y="235743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2844" y="2276109"/>
            <a:ext cx="135806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3. Хверш =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96942" y="2276109"/>
            <a:ext cx="954107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-</a:t>
            </a:r>
            <a:r>
              <a:rPr lang="en-US" sz="2000" b="1" dirty="0" smtClean="0">
                <a:solidFill>
                  <a:srgbClr val="0000FF"/>
                </a:solidFill>
              </a:rPr>
              <a:t>b/2a</a:t>
            </a:r>
            <a:r>
              <a:rPr lang="ru-RU" sz="2000" b="1" dirty="0" smtClean="0">
                <a:solidFill>
                  <a:srgbClr val="0000FF"/>
                </a:solidFill>
              </a:rPr>
              <a:t> =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00223" y="2276109"/>
            <a:ext cx="37221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1 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31908" y="235743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79010" y="2500306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27" y="2676219"/>
            <a:ext cx="1093569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Y</a:t>
            </a:r>
            <a:r>
              <a:rPr lang="ru-RU" sz="2000" b="1" dirty="0" smtClean="0">
                <a:solidFill>
                  <a:srgbClr val="0000FF"/>
                </a:solidFill>
              </a:rPr>
              <a:t>верш =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31" name="Выгнутая вверх стрелка 30"/>
          <p:cNvSpPr/>
          <p:nvPr/>
        </p:nvSpPr>
        <p:spPr>
          <a:xfrm rot="16200000" flipV="1">
            <a:off x="1966125" y="1391406"/>
            <a:ext cx="1571636" cy="360414"/>
          </a:xfrm>
          <a:prstGeom prst="curvedDownArrow">
            <a:avLst/>
          </a:prstGeom>
          <a:solidFill>
            <a:srgbClr val="00FFCC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31996" y="2676219"/>
            <a:ext cx="45076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-4 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14876" y="381470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3438" y="364331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-4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4282" y="3033409"/>
            <a:ext cx="245041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4</a:t>
            </a:r>
            <a:r>
              <a:rPr lang="ru-RU" sz="2000" b="1" dirty="0" smtClean="0">
                <a:solidFill>
                  <a:srgbClr val="0000FF"/>
                </a:solidFill>
              </a:rPr>
              <a:t>. </a:t>
            </a:r>
            <a:r>
              <a:rPr lang="ru-RU" sz="2000" b="1" i="1" dirty="0" smtClean="0">
                <a:solidFill>
                  <a:srgbClr val="0000FF"/>
                </a:solidFill>
              </a:rPr>
              <a:t>дополнит. точки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25638" y="345751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43372" y="360039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3690" y="3390599"/>
            <a:ext cx="173660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5. </a:t>
            </a:r>
            <a:r>
              <a:rPr lang="ru-RU" sz="2000" b="1" i="1" dirty="0" smtClean="0">
                <a:solidFill>
                  <a:srgbClr val="0000FF"/>
                </a:solidFill>
              </a:rPr>
              <a:t>парабола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40" name="Дуга 39"/>
          <p:cNvSpPr/>
          <p:nvPr/>
        </p:nvSpPr>
        <p:spPr>
          <a:xfrm rot="10221997">
            <a:off x="4131626" y="1293627"/>
            <a:ext cx="1182013" cy="2793398"/>
          </a:xfrm>
          <a:prstGeom prst="arc">
            <a:avLst>
              <a:gd name="adj1" fmla="val 16369734"/>
              <a:gd name="adj2" fmla="val 1287489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Дуга 40"/>
          <p:cNvSpPr/>
          <p:nvPr/>
        </p:nvSpPr>
        <p:spPr>
          <a:xfrm rot="11592148" flipH="1">
            <a:off x="4545901" y="1491879"/>
            <a:ext cx="1042158" cy="2610470"/>
          </a:xfrm>
          <a:prstGeom prst="arc">
            <a:avLst>
              <a:gd name="adj1" fmla="val 16499844"/>
              <a:gd name="adj2" fmla="val 195881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олилиния 41"/>
          <p:cNvSpPr/>
          <p:nvPr/>
        </p:nvSpPr>
        <p:spPr>
          <a:xfrm>
            <a:off x="3857620" y="1000108"/>
            <a:ext cx="242875" cy="1571641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 flipH="1">
            <a:off x="5643570" y="1000108"/>
            <a:ext cx="285752" cy="1571636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714876" y="92867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614680" y="81431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46" name="Дуга 45"/>
          <p:cNvSpPr/>
          <p:nvPr/>
        </p:nvSpPr>
        <p:spPr>
          <a:xfrm rot="17106934">
            <a:off x="3223275" y="1989436"/>
            <a:ext cx="2799247" cy="914400"/>
          </a:xfrm>
          <a:prstGeom prst="arc">
            <a:avLst>
              <a:gd name="adj1" fmla="val 14714679"/>
              <a:gd name="adj2" fmla="val 21288462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Дуга 46"/>
          <p:cNvSpPr/>
          <p:nvPr/>
        </p:nvSpPr>
        <p:spPr>
          <a:xfrm rot="20971895">
            <a:off x="4524381" y="1076458"/>
            <a:ext cx="1114396" cy="2990571"/>
          </a:xfrm>
          <a:prstGeom prst="arc">
            <a:avLst>
              <a:gd name="adj1" fmla="val 16366767"/>
              <a:gd name="adj2" fmla="val 344351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428596" y="4029022"/>
            <a:ext cx="2143140" cy="707886"/>
          </a:xfrm>
          <a:prstGeom prst="rect">
            <a:avLst/>
          </a:prstGeom>
          <a:solidFill>
            <a:srgbClr val="AFFFA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II.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</a:t>
            </a:r>
            <a:r>
              <a:rPr kumimoji="0" lang="ru-RU" sz="2000" i="1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Выделить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00FF"/>
                </a:solidFill>
                <a:cs typeface="Arial" pitchFamily="34" charset="0"/>
              </a:rPr>
              <a:t>п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олный квадрат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9928" y="4743402"/>
            <a:ext cx="2456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y = |x</a:t>
            </a:r>
            <a:r>
              <a:rPr lang="en-US" sz="2000" b="1" dirty="0" smtClean="0">
                <a:solidFill>
                  <a:srgbClr val="C00000"/>
                </a:solidFill>
                <a:latin typeface="Calibri"/>
                <a:cs typeface="Calibri"/>
              </a:rPr>
              <a:t>² - 2·x·1 + 1 – 4|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2" name="Выгнутая вверх стрелка 51"/>
          <p:cNvSpPr/>
          <p:nvPr/>
        </p:nvSpPr>
        <p:spPr>
          <a:xfrm rot="16200000" flipV="1">
            <a:off x="3571867" y="2395830"/>
            <a:ext cx="3000396" cy="285754"/>
          </a:xfrm>
          <a:prstGeom prst="curvedDownArrow">
            <a:avLst/>
          </a:prstGeom>
          <a:solidFill>
            <a:srgbClr val="00FFCC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285720" y="5429264"/>
            <a:ext cx="1071570" cy="400110"/>
          </a:xfrm>
          <a:prstGeom prst="rect">
            <a:avLst/>
          </a:prstGeom>
          <a:solidFill>
            <a:srgbClr val="AFFFA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00FF"/>
                </a:solidFill>
                <a:cs typeface="Arial" pitchFamily="34" charset="0"/>
              </a:rPr>
              <a:t>План: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42976" y="5672096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1. У = Х</a:t>
            </a:r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72" name="Дуга 71"/>
          <p:cNvSpPr/>
          <p:nvPr/>
        </p:nvSpPr>
        <p:spPr>
          <a:xfrm rot="10221997">
            <a:off x="6069458" y="2508285"/>
            <a:ext cx="1170538" cy="2627248"/>
          </a:xfrm>
          <a:prstGeom prst="arc">
            <a:avLst>
              <a:gd name="adj1" fmla="val 16505108"/>
              <a:gd name="adj2" fmla="val 1287489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247829" y="6000768"/>
            <a:ext cx="1752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</a:rPr>
              <a:t>2. </a:t>
            </a:r>
            <a:r>
              <a:rPr lang="ru-RU" sz="2000" b="1" i="1" dirty="0" smtClean="0">
                <a:solidFill>
                  <a:srgbClr val="0000FF"/>
                </a:solidFill>
              </a:rPr>
              <a:t>на 1 </a:t>
            </a:r>
            <a:r>
              <a:rPr lang="ru-RU" sz="2000" b="1" i="1" dirty="0" smtClean="0">
                <a:solidFill>
                  <a:srgbClr val="C00000"/>
                </a:solidFill>
              </a:rPr>
              <a:t>вправо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cxnSp>
        <p:nvCxnSpPr>
          <p:cNvPr id="84" name="Прямая со стрелкой 83"/>
          <p:cNvCxnSpPr/>
          <p:nvPr/>
        </p:nvCxnSpPr>
        <p:spPr>
          <a:xfrm rot="5400000" flipH="1" flipV="1">
            <a:off x="892944" y="5464982"/>
            <a:ext cx="714380" cy="500068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357290" y="6243600"/>
            <a:ext cx="1460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</a:rPr>
              <a:t>и  </a:t>
            </a:r>
            <a:r>
              <a:rPr lang="ru-RU" sz="2000" b="1" i="1" dirty="0" smtClean="0">
                <a:solidFill>
                  <a:srgbClr val="0000FF"/>
                </a:solidFill>
              </a:rPr>
              <a:t>на 4 </a:t>
            </a:r>
            <a:r>
              <a:rPr lang="ru-RU" sz="2000" b="1" i="1" dirty="0" smtClean="0">
                <a:solidFill>
                  <a:srgbClr val="C00000"/>
                </a:solidFill>
              </a:rPr>
              <a:t>вниз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cxnSp>
        <p:nvCxnSpPr>
          <p:cNvPr id="88" name="Прямая со стрелкой 87"/>
          <p:cNvCxnSpPr/>
          <p:nvPr/>
        </p:nvCxnSpPr>
        <p:spPr>
          <a:xfrm rot="16200000" flipV="1">
            <a:off x="1535885" y="5822173"/>
            <a:ext cx="1000132" cy="71438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928926" y="1118909"/>
          <a:ext cx="5786479" cy="5486400"/>
        </p:xfrm>
        <a:graphic>
          <a:graphicData uri="http://schemas.openxmlformats.org/drawingml/2006/table">
            <a:tbl>
              <a:tblPr/>
              <a:tblGrid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</a:tblGrid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643570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89098" y="345751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 flipV="1">
            <a:off x="5643570" y="5131370"/>
            <a:ext cx="2714644" cy="1214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16200000" flipV="1">
            <a:off x="5242146" y="5127795"/>
            <a:ext cx="3071834" cy="1703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056396" y="50884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6715140" y="45169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6715140" y="50884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6218892" y="495771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072198" y="5100592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786710" y="495771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929586" y="512911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017924" y="495771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965026" y="5100592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000892" y="638647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929454" y="6243600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-4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611654" y="607220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429388" y="6243600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375114" y="607220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73" name="Дуга 72"/>
          <p:cNvSpPr/>
          <p:nvPr/>
        </p:nvSpPr>
        <p:spPr>
          <a:xfrm rot="11592148" flipH="1">
            <a:off x="6479827" y="2585409"/>
            <a:ext cx="1042158" cy="2565808"/>
          </a:xfrm>
          <a:prstGeom prst="arc">
            <a:avLst>
              <a:gd name="adj1" fmla="val 16368947"/>
              <a:gd name="adj2" fmla="val 1958817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4" name="Полилиния 73"/>
          <p:cNvSpPr/>
          <p:nvPr/>
        </p:nvSpPr>
        <p:spPr>
          <a:xfrm>
            <a:off x="5929322" y="3143248"/>
            <a:ext cx="99999" cy="571509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5" name="Полилиния 74"/>
          <p:cNvSpPr/>
          <p:nvPr/>
        </p:nvSpPr>
        <p:spPr>
          <a:xfrm flipH="1">
            <a:off x="7572396" y="3071810"/>
            <a:ext cx="71438" cy="642942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7004710" y="345751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000892" y="362891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78" name="Дуга 77"/>
          <p:cNvSpPr/>
          <p:nvPr/>
        </p:nvSpPr>
        <p:spPr>
          <a:xfrm rot="17106934">
            <a:off x="5509291" y="4589722"/>
            <a:ext cx="2799247" cy="914400"/>
          </a:xfrm>
          <a:prstGeom prst="arc">
            <a:avLst>
              <a:gd name="adj1" fmla="val 14714679"/>
              <a:gd name="adj2" fmla="val 21288462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Дуга 78"/>
          <p:cNvSpPr/>
          <p:nvPr/>
        </p:nvSpPr>
        <p:spPr>
          <a:xfrm rot="20971895">
            <a:off x="6810397" y="3676744"/>
            <a:ext cx="1114396" cy="2990571"/>
          </a:xfrm>
          <a:prstGeom prst="arc">
            <a:avLst>
              <a:gd name="adj1" fmla="val 16366767"/>
              <a:gd name="adj2" fmla="val 344351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Выгнутая вверх стрелка 79"/>
          <p:cNvSpPr/>
          <p:nvPr/>
        </p:nvSpPr>
        <p:spPr>
          <a:xfrm rot="16200000" flipV="1">
            <a:off x="5857883" y="4996116"/>
            <a:ext cx="3000396" cy="285754"/>
          </a:xfrm>
          <a:prstGeom prst="curvedDownArrow">
            <a:avLst/>
          </a:prstGeom>
          <a:solidFill>
            <a:srgbClr val="00FFCC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0" name="Дуга 89"/>
          <p:cNvSpPr/>
          <p:nvPr/>
        </p:nvSpPr>
        <p:spPr>
          <a:xfrm rot="10221997">
            <a:off x="6412139" y="3987113"/>
            <a:ext cx="1170538" cy="2627248"/>
          </a:xfrm>
          <a:prstGeom prst="arc">
            <a:avLst>
              <a:gd name="adj1" fmla="val 16505108"/>
              <a:gd name="adj2" fmla="val 1287489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1" name="Дуга 90"/>
          <p:cNvSpPr/>
          <p:nvPr/>
        </p:nvSpPr>
        <p:spPr>
          <a:xfrm rot="11592148" flipH="1">
            <a:off x="6822508" y="4064237"/>
            <a:ext cx="1042158" cy="2565808"/>
          </a:xfrm>
          <a:prstGeom prst="arc">
            <a:avLst>
              <a:gd name="adj1" fmla="val 16368947"/>
              <a:gd name="adj2" fmla="val 1958817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2" name="Полилиния 91"/>
          <p:cNvSpPr/>
          <p:nvPr/>
        </p:nvSpPr>
        <p:spPr>
          <a:xfrm>
            <a:off x="6272003" y="4622076"/>
            <a:ext cx="99999" cy="571509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3" name="Полилиния 92"/>
          <p:cNvSpPr/>
          <p:nvPr/>
        </p:nvSpPr>
        <p:spPr>
          <a:xfrm flipH="1">
            <a:off x="7915077" y="4550638"/>
            <a:ext cx="71438" cy="642942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4" name="Полилиния 93"/>
          <p:cNvSpPr/>
          <p:nvPr/>
        </p:nvSpPr>
        <p:spPr>
          <a:xfrm>
            <a:off x="6086514" y="4191004"/>
            <a:ext cx="271436" cy="952510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5" name="Полилиния 94"/>
          <p:cNvSpPr/>
          <p:nvPr/>
        </p:nvSpPr>
        <p:spPr>
          <a:xfrm flipH="1">
            <a:off x="7929586" y="4071942"/>
            <a:ext cx="193910" cy="1071565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6" name="TextBox 95"/>
          <p:cNvSpPr txBox="1"/>
          <p:nvPr/>
        </p:nvSpPr>
        <p:spPr>
          <a:xfrm>
            <a:off x="3143240" y="142852"/>
            <a:ext cx="3127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Квадратная функция</a:t>
            </a:r>
            <a:endParaRPr lang="ru-RU" sz="2400" b="1" i="1" dirty="0"/>
          </a:p>
        </p:txBody>
      </p:sp>
      <p:sp>
        <p:nvSpPr>
          <p:cNvPr id="97" name="Выгнутая влево стрелка 96"/>
          <p:cNvSpPr/>
          <p:nvPr/>
        </p:nvSpPr>
        <p:spPr>
          <a:xfrm>
            <a:off x="125704" y="5214950"/>
            <a:ext cx="445768" cy="787524"/>
          </a:xfrm>
          <a:prstGeom prst="curvedRightArrow">
            <a:avLst/>
          </a:prstGeom>
          <a:solidFill>
            <a:schemeClr val="bg1">
              <a:lumMod val="95000"/>
            </a:schemeClr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2262" y="5072074"/>
            <a:ext cx="180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y = |(x - 1)</a:t>
            </a:r>
            <a:r>
              <a:rPr lang="en-US" sz="2000" b="1" dirty="0" smtClean="0">
                <a:solidFill>
                  <a:srgbClr val="0000FF"/>
                </a:solidFill>
                <a:latin typeface="Calibri"/>
                <a:cs typeface="Calibri"/>
              </a:rPr>
              <a:t>² - 4|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571868" y="500042"/>
            <a:ext cx="2326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(построить график)</a:t>
            </a:r>
            <a:endParaRPr lang="ru-RU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77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770" decel="100000"/>
                                        <p:tgtEl>
                                          <p:spTgt spid="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1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000"/>
                            </p:stCondLst>
                            <p:childTnLst>
                              <p:par>
                                <p:cTn id="17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5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77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770" decel="100000"/>
                                        <p:tgtEl>
                                          <p:spTgt spid="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2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4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00"/>
                            </p:stCondLst>
                            <p:childTnLst>
                              <p:par>
                                <p:cTn id="1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77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0" dur="770" decel="100000"/>
                                        <p:tgtEl>
                                          <p:spTgt spid="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2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4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77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9" dur="770" decel="100000"/>
                                        <p:tgtEl>
                                          <p:spTgt spid="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1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3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2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4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000"/>
                            </p:stCondLst>
                            <p:childTnLst>
                              <p:par>
                                <p:cTn id="2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3000"/>
                            </p:stCondLst>
                            <p:childTnLst>
                              <p:par>
                                <p:cTn id="2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000"/>
                            </p:stCondLst>
                            <p:childTnLst>
                              <p:par>
                                <p:cTn id="2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5000"/>
                            </p:stCondLst>
                            <p:childTnLst>
                              <p:par>
                                <p:cTn id="2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77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4" dur="770" decel="100000"/>
                                        <p:tgtEl>
                                          <p:spTgt spid="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6" dur="77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8" dur="77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77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3" dur="770" decel="100000"/>
                                        <p:tgtEl>
                                          <p:spTgt spid="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5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7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4000"/>
                            </p:stCondLst>
                            <p:childTnLst>
                              <p:par>
                                <p:cTn id="2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4000"/>
                            </p:stCondLst>
                            <p:childTnLst>
                              <p:par>
                                <p:cTn id="30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60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4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00"/>
                            </p:stCondLst>
                            <p:childTnLst>
                              <p:par>
                                <p:cTn id="3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5000"/>
                            </p:stCondLst>
                            <p:childTnLst>
                              <p:par>
                                <p:cTn id="3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6000"/>
                            </p:stCondLst>
                            <p:childTnLst>
                              <p:par>
                                <p:cTn id="3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7000"/>
                            </p:stCondLst>
                            <p:childTnLst>
                              <p:par>
                                <p:cTn id="3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2000"/>
                            </p:stCondLst>
                            <p:childTnLst>
                              <p:par>
                                <p:cTn id="43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4" dur="77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5" dur="770" decel="100000"/>
                                        <p:tgtEl>
                                          <p:spTgt spid="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7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9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770" decel="100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4" dur="770" decel="100000"/>
                                        <p:tgtEl>
                                          <p:spTgt spid="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6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8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4000"/>
                            </p:stCondLst>
                            <p:childTnLst>
                              <p:par>
                                <p:cTn id="45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770" decel="10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4" dur="770" decel="100000"/>
                                        <p:tgtEl>
                                          <p:spTgt spid="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6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8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2" dur="770" decel="10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3" dur="770" decel="100000"/>
                                        <p:tgtEl>
                                          <p:spTgt spid="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5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7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6000"/>
                            </p:stCondLst>
                            <p:childTnLst>
                              <p:par>
                                <p:cTn id="4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7000"/>
                            </p:stCondLst>
                            <p:childTnLst>
                              <p:par>
                                <p:cTn id="47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7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9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1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5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6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8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0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9000"/>
                            </p:stCondLst>
                            <p:childTnLst>
                              <p:par>
                                <p:cTn id="4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77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9" dur="770" decel="100000"/>
                                        <p:tgtEl>
                                          <p:spTgt spid="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1" dur="77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3" dur="77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77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8" dur="770" decel="100000"/>
                                        <p:tgtEl>
                                          <p:spTgt spid="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0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2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770" decel="100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1" dur="770" decel="100000"/>
                                        <p:tgtEl>
                                          <p:spTgt spid="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3" dur="77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5" dur="77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3000"/>
                            </p:stCondLst>
                            <p:childTnLst>
                              <p:par>
                                <p:cTn id="52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1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3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5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9" dur="77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0" dur="770" decel="100000"/>
                                        <p:tgtEl>
                                          <p:spTgt spid="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2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4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5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770" decel="100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9" dur="770" decel="100000"/>
                                        <p:tgtEl>
                                          <p:spTgt spid="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1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3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7" dur="770" decel="100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8" dur="770" decel="100000"/>
                                        <p:tgtEl>
                                          <p:spTgt spid="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0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2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4000"/>
                            </p:stCondLst>
                            <p:childTnLst>
                              <p:par>
                                <p:cTn id="5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8" fill="hold">
                      <p:stCondLst>
                        <p:cond delay="indefinite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1" fill="hold">
                            <p:stCondLst>
                              <p:cond delay="2000"/>
                            </p:stCondLst>
                            <p:childTnLst>
                              <p:par>
                                <p:cTn id="5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4000"/>
                            </p:stCondLst>
                            <p:childTnLst>
                              <p:par>
                                <p:cTn id="5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6000"/>
                            </p:stCondLst>
                            <p:childTnLst>
                              <p:par>
                                <p:cTn id="6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1" grpId="0" animBg="1"/>
      <p:bldP spid="2" grpId="0" animBg="1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9" grpId="0"/>
      <p:bldP spid="20" grpId="0"/>
      <p:bldP spid="21" grpId="0"/>
      <p:bldP spid="22" grpId="0"/>
      <p:bldP spid="23" grpId="0"/>
      <p:bldP spid="25" grpId="0" animBg="1"/>
      <p:bldP spid="26" grpId="0" animBg="1"/>
      <p:bldP spid="27" grpId="0" animBg="1"/>
      <p:bldP spid="28" grpId="0"/>
      <p:bldP spid="29" grpId="0"/>
      <p:bldP spid="30" grpId="0" animBg="1"/>
      <p:bldP spid="31" grpId="0" animBg="1"/>
      <p:bldP spid="31" grpId="1" animBg="1"/>
      <p:bldP spid="32" grpId="0" animBg="1"/>
      <p:bldP spid="33" grpId="0"/>
      <p:bldP spid="33" grpId="1"/>
      <p:bldP spid="34" grpId="0"/>
      <p:bldP spid="34" grpId="1"/>
      <p:bldP spid="35" grpId="0" animBg="1"/>
      <p:bldP spid="36" grpId="0"/>
      <p:bldP spid="36" grpId="1"/>
      <p:bldP spid="37" grpId="0"/>
      <p:bldP spid="37" grpId="1"/>
      <p:bldP spid="39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/>
      <p:bldP spid="45" grpId="0"/>
      <p:bldP spid="46" grpId="0" animBg="1"/>
      <p:bldP spid="47" grpId="0" animBg="1"/>
      <p:bldP spid="48" grpId="0" animBg="1"/>
      <p:bldP spid="49" grpId="0"/>
      <p:bldP spid="52" grpId="0" animBg="1"/>
      <p:bldP spid="52" grpId="1" animBg="1"/>
      <p:bldP spid="53" grpId="0" animBg="1"/>
      <p:bldP spid="54" grpId="0"/>
      <p:bldP spid="72" grpId="0" animBg="1"/>
      <p:bldP spid="72" grpId="1" animBg="1"/>
      <p:bldP spid="82" grpId="0"/>
      <p:bldP spid="87" grpId="0"/>
      <p:bldP spid="24" grpId="0"/>
      <p:bldP spid="38" grpId="0"/>
      <p:bldP spid="38" grpId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/>
      <p:bldP spid="77" grpId="0"/>
      <p:bldP spid="78" grpId="0" animBg="1"/>
      <p:bldP spid="79" grpId="0" animBg="1"/>
      <p:bldP spid="80" grpId="0" animBg="1"/>
      <p:bldP spid="80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5" grpId="0" animBg="1"/>
      <p:bldP spid="97" grpId="0" animBg="1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Овал 41"/>
          <p:cNvSpPr/>
          <p:nvPr/>
        </p:nvSpPr>
        <p:spPr>
          <a:xfrm>
            <a:off x="7786710" y="285728"/>
            <a:ext cx="428628" cy="785818"/>
          </a:xfrm>
          <a:prstGeom prst="ellipse">
            <a:avLst/>
          </a:prstGeom>
          <a:solidFill>
            <a:srgbClr val="FFFF99"/>
          </a:solidFill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628694"/>
            <a:ext cx="3571900" cy="4086190"/>
          </a:xfrm>
          <a:prstGeom prst="rect">
            <a:avLst/>
          </a:prstGeom>
          <a:solidFill>
            <a:srgbClr val="F3F3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1" y="1285860"/>
          <a:ext cx="5500729" cy="5486400"/>
        </p:xfrm>
        <a:graphic>
          <a:graphicData uri="http://schemas.openxmlformats.org/drawingml/2006/table">
            <a:tbl>
              <a:tblPr/>
              <a:tblGrid>
                <a:gridCol w="366715"/>
                <a:gridCol w="366716"/>
                <a:gridCol w="366715"/>
                <a:gridCol w="366715"/>
                <a:gridCol w="366715"/>
                <a:gridCol w="366716"/>
                <a:gridCol w="366715"/>
                <a:gridCol w="366715"/>
                <a:gridCol w="366715"/>
                <a:gridCol w="366716"/>
                <a:gridCol w="366715"/>
                <a:gridCol w="366715"/>
                <a:gridCol w="366715"/>
                <a:gridCol w="366716"/>
                <a:gridCol w="366715"/>
              </a:tblGrid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flipV="1">
            <a:off x="1000100" y="2786034"/>
            <a:ext cx="3143272" cy="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V="1">
            <a:off x="955866" y="2770341"/>
            <a:ext cx="3071834" cy="1703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70116" y="27309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28860" y="21594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428860" y="27309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785918" y="274313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1868" y="271462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14612" y="25717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292" y="27431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0298" y="417189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-4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25374" y="364331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4432" y="3528956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71802" y="364331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29" name="Дуга 28"/>
          <p:cNvSpPr/>
          <p:nvPr/>
        </p:nvSpPr>
        <p:spPr>
          <a:xfrm rot="10221997">
            <a:off x="2099183" y="996320"/>
            <a:ext cx="1080509" cy="3227854"/>
          </a:xfrm>
          <a:prstGeom prst="arc">
            <a:avLst>
              <a:gd name="adj1" fmla="val 16321353"/>
              <a:gd name="adj2" fmla="val 21585783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Дуга 29"/>
          <p:cNvSpPr/>
          <p:nvPr/>
        </p:nvSpPr>
        <p:spPr>
          <a:xfrm rot="11592148" flipH="1">
            <a:off x="2583217" y="1300741"/>
            <a:ext cx="1008164" cy="2973354"/>
          </a:xfrm>
          <a:prstGeom prst="arc">
            <a:avLst>
              <a:gd name="adj1" fmla="val 16368947"/>
              <a:gd name="adj2" fmla="val 1020011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Полилиния 30"/>
          <p:cNvSpPr/>
          <p:nvPr/>
        </p:nvSpPr>
        <p:spPr>
          <a:xfrm>
            <a:off x="1928794" y="2143117"/>
            <a:ext cx="214314" cy="785818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олилиния 31"/>
          <p:cNvSpPr/>
          <p:nvPr/>
        </p:nvSpPr>
        <p:spPr>
          <a:xfrm flipH="1">
            <a:off x="3571868" y="2164486"/>
            <a:ext cx="214314" cy="693010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6357950" y="465417"/>
            <a:ext cx="23574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² - 2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cs typeface="Calibri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cs typeface="Calibri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-3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643702" y="928670"/>
            <a:ext cx="1857388" cy="15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6715140" y="1357298"/>
            <a:ext cx="22145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1.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Строим: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y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² - 2x -3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6143636" y="2097937"/>
            <a:ext cx="22145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а)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нули функции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6072199" y="2457386"/>
            <a:ext cx="1714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б) вершина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6143637" y="3028890"/>
            <a:ext cx="1714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в) </a:t>
            </a:r>
            <a:r>
              <a:rPr lang="ru-RU" sz="2000" dirty="0" smtClean="0">
                <a:solidFill>
                  <a:srgbClr val="C00000"/>
                </a:solidFill>
                <a:cs typeface="Arial" pitchFamily="34" charset="0"/>
              </a:rPr>
              <a:t>парабола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6000760" y="2743138"/>
            <a:ext cx="24288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FF0000"/>
                </a:solidFill>
                <a:cs typeface="Arial" pitchFamily="34" charset="0"/>
              </a:rPr>
              <a:t>в) ось параболы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>
            <a:off x="1571604" y="3357562"/>
            <a:ext cx="2571768" cy="1588"/>
          </a:xfrm>
          <a:prstGeom prst="line">
            <a:avLst/>
          </a:prstGeom>
          <a:ln w="285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357818" y="1496785"/>
            <a:ext cx="1558183" cy="646331"/>
          </a:xfrm>
          <a:prstGeom prst="rect">
            <a:avLst/>
          </a:prstGeom>
          <a:solidFill>
            <a:srgbClr val="E6FBFE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слайд </a:t>
            </a:r>
          </a:p>
          <a:p>
            <a:pPr algn="ctr"/>
            <a:r>
              <a:rPr lang="ru-RU" dirty="0" smtClean="0"/>
              <a:t>предыдущий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714612" y="402902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8992" y="25717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2612" y="257174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57884" y="3528956"/>
            <a:ext cx="1627177" cy="40011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</a:rPr>
              <a:t>К условию:</a:t>
            </a:r>
            <a:endParaRPr lang="ru-RU" sz="2000" b="1" dirty="0">
              <a:solidFill>
                <a:srgbClr val="FF66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643834" y="350043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</a:rPr>
              <a:t>|</a:t>
            </a:r>
            <a:r>
              <a:rPr lang="en-US" sz="2000" b="1" dirty="0" smtClean="0">
                <a:solidFill>
                  <a:srgbClr val="0000FF"/>
                </a:solidFill>
              </a:rPr>
              <a:t>X</a:t>
            </a:r>
            <a:r>
              <a:rPr lang="en-US" sz="2000" b="1" dirty="0" smtClean="0">
                <a:solidFill>
                  <a:srgbClr val="FF6600"/>
                </a:solidFill>
              </a:rPr>
              <a:t>| 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072070" y="3528956"/>
            <a:ext cx="500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alibri"/>
                <a:cs typeface="Calibri"/>
              </a:rPr>
              <a:t>≥ 0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50" name="Дуга 49"/>
          <p:cNvSpPr/>
          <p:nvPr/>
        </p:nvSpPr>
        <p:spPr>
          <a:xfrm rot="11592148" flipH="1">
            <a:off x="2557030" y="1308505"/>
            <a:ext cx="1008164" cy="2973354"/>
          </a:xfrm>
          <a:prstGeom prst="arc">
            <a:avLst>
              <a:gd name="adj1" fmla="val 16368947"/>
              <a:gd name="adj2" fmla="val 1020011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Дуга 50"/>
          <p:cNvSpPr/>
          <p:nvPr/>
        </p:nvSpPr>
        <p:spPr>
          <a:xfrm rot="10221997">
            <a:off x="2082177" y="996320"/>
            <a:ext cx="1080509" cy="3227854"/>
          </a:xfrm>
          <a:prstGeom prst="arc">
            <a:avLst>
              <a:gd name="adj1" fmla="val 16321353"/>
              <a:gd name="adj2" fmla="val 1721097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Полилиния 51"/>
          <p:cNvSpPr/>
          <p:nvPr/>
        </p:nvSpPr>
        <p:spPr>
          <a:xfrm flipH="1">
            <a:off x="3534227" y="2214554"/>
            <a:ext cx="214314" cy="714380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Дуга 52"/>
          <p:cNvSpPr/>
          <p:nvPr/>
        </p:nvSpPr>
        <p:spPr>
          <a:xfrm rot="11592148" flipH="1">
            <a:off x="1860186" y="1290256"/>
            <a:ext cx="1008164" cy="2973354"/>
          </a:xfrm>
          <a:prstGeom prst="arc">
            <a:avLst>
              <a:gd name="adj1" fmla="val 16368947"/>
              <a:gd name="adj2" fmla="val 17280786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Дуга 53"/>
          <p:cNvSpPr/>
          <p:nvPr/>
        </p:nvSpPr>
        <p:spPr>
          <a:xfrm rot="10221997">
            <a:off x="1365588" y="993659"/>
            <a:ext cx="1048675" cy="3227610"/>
          </a:xfrm>
          <a:prstGeom prst="arc">
            <a:avLst>
              <a:gd name="adj1" fmla="val 16321353"/>
              <a:gd name="adj2" fmla="val 21190810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Полилиния 54"/>
          <p:cNvSpPr/>
          <p:nvPr/>
        </p:nvSpPr>
        <p:spPr>
          <a:xfrm>
            <a:off x="1214414" y="2143116"/>
            <a:ext cx="156928" cy="621577"/>
          </a:xfrm>
          <a:custGeom>
            <a:avLst/>
            <a:gdLst>
              <a:gd name="connsiteX0" fmla="*/ 257175 w 257175"/>
              <a:gd name="connsiteY0" fmla="*/ 1743075 h 1743075"/>
              <a:gd name="connsiteX1" fmla="*/ 200025 w 257175"/>
              <a:gd name="connsiteY1" fmla="*/ 1343025 h 1743075"/>
              <a:gd name="connsiteX2" fmla="*/ 0 w 257175"/>
              <a:gd name="connsiteY2" fmla="*/ 0 h 1743075"/>
              <a:gd name="connsiteX3" fmla="*/ 0 w 257175"/>
              <a:gd name="connsiteY3" fmla="*/ 0 h 1743075"/>
              <a:gd name="connsiteX4" fmla="*/ 0 w 257175"/>
              <a:gd name="connsiteY4" fmla="*/ 0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" h="1743075">
                <a:moveTo>
                  <a:pt x="257175" y="1743075"/>
                </a:moveTo>
                <a:cubicBezTo>
                  <a:pt x="250031" y="1688306"/>
                  <a:pt x="242887" y="1633537"/>
                  <a:pt x="200025" y="1343025"/>
                </a:cubicBezTo>
                <a:cubicBezTo>
                  <a:pt x="157163" y="1052513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5786446" y="3929066"/>
            <a:ext cx="21431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FF0000"/>
                </a:solidFill>
                <a:cs typeface="Arial" pitchFamily="34" charset="0"/>
              </a:rPr>
              <a:t>Что это значит?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57" name="Rectangle 9"/>
          <p:cNvSpPr>
            <a:spLocks noChangeArrowheads="1"/>
          </p:cNvSpPr>
          <p:nvPr/>
        </p:nvSpPr>
        <p:spPr bwMode="auto">
          <a:xfrm>
            <a:off x="5857884" y="4286256"/>
            <a:ext cx="2500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Функция, при </a:t>
            </a:r>
            <a:r>
              <a:rPr lang="ru-RU" sz="2000" b="1" dirty="0" smtClean="0">
                <a:solidFill>
                  <a:srgbClr val="0000FF"/>
                </a:solidFill>
                <a:cs typeface="Arial" pitchFamily="34" charset="0"/>
              </a:rPr>
              <a:t>х </a:t>
            </a:r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≤ 0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5786446" y="4600526"/>
            <a:ext cx="28575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принимает значения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59" name="Rectangle 9"/>
          <p:cNvSpPr>
            <a:spLocks noChangeArrowheads="1"/>
          </p:cNvSpPr>
          <p:nvPr/>
        </p:nvSpPr>
        <p:spPr bwMode="auto">
          <a:xfrm>
            <a:off x="5786446" y="4957716"/>
            <a:ext cx="28575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FF"/>
                </a:solidFill>
                <a:cs typeface="Arial" pitchFamily="34" charset="0"/>
              </a:rPr>
              <a:t>те же, что и при </a:t>
            </a:r>
            <a:r>
              <a:rPr lang="ru-RU" sz="2000" b="1" dirty="0" smtClean="0">
                <a:solidFill>
                  <a:srgbClr val="0000FF"/>
                </a:solidFill>
                <a:cs typeface="Arial" pitchFamily="34" charset="0"/>
              </a:rPr>
              <a:t>х </a:t>
            </a:r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≥ 0</a:t>
            </a:r>
            <a:r>
              <a:rPr lang="ru-RU" sz="20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500298" y="4917056"/>
            <a:ext cx="2214578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Линия </a:t>
            </a:r>
            <a:r>
              <a:rPr lang="ru-RU" b="1" i="1" dirty="0" smtClean="0">
                <a:solidFill>
                  <a:srgbClr val="0000FF"/>
                </a:solidFill>
              </a:rPr>
              <a:t> при Х </a:t>
            </a:r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≥ 0 и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2910" y="5357826"/>
            <a:ext cx="3452670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симметричная</a:t>
            </a:r>
            <a:r>
              <a:rPr lang="en-US" b="1" i="1" dirty="0" smtClean="0"/>
              <a:t> </a:t>
            </a:r>
            <a:r>
              <a:rPr lang="ru-RU" b="1" i="1" dirty="0" smtClean="0"/>
              <a:t>ей  </a:t>
            </a:r>
            <a:r>
              <a:rPr lang="ru-RU" b="1" i="1" dirty="0" smtClean="0">
                <a:solidFill>
                  <a:srgbClr val="0000FF"/>
                </a:solidFill>
              </a:rPr>
              <a:t>при Х </a:t>
            </a:r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≤ 0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28662" y="5774312"/>
            <a:ext cx="2928958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относительно оси ОУ</a:t>
            </a:r>
            <a:endParaRPr lang="ru-RU" b="1" i="1" dirty="0"/>
          </a:p>
        </p:txBody>
      </p:sp>
      <p:sp>
        <p:nvSpPr>
          <p:cNvPr id="63" name="TextBox 62"/>
          <p:cNvSpPr txBox="1"/>
          <p:nvPr/>
        </p:nvSpPr>
        <p:spPr>
          <a:xfrm>
            <a:off x="872652" y="171370"/>
            <a:ext cx="3127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Квадратная функция</a:t>
            </a:r>
            <a:endParaRPr lang="ru-RU" sz="2400" b="1" i="1" dirty="0"/>
          </a:p>
        </p:txBody>
      </p:sp>
      <p:sp>
        <p:nvSpPr>
          <p:cNvPr id="64" name="TextBox 63"/>
          <p:cNvSpPr txBox="1"/>
          <p:nvPr/>
        </p:nvSpPr>
        <p:spPr>
          <a:xfrm>
            <a:off x="1301280" y="500042"/>
            <a:ext cx="2326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</a:rPr>
              <a:t>(построить график)</a:t>
            </a:r>
            <a:endParaRPr lang="ru-RU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4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1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8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0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7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9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3000"/>
                            </p:stCondLst>
                            <p:childTnLst>
                              <p:par>
                                <p:cTn id="1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000"/>
                            </p:stCondLst>
                            <p:childTnLst>
                              <p:par>
                                <p:cTn id="1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3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5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7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4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6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8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5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7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9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77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6" dur="770" decel="100000"/>
                                        <p:tgtEl>
                                          <p:spTgt spid="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8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0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2000"/>
                            </p:stCondLst>
                            <p:childTnLst>
                              <p:par>
                                <p:cTn id="2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4000"/>
                            </p:stCondLst>
                            <p:childTnLst>
                              <p:par>
                                <p:cTn id="3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6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8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0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2000"/>
                            </p:stCondLst>
                            <p:childTnLst>
                              <p:par>
                                <p:cTn id="32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6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8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0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8000"/>
                            </p:stCondLst>
                            <p:childTnLst>
                              <p:par>
                                <p:cTn id="3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" grpId="0" animBg="1"/>
      <p:bldP spid="7" grpId="0"/>
      <p:bldP spid="8" grpId="0"/>
      <p:bldP spid="9" grpId="0"/>
      <p:bldP spid="11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7" grpId="0"/>
      <p:bldP spid="38" grpId="0"/>
      <p:bldP spid="39" grpId="0"/>
      <p:bldP spid="40" grpId="0"/>
      <p:bldP spid="41" grpId="0"/>
      <p:bldP spid="47" grpId="0" animBg="1"/>
      <p:bldP spid="16" grpId="0"/>
      <p:bldP spid="12" grpId="0"/>
      <p:bldP spid="10" grpId="0"/>
      <p:bldP spid="46" grpId="0" animBg="1"/>
      <p:bldP spid="48" grpId="0"/>
      <p:bldP spid="49" grpId="0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7" grpId="0"/>
      <p:bldP spid="58" grpId="0"/>
      <p:bldP spid="59" grpId="0"/>
      <p:bldP spid="60" grpId="0" animBg="1"/>
      <p:bldP spid="61" grpId="0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612278/img13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97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713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612278/img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7809"/>
            <a:ext cx="8424936" cy="655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46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Прямоугольник 167"/>
          <p:cNvSpPr/>
          <p:nvPr/>
        </p:nvSpPr>
        <p:spPr>
          <a:xfrm>
            <a:off x="71406" y="3286124"/>
            <a:ext cx="4286280" cy="3214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6" name="Выгнутая влево стрелка 115"/>
          <p:cNvSpPr/>
          <p:nvPr/>
        </p:nvSpPr>
        <p:spPr>
          <a:xfrm flipH="1">
            <a:off x="2643174" y="4143380"/>
            <a:ext cx="1214446" cy="1500198"/>
          </a:xfrm>
          <a:prstGeom prst="curvedRightArrow">
            <a:avLst>
              <a:gd name="adj1" fmla="val 8521"/>
              <a:gd name="adj2" fmla="val 26647"/>
              <a:gd name="adj3" fmla="val 2500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Выгнутая влево стрелка 113"/>
          <p:cNvSpPr/>
          <p:nvPr/>
        </p:nvSpPr>
        <p:spPr>
          <a:xfrm flipH="1">
            <a:off x="4000496" y="3786190"/>
            <a:ext cx="357190" cy="2571768"/>
          </a:xfrm>
          <a:prstGeom prst="curvedRightArrow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Дуга 108"/>
          <p:cNvSpPr/>
          <p:nvPr/>
        </p:nvSpPr>
        <p:spPr>
          <a:xfrm rot="17106934">
            <a:off x="3916988" y="3529521"/>
            <a:ext cx="2962845" cy="763758"/>
          </a:xfrm>
          <a:prstGeom prst="arc">
            <a:avLst>
              <a:gd name="adj1" fmla="val 19335102"/>
              <a:gd name="adj2" fmla="val 21068029"/>
            </a:avLst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" name="Дуга 109"/>
          <p:cNvSpPr/>
          <p:nvPr/>
        </p:nvSpPr>
        <p:spPr>
          <a:xfrm rot="20971895">
            <a:off x="5189103" y="2554672"/>
            <a:ext cx="942655" cy="2956435"/>
          </a:xfrm>
          <a:prstGeom prst="arc">
            <a:avLst>
              <a:gd name="adj1" fmla="val 16604406"/>
              <a:gd name="adj2" fmla="val 18254701"/>
            </a:avLst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785786" y="2428868"/>
            <a:ext cx="1000132" cy="35719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785918" y="2071678"/>
            <a:ext cx="500066" cy="35719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85720" y="2071678"/>
            <a:ext cx="500066" cy="35719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928662" y="1928802"/>
            <a:ext cx="642942" cy="357190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571604" y="1571612"/>
            <a:ext cx="642942" cy="35719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85720" y="1571612"/>
            <a:ext cx="642942" cy="35719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190500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642918"/>
            <a:ext cx="3571900" cy="33539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09805" y="181253"/>
            <a:ext cx="3393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Найти все значения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alibri"/>
              </a:rPr>
              <a:t>ɑ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362913" y="214290"/>
            <a:ext cx="53524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при каждом из которых уравнение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214678" y="538443"/>
            <a:ext cx="46434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имеет ровно три корня.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487" y="1157310"/>
          <a:ext cx="5786479" cy="5486400"/>
        </p:xfrm>
        <a:graphic>
          <a:graphicData uri="http://schemas.openxmlformats.org/drawingml/2006/table">
            <a:tbl>
              <a:tblPr/>
              <a:tblGrid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  <a:gridCol w="385765"/>
                <a:gridCol w="385765"/>
                <a:gridCol w="385766"/>
                <a:gridCol w="385765"/>
              </a:tblGrid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rot="5400000" flipH="1" flipV="1">
            <a:off x="2178827" y="4321181"/>
            <a:ext cx="45005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98907" y="4426750"/>
            <a:ext cx="2859109" cy="2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85720" y="1928802"/>
            <a:ext cx="200026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85786" y="173348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33032" y="173348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4348" y="18858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2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71408" y="18858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4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85720" y="2450238"/>
            <a:ext cx="200026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2910" y="225491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04666" y="225491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7066" y="24073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31512" y="24073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6" name="Дуга 25"/>
          <p:cNvSpPr/>
          <p:nvPr/>
        </p:nvSpPr>
        <p:spPr>
          <a:xfrm rot="10221997">
            <a:off x="554223" y="-442043"/>
            <a:ext cx="1170538" cy="2627248"/>
          </a:xfrm>
          <a:prstGeom prst="arc">
            <a:avLst>
              <a:gd name="adj1" fmla="val 16505108"/>
              <a:gd name="adj2" fmla="val 18944125"/>
            </a:avLst>
          </a:prstGeom>
          <a:ln w="28575">
            <a:solidFill>
              <a:srgbClr val="99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Дуга 26"/>
          <p:cNvSpPr/>
          <p:nvPr/>
        </p:nvSpPr>
        <p:spPr>
          <a:xfrm rot="11592148" flipH="1">
            <a:off x="964592" y="-364919"/>
            <a:ext cx="1042158" cy="2565808"/>
          </a:xfrm>
          <a:prstGeom prst="arc">
            <a:avLst>
              <a:gd name="adj1" fmla="val 16368947"/>
              <a:gd name="adj2" fmla="val 18983362"/>
            </a:avLst>
          </a:prstGeom>
          <a:ln w="28575">
            <a:solidFill>
              <a:srgbClr val="99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Дуга 27"/>
          <p:cNvSpPr/>
          <p:nvPr/>
        </p:nvSpPr>
        <p:spPr>
          <a:xfrm rot="10221997">
            <a:off x="568732" y="293707"/>
            <a:ext cx="1170538" cy="2627248"/>
          </a:xfrm>
          <a:prstGeom prst="arc">
            <a:avLst>
              <a:gd name="adj1" fmla="val 16505108"/>
              <a:gd name="adj2" fmla="val 19034267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Дуга 28"/>
          <p:cNvSpPr/>
          <p:nvPr/>
        </p:nvSpPr>
        <p:spPr>
          <a:xfrm rot="11592148" flipH="1">
            <a:off x="979101" y="370831"/>
            <a:ext cx="1042158" cy="2565808"/>
          </a:xfrm>
          <a:prstGeom prst="arc">
            <a:avLst>
              <a:gd name="adj1" fmla="val 16368947"/>
              <a:gd name="adj2" fmla="val 19089250"/>
            </a:avLst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-35751" y="2250273"/>
            <a:ext cx="1643074" cy="1588"/>
          </a:xfrm>
          <a:prstGeom prst="line">
            <a:avLst/>
          </a:prstGeom>
          <a:ln w="19050">
            <a:solidFill>
              <a:srgbClr val="0000FF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107125" y="2250273"/>
            <a:ext cx="1643074" cy="1588"/>
          </a:xfrm>
          <a:prstGeom prst="line">
            <a:avLst/>
          </a:prstGeom>
          <a:ln w="19050">
            <a:solidFill>
              <a:srgbClr val="0000FF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50067" y="2250273"/>
            <a:ext cx="1643074" cy="1588"/>
          </a:xfrm>
          <a:prstGeom prst="line">
            <a:avLst/>
          </a:prstGeom>
          <a:ln w="19050">
            <a:solidFill>
              <a:srgbClr val="0000FF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964381" y="2250273"/>
            <a:ext cx="1643074" cy="1588"/>
          </a:xfrm>
          <a:prstGeom prst="line">
            <a:avLst/>
          </a:prstGeom>
          <a:ln w="19050">
            <a:solidFill>
              <a:srgbClr val="0000FF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люс 44"/>
          <p:cNvSpPr/>
          <p:nvPr/>
        </p:nvSpPr>
        <p:spPr>
          <a:xfrm>
            <a:off x="285720" y="1214422"/>
            <a:ext cx="357190" cy="342896"/>
          </a:xfrm>
          <a:prstGeom prst="mathPlus">
            <a:avLst/>
          </a:prstGeom>
          <a:solidFill>
            <a:srgbClr val="9900CC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Минус 45"/>
          <p:cNvSpPr/>
          <p:nvPr/>
        </p:nvSpPr>
        <p:spPr>
          <a:xfrm>
            <a:off x="285720" y="2371724"/>
            <a:ext cx="285752" cy="414334"/>
          </a:xfrm>
          <a:prstGeom prst="mathMinus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00034" y="928670"/>
            <a:ext cx="1143008" cy="1588"/>
          </a:xfrm>
          <a:prstGeom prst="line">
            <a:avLst/>
          </a:prstGeom>
          <a:ln w="3810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214546" y="928670"/>
            <a:ext cx="1143008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357290" y="957188"/>
            <a:ext cx="1071570" cy="40011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ЗНАКИ</a:t>
            </a:r>
            <a:endParaRPr lang="ru-RU" sz="2000" b="1" i="1" dirty="0"/>
          </a:p>
        </p:txBody>
      </p:sp>
      <p:cxnSp>
        <p:nvCxnSpPr>
          <p:cNvPr id="54" name="Прямая со стрелкой 53"/>
          <p:cNvCxnSpPr/>
          <p:nvPr/>
        </p:nvCxnSpPr>
        <p:spPr>
          <a:xfrm flipV="1">
            <a:off x="2428860" y="1000108"/>
            <a:ext cx="428628" cy="2857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0800000">
            <a:off x="1000100" y="1000108"/>
            <a:ext cx="357190" cy="2857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033690" y="421164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86446" y="421164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929190" y="43640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9900CC"/>
                </a:solidFill>
                <a:latin typeface="Calibri"/>
                <a:cs typeface="Calibri"/>
              </a:rPr>
              <a:t>2</a:t>
            </a:r>
            <a:endParaRPr lang="ru-RU" sz="2000" b="1" i="1" dirty="0">
              <a:solidFill>
                <a:srgbClr val="9900CC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753384" y="43640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9900CC"/>
                </a:solidFill>
                <a:latin typeface="Calibri"/>
                <a:cs typeface="Calibri"/>
              </a:rPr>
              <a:t>4</a:t>
            </a:r>
            <a:endParaRPr lang="ru-RU" sz="2000" b="1" i="1" dirty="0">
              <a:solidFill>
                <a:srgbClr val="9900CC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643438" y="421481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176698" y="421402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72000" y="43854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29192" y="438621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 rot="20838516">
            <a:off x="-144208" y="3068234"/>
            <a:ext cx="321471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По определению модуля</a:t>
            </a:r>
            <a:endParaRPr lang="ru-RU" b="1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1428728" y="3286124"/>
            <a:ext cx="1249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</a:rPr>
              <a:t>1)</a:t>
            </a:r>
            <a:r>
              <a:rPr lang="ru-RU" sz="2000" dirty="0" smtClean="0"/>
              <a:t> (</a:t>
            </a:r>
            <a:r>
              <a:rPr lang="ru-RU" sz="2000" dirty="0" smtClean="0">
                <a:latin typeface="Calibri"/>
                <a:cs typeface="Calibri"/>
              </a:rPr>
              <a:t>─ ∞;1)</a:t>
            </a:r>
            <a:endParaRPr lang="ru-RU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142844" y="3643314"/>
            <a:ext cx="998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r>
              <a:rPr lang="en-US" sz="2000" b="1" dirty="0" smtClean="0">
                <a:latin typeface="Calibri"/>
                <a:cs typeface="Calibri"/>
              </a:rPr>
              <a:t>²-6x+8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1000100" y="3643314"/>
            <a:ext cx="1148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+x</a:t>
            </a:r>
            <a:r>
              <a:rPr lang="en-US" sz="2000" b="1" dirty="0" smtClean="0">
                <a:latin typeface="Calibri"/>
                <a:cs typeface="Calibri"/>
              </a:rPr>
              <a:t>²-6x+5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2066607" y="3643314"/>
            <a:ext cx="202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r>
              <a:rPr lang="en-US" sz="2400" i="1" dirty="0" smtClean="0">
                <a:latin typeface="Calibri"/>
                <a:cs typeface="Calibri"/>
              </a:rPr>
              <a:t>₁</a:t>
            </a:r>
            <a:r>
              <a:rPr lang="en-US" sz="2400" i="1" dirty="0" smtClean="0"/>
              <a:t>=2x</a:t>
            </a:r>
            <a:r>
              <a:rPr lang="en-US" sz="2400" i="1" dirty="0" smtClean="0">
                <a:latin typeface="Calibri"/>
                <a:cs typeface="Calibri"/>
              </a:rPr>
              <a:t>²-12x+13</a:t>
            </a:r>
            <a:endParaRPr lang="ru-RU" sz="2400" i="1" dirty="0"/>
          </a:p>
        </p:txBody>
      </p:sp>
      <p:sp>
        <p:nvSpPr>
          <p:cNvPr id="72" name="TextBox 71"/>
          <p:cNvSpPr txBox="1"/>
          <p:nvPr/>
        </p:nvSpPr>
        <p:spPr>
          <a:xfrm>
            <a:off x="1428728" y="3957584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</a:rPr>
              <a:t>2</a:t>
            </a:r>
            <a:r>
              <a:rPr lang="ru-RU" sz="2000" b="1" i="1" dirty="0" smtClean="0">
                <a:solidFill>
                  <a:srgbClr val="0000FF"/>
                </a:solidFill>
              </a:rPr>
              <a:t>)</a:t>
            </a:r>
            <a:r>
              <a:rPr lang="ru-RU" sz="2000" dirty="0" smtClean="0"/>
              <a:t> </a:t>
            </a:r>
            <a:r>
              <a:rPr lang="en-US" sz="2000" dirty="0" smtClean="0"/>
              <a:t>[1;2)</a:t>
            </a:r>
            <a:endParaRPr lang="ru-RU" sz="2000" dirty="0"/>
          </a:p>
        </p:txBody>
      </p:sp>
      <p:sp>
        <p:nvSpPr>
          <p:cNvPr id="73" name="TextBox 72"/>
          <p:cNvSpPr txBox="1"/>
          <p:nvPr/>
        </p:nvSpPr>
        <p:spPr>
          <a:xfrm>
            <a:off x="214282" y="4286256"/>
            <a:ext cx="998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r>
              <a:rPr lang="en-US" sz="2000" b="1" dirty="0" smtClean="0">
                <a:latin typeface="Calibri"/>
                <a:cs typeface="Calibri"/>
              </a:rPr>
              <a:t>²-6x+8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1071538" y="4286256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-x</a:t>
            </a:r>
            <a:r>
              <a:rPr lang="en-US" sz="2000" b="1" dirty="0" smtClean="0">
                <a:latin typeface="Calibri"/>
                <a:cs typeface="Calibri"/>
              </a:rPr>
              <a:t>²+6x-5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2071670" y="4286256"/>
            <a:ext cx="79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r>
              <a:rPr lang="en-US" sz="2400" i="1" dirty="0" smtClean="0">
                <a:latin typeface="Calibri"/>
                <a:cs typeface="Calibri"/>
              </a:rPr>
              <a:t>₂</a:t>
            </a:r>
            <a:r>
              <a:rPr lang="en-US" sz="2400" i="1" dirty="0" smtClean="0"/>
              <a:t>=3</a:t>
            </a:r>
            <a:endParaRPr lang="ru-RU" sz="2400" i="1" dirty="0"/>
          </a:p>
        </p:txBody>
      </p:sp>
      <p:sp>
        <p:nvSpPr>
          <p:cNvPr id="76" name="TextBox 75"/>
          <p:cNvSpPr txBox="1"/>
          <p:nvPr/>
        </p:nvSpPr>
        <p:spPr>
          <a:xfrm>
            <a:off x="1428728" y="4600526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</a:rPr>
              <a:t>3</a:t>
            </a:r>
            <a:r>
              <a:rPr lang="ru-RU" sz="2000" b="1" i="1" dirty="0" smtClean="0">
                <a:solidFill>
                  <a:srgbClr val="0000FF"/>
                </a:solidFill>
              </a:rPr>
              <a:t>)</a:t>
            </a:r>
            <a:r>
              <a:rPr lang="ru-RU" sz="2000" dirty="0" smtClean="0"/>
              <a:t> </a:t>
            </a:r>
            <a:r>
              <a:rPr lang="en-US" sz="2000" dirty="0" smtClean="0"/>
              <a:t>[2;4)</a:t>
            </a:r>
            <a:endParaRPr lang="ru-RU" sz="2000" dirty="0"/>
          </a:p>
        </p:txBody>
      </p:sp>
      <p:sp>
        <p:nvSpPr>
          <p:cNvPr id="77" name="TextBox 76"/>
          <p:cNvSpPr txBox="1"/>
          <p:nvPr/>
        </p:nvSpPr>
        <p:spPr>
          <a:xfrm>
            <a:off x="142844" y="4886278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-x</a:t>
            </a:r>
            <a:r>
              <a:rPr lang="en-US" sz="2000" b="1" dirty="0" smtClean="0">
                <a:latin typeface="Calibri"/>
                <a:cs typeface="Calibri"/>
              </a:rPr>
              <a:t>²+6x-8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1118748" y="4886278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-x</a:t>
            </a:r>
            <a:r>
              <a:rPr lang="en-US" sz="2000" b="1" dirty="0" smtClean="0">
                <a:latin typeface="Calibri"/>
                <a:cs typeface="Calibri"/>
              </a:rPr>
              <a:t>²+6x-5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2118880" y="4857760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y</a:t>
            </a:r>
            <a:r>
              <a:rPr lang="en-US" sz="2000" i="1" dirty="0" smtClean="0">
                <a:latin typeface="Calibri"/>
                <a:cs typeface="Calibri"/>
              </a:rPr>
              <a:t>₃</a:t>
            </a:r>
            <a:r>
              <a:rPr lang="en-US" sz="2000" i="1" dirty="0" smtClean="0"/>
              <a:t>=</a:t>
            </a:r>
            <a:r>
              <a:rPr lang="en-US" sz="2400" i="1" dirty="0" smtClean="0"/>
              <a:t>-2x</a:t>
            </a:r>
            <a:r>
              <a:rPr lang="en-US" sz="2400" i="1" dirty="0" smtClean="0">
                <a:latin typeface="Calibri"/>
                <a:cs typeface="Calibri"/>
              </a:rPr>
              <a:t>²+12x-13</a:t>
            </a:r>
            <a:endParaRPr lang="ru-RU" sz="2400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1428728" y="517203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</a:rPr>
              <a:t>4</a:t>
            </a:r>
            <a:r>
              <a:rPr lang="ru-RU" sz="2000" b="1" i="1" dirty="0" smtClean="0">
                <a:solidFill>
                  <a:srgbClr val="0000FF"/>
                </a:solidFill>
              </a:rPr>
              <a:t>)</a:t>
            </a:r>
            <a:r>
              <a:rPr lang="ru-RU" sz="2000" dirty="0" smtClean="0"/>
              <a:t> </a:t>
            </a:r>
            <a:r>
              <a:rPr lang="en-US" sz="2000" dirty="0" smtClean="0"/>
              <a:t>[4;5)</a:t>
            </a:r>
            <a:endParaRPr lang="ru-RU" sz="2000" dirty="0"/>
          </a:p>
        </p:txBody>
      </p:sp>
      <p:sp>
        <p:nvSpPr>
          <p:cNvPr id="83" name="TextBox 82"/>
          <p:cNvSpPr txBox="1"/>
          <p:nvPr/>
        </p:nvSpPr>
        <p:spPr>
          <a:xfrm>
            <a:off x="214282" y="5467665"/>
            <a:ext cx="998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r>
              <a:rPr lang="en-US" sz="2000" b="1" dirty="0" smtClean="0">
                <a:latin typeface="Calibri"/>
                <a:cs typeface="Calibri"/>
              </a:rPr>
              <a:t>²-6x+8</a:t>
            </a:r>
            <a:endParaRPr lang="ru-RU" sz="2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071538" y="5467665"/>
            <a:ext cx="1083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-x</a:t>
            </a:r>
            <a:r>
              <a:rPr lang="en-US" sz="2000" b="1" dirty="0" smtClean="0">
                <a:latin typeface="Calibri"/>
                <a:cs typeface="Calibri"/>
              </a:rPr>
              <a:t>²+6x-5</a:t>
            </a:r>
            <a:endParaRPr lang="ru-RU" sz="20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2071670" y="546766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r>
              <a:rPr lang="en-US" sz="2400" i="1" dirty="0" smtClean="0">
                <a:latin typeface="Calibri"/>
                <a:cs typeface="Calibri"/>
              </a:rPr>
              <a:t>₄</a:t>
            </a:r>
            <a:r>
              <a:rPr lang="en-US" sz="2400" i="1" dirty="0" smtClean="0"/>
              <a:t>=3</a:t>
            </a:r>
            <a:endParaRPr lang="ru-RU" sz="24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1428728" y="5786454"/>
            <a:ext cx="1289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</a:rPr>
              <a:t>5</a:t>
            </a:r>
            <a:r>
              <a:rPr lang="ru-RU" sz="2000" b="1" i="1" dirty="0" smtClean="0">
                <a:solidFill>
                  <a:srgbClr val="0000FF"/>
                </a:solidFill>
              </a:rPr>
              <a:t>)</a:t>
            </a:r>
            <a:r>
              <a:rPr lang="ru-RU" sz="2000" dirty="0" smtClean="0"/>
              <a:t> </a:t>
            </a:r>
            <a:r>
              <a:rPr lang="en-US" sz="2000" dirty="0" smtClean="0"/>
              <a:t>[5;+ </a:t>
            </a:r>
            <a:r>
              <a:rPr lang="en-US" sz="2000" dirty="0" smtClean="0">
                <a:latin typeface="Calibri"/>
                <a:cs typeface="Calibri"/>
              </a:rPr>
              <a:t>∞</a:t>
            </a:r>
            <a:r>
              <a:rPr lang="en-US" sz="2000" dirty="0" smtClean="0"/>
              <a:t>)</a:t>
            </a:r>
            <a:endParaRPr lang="ru-RU" sz="2000" dirty="0"/>
          </a:p>
        </p:txBody>
      </p:sp>
      <p:sp>
        <p:nvSpPr>
          <p:cNvPr id="87" name="TextBox 86"/>
          <p:cNvSpPr txBox="1"/>
          <p:nvPr/>
        </p:nvSpPr>
        <p:spPr>
          <a:xfrm>
            <a:off x="183266" y="6072206"/>
            <a:ext cx="998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r>
              <a:rPr lang="en-US" sz="2000" b="1" dirty="0" smtClean="0">
                <a:latin typeface="Calibri"/>
                <a:cs typeface="Calibri"/>
              </a:rPr>
              <a:t>²-6x+8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1040522" y="6072206"/>
            <a:ext cx="1148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+x</a:t>
            </a:r>
            <a:r>
              <a:rPr lang="en-US" sz="2000" b="1" dirty="0" smtClean="0">
                <a:latin typeface="Calibri"/>
                <a:cs typeface="Calibri"/>
              </a:rPr>
              <a:t>²-6x+5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2107029" y="6039169"/>
            <a:ext cx="2053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r>
              <a:rPr lang="en-US" sz="2400" i="1" dirty="0" smtClean="0">
                <a:latin typeface="Calibri"/>
                <a:cs typeface="Calibri"/>
              </a:rPr>
              <a:t>₅</a:t>
            </a:r>
            <a:r>
              <a:rPr lang="en-US" sz="2400" i="1" dirty="0" smtClean="0"/>
              <a:t>=2x</a:t>
            </a:r>
            <a:r>
              <a:rPr lang="en-US" sz="2400" i="1" dirty="0" smtClean="0">
                <a:latin typeface="Calibri"/>
                <a:cs typeface="Calibri"/>
              </a:rPr>
              <a:t>²-12x+13</a:t>
            </a:r>
            <a:endParaRPr lang="ru-RU" sz="2400" i="1" dirty="0"/>
          </a:p>
        </p:txBody>
      </p:sp>
      <p:sp>
        <p:nvSpPr>
          <p:cNvPr id="91" name="TextBox 90"/>
          <p:cNvSpPr txBox="1"/>
          <p:nvPr/>
        </p:nvSpPr>
        <p:spPr>
          <a:xfrm>
            <a:off x="387014" y="2786058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1   2    3    </a:t>
            </a:r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4  5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374850" y="417189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5374850" y="607220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5329060" y="442913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alibri"/>
                <a:cs typeface="Calibri"/>
              </a:rPr>
              <a:t>3</a:t>
            </a:r>
            <a:endParaRPr lang="ru-RU" sz="2000" b="1" i="1" dirty="0"/>
          </a:p>
        </p:txBody>
      </p:sp>
      <p:sp>
        <p:nvSpPr>
          <p:cNvPr id="97" name="TextBox 96"/>
          <p:cNvSpPr txBox="1"/>
          <p:nvPr/>
        </p:nvSpPr>
        <p:spPr>
          <a:xfrm>
            <a:off x="4400366" y="595784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alibri"/>
                <a:cs typeface="Calibri"/>
              </a:rPr>
              <a:t>-5</a:t>
            </a:r>
            <a:endParaRPr lang="ru-RU" sz="2000" b="1" i="1" dirty="0"/>
          </a:p>
        </p:txBody>
      </p:sp>
      <p:sp>
        <p:nvSpPr>
          <p:cNvPr id="98" name="TextBox 97"/>
          <p:cNvSpPr txBox="1"/>
          <p:nvPr/>
        </p:nvSpPr>
        <p:spPr>
          <a:xfrm>
            <a:off x="4231842" y="607220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643438" y="314324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4071934" y="3071810"/>
            <a:ext cx="33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alibri"/>
                <a:cs typeface="Calibri"/>
              </a:rPr>
              <a:t>3</a:t>
            </a:r>
            <a:endParaRPr lang="ru-RU" sz="2000" b="1" i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231842" y="314324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6160668" y="314324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 rot="5400000">
            <a:off x="3571868" y="4214024"/>
            <a:ext cx="4000528" cy="158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Дуга 105"/>
          <p:cNvSpPr/>
          <p:nvPr/>
        </p:nvSpPr>
        <p:spPr>
          <a:xfrm rot="11990040" flipH="1">
            <a:off x="5268237" y="5071080"/>
            <a:ext cx="636863" cy="1267682"/>
          </a:xfrm>
          <a:prstGeom prst="arc">
            <a:avLst>
              <a:gd name="adj1" fmla="val 17125185"/>
              <a:gd name="adj2" fmla="val 1346619"/>
            </a:avLst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8" name="Прямая соединительная линия 107"/>
          <p:cNvCxnSpPr/>
          <p:nvPr/>
        </p:nvCxnSpPr>
        <p:spPr>
          <a:xfrm rot="5400000" flipH="1" flipV="1">
            <a:off x="4929190" y="4286256"/>
            <a:ext cx="2428892" cy="428628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rot="5400000" flipH="1" flipV="1">
            <a:off x="5893603" y="2750339"/>
            <a:ext cx="1071570" cy="142876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rot="16200000" flipV="1">
            <a:off x="4214810" y="2786058"/>
            <a:ext cx="1000132" cy="142876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16200000" flipV="1">
            <a:off x="3821901" y="4321975"/>
            <a:ext cx="2357456" cy="428629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Дуга 127"/>
          <p:cNvSpPr/>
          <p:nvPr/>
        </p:nvSpPr>
        <p:spPr>
          <a:xfrm rot="18971187" flipH="1">
            <a:off x="5409082" y="5378345"/>
            <a:ext cx="585617" cy="1209089"/>
          </a:xfrm>
          <a:prstGeom prst="arc">
            <a:avLst>
              <a:gd name="adj1" fmla="val 17516068"/>
              <a:gd name="adj2" fmla="val 1144389"/>
            </a:avLst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3" name="TextBox 132"/>
          <p:cNvSpPr txBox="1"/>
          <p:nvPr/>
        </p:nvSpPr>
        <p:spPr>
          <a:xfrm>
            <a:off x="6680693" y="3357562"/>
            <a:ext cx="1074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X</a:t>
            </a:r>
            <a:r>
              <a:rPr lang="ru-RU" sz="1600" b="1" i="1" dirty="0" smtClean="0"/>
              <a:t>верш.=</a:t>
            </a:r>
            <a:endParaRPr lang="ru-RU" sz="2000" b="1" i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7572396" y="335756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3</a:t>
            </a:r>
            <a:endParaRPr lang="ru-RU" sz="2000" b="1" i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6643702" y="3743270"/>
            <a:ext cx="107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У</a:t>
            </a:r>
            <a:r>
              <a:rPr lang="ru-RU" sz="1600" b="1" i="1" dirty="0" smtClean="0"/>
              <a:t>верш.=</a:t>
            </a:r>
            <a:endParaRPr lang="ru-RU" sz="2000" b="1" i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7588732" y="374327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-5</a:t>
            </a:r>
            <a:endParaRPr lang="ru-RU" sz="2000" b="1" i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8001024" y="374327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Ось 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cxnSp>
        <p:nvCxnSpPr>
          <p:cNvPr id="138" name="Прямая соединительная линия 137"/>
          <p:cNvCxnSpPr/>
          <p:nvPr/>
        </p:nvCxnSpPr>
        <p:spPr>
          <a:xfrm rot="16200000" flipV="1">
            <a:off x="4214810" y="2857496"/>
            <a:ext cx="1000132" cy="1428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 rot="5400000" flipH="1" flipV="1">
            <a:off x="5893603" y="2750339"/>
            <a:ext cx="1071570" cy="1428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>
            <a:off x="2143108" y="3998916"/>
            <a:ext cx="1928826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 rot="20838516">
            <a:off x="2720115" y="1767092"/>
            <a:ext cx="265785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Строим графики</a:t>
            </a:r>
            <a:endParaRPr lang="ru-RU" b="1" i="1" dirty="0"/>
          </a:p>
        </p:txBody>
      </p:sp>
      <p:cxnSp>
        <p:nvCxnSpPr>
          <p:cNvPr id="145" name="Прямая соединительная линия 144"/>
          <p:cNvCxnSpPr/>
          <p:nvPr/>
        </p:nvCxnSpPr>
        <p:spPr>
          <a:xfrm>
            <a:off x="1571604" y="3643314"/>
            <a:ext cx="107157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2143108" y="6499246"/>
            <a:ext cx="1928826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1571604" y="6143644"/>
            <a:ext cx="107157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2143108" y="4643446"/>
            <a:ext cx="642942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1357290" y="4357694"/>
            <a:ext cx="107157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4786314" y="3357562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2214546" y="5857892"/>
            <a:ext cx="642942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1428728" y="5500702"/>
            <a:ext cx="107157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5929322" y="3357562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Дуга 104"/>
          <p:cNvSpPr/>
          <p:nvPr/>
        </p:nvSpPr>
        <p:spPr>
          <a:xfrm rot="17106934">
            <a:off x="3919542" y="3529521"/>
            <a:ext cx="2962845" cy="763758"/>
          </a:xfrm>
          <a:prstGeom prst="arc">
            <a:avLst>
              <a:gd name="adj1" fmla="val 19335102"/>
              <a:gd name="adj2" fmla="val 2106802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" name="Дуга 106"/>
          <p:cNvSpPr/>
          <p:nvPr/>
        </p:nvSpPr>
        <p:spPr>
          <a:xfrm rot="20971895">
            <a:off x="5191657" y="2554672"/>
            <a:ext cx="942655" cy="2956435"/>
          </a:xfrm>
          <a:prstGeom prst="arc">
            <a:avLst>
              <a:gd name="adj1" fmla="val 16604406"/>
              <a:gd name="adj2" fmla="val 1825470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5400000">
            <a:off x="3821901" y="4321975"/>
            <a:ext cx="2286016" cy="35719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16200000" flipH="1">
            <a:off x="5036347" y="4250537"/>
            <a:ext cx="2214578" cy="42862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1428728" y="4929198"/>
            <a:ext cx="107157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2643174" y="5213362"/>
            <a:ext cx="1428760" cy="158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643702" y="4857760"/>
            <a:ext cx="1074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X</a:t>
            </a:r>
            <a:r>
              <a:rPr lang="ru-RU" sz="1600" b="1" i="1" dirty="0" smtClean="0"/>
              <a:t>верш.=</a:t>
            </a:r>
            <a:endParaRPr lang="ru-RU" sz="2000" b="1" i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7604401" y="485776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3</a:t>
            </a:r>
            <a:endParaRPr lang="ru-RU" sz="2000" b="1" i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645851" y="5214950"/>
            <a:ext cx="107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У</a:t>
            </a:r>
            <a:r>
              <a:rPr lang="ru-RU" sz="1600" b="1" i="1" dirty="0" smtClean="0"/>
              <a:t>верш.=</a:t>
            </a:r>
            <a:endParaRPr lang="ru-RU" sz="2000" b="1" i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7590881" y="5214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5</a:t>
            </a:r>
            <a:endParaRPr lang="ru-RU" sz="2000" b="1" i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5374850" y="242886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4114614" y="228599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alibri"/>
                <a:cs typeface="Calibri"/>
              </a:rPr>
              <a:t>5</a:t>
            </a:r>
            <a:endParaRPr lang="ru-RU" sz="2000" b="1" i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4231842" y="242886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●</a:t>
            </a:r>
            <a:endParaRPr lang="ru-RU" sz="2000" b="1" dirty="0"/>
          </a:p>
        </p:txBody>
      </p:sp>
      <p:sp>
        <p:nvSpPr>
          <p:cNvPr id="130" name="TextBox 129"/>
          <p:cNvSpPr txBox="1"/>
          <p:nvPr/>
        </p:nvSpPr>
        <p:spPr>
          <a:xfrm rot="20838516">
            <a:off x="6460997" y="1452019"/>
            <a:ext cx="156394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Выбор  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ɑ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7690323" y="1785926"/>
            <a:ext cx="882205" cy="461665"/>
          </a:xfrm>
          <a:prstGeom prst="rect">
            <a:avLst/>
          </a:prstGeom>
          <a:solidFill>
            <a:srgbClr val="E6FBF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у =  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ɑ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638327" y="1857364"/>
            <a:ext cx="12198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Прямая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357950" y="2214554"/>
            <a:ext cx="2518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параллельная ОХ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4214810" y="4714884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4214810" y="3714752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4214810" y="3357562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4214810" y="3141660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4143372" y="1000108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6852641" y="2643182"/>
            <a:ext cx="1817742" cy="400110"/>
          </a:xfrm>
          <a:prstGeom prst="rect">
            <a:avLst/>
          </a:prstGeom>
          <a:solidFill>
            <a:srgbClr val="E6FBFE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Ответ :  </a:t>
            </a:r>
            <a:r>
              <a:rPr lang="en-US" sz="2000" b="1" dirty="0" smtClean="0">
                <a:solidFill>
                  <a:srgbClr val="C00000"/>
                </a:solidFill>
                <a:latin typeface="Calibri"/>
                <a:cs typeface="Calibri"/>
              </a:rPr>
              <a:t>ɑ</a:t>
            </a:r>
            <a:r>
              <a:rPr lang="ru-RU" sz="2000" b="1" dirty="0" smtClean="0">
                <a:solidFill>
                  <a:srgbClr val="C00000"/>
                </a:solidFill>
                <a:latin typeface="Calibri"/>
                <a:cs typeface="Calibri"/>
              </a:rPr>
              <a:t> = </a:t>
            </a:r>
            <a:r>
              <a:rPr lang="ru-RU" sz="2000" b="1" dirty="0" smtClean="0">
                <a:solidFill>
                  <a:srgbClr val="C00000"/>
                </a:solidFill>
              </a:rPr>
              <a:t>5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cxnSp>
        <p:nvCxnSpPr>
          <p:cNvPr id="160" name="Прямая соединительная линия 159"/>
          <p:cNvCxnSpPr/>
          <p:nvPr/>
        </p:nvCxnSpPr>
        <p:spPr>
          <a:xfrm>
            <a:off x="4143372" y="2643182"/>
            <a:ext cx="328614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42844" y="928670"/>
            <a:ext cx="928694" cy="40011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НУЛИ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77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770" decel="100000"/>
                                        <p:tgtEl>
                                          <p:spTgt spid="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1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3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00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"/>
                            </p:stCondLst>
                            <p:childTnLst>
                              <p:par>
                                <p:cTn id="19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000"/>
                            </p:stCondLst>
                            <p:childTnLst>
                              <p:par>
                                <p:cTn id="20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2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18" presetClass="entr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4000"/>
                            </p:stCondLst>
                            <p:childTnLst>
                              <p:par>
                                <p:cTn id="25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8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2000"/>
                            </p:stCondLst>
                            <p:childTnLst>
                              <p:par>
                                <p:cTn id="43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1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3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5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77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0" dur="770" decel="100000"/>
                                        <p:tgtEl>
                                          <p:spTgt spid="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2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4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4000"/>
                            </p:stCondLst>
                            <p:childTnLst>
                              <p:par>
                                <p:cTn id="45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0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2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4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77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9" dur="770" decel="100000"/>
                                        <p:tgtEl>
                                          <p:spTgt spid="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1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3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6000"/>
                            </p:stCondLst>
                            <p:childTnLst>
                              <p:par>
                                <p:cTn id="47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9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1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3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8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0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2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8000"/>
                            </p:stCondLst>
                            <p:childTnLst>
                              <p:par>
                                <p:cTn id="49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7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8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0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2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6" dur="77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7" dur="770" decel="100000"/>
                                        <p:tgtEl>
                                          <p:spTgt spid="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9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1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>
                      <p:stCondLst>
                        <p:cond delay="indefinite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7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2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0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770" decel="100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9" dur="770" decel="100000"/>
                                        <p:tgtEl>
                                          <p:spTgt spid="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1" dur="77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3" dur="77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7" dur="77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8" dur="770" decel="100000"/>
                                        <p:tgtEl>
                                          <p:spTgt spid="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0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2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8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1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2" fill="hold">
                      <p:stCondLst>
                        <p:cond delay="indefinite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6" dur="770" decel="100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7" dur="770" decel="100000"/>
                                        <p:tgtEl>
                                          <p:spTgt spid="1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9" dur="77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1" dur="77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2000"/>
                            </p:stCondLst>
                            <p:childTnLst>
                              <p:par>
                                <p:cTn id="57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6" dur="77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7" dur="770" decel="100000"/>
                                        <p:tgtEl>
                                          <p:spTgt spid="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9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1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5" dur="77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6" dur="770" decel="100000"/>
                                        <p:tgtEl>
                                          <p:spTgt spid="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8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0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4000"/>
                            </p:stCondLst>
                            <p:childTnLst>
                              <p:par>
                                <p:cTn id="59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5" dur="77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6" dur="770" decel="100000"/>
                                        <p:tgtEl>
                                          <p:spTgt spid="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8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0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6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0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2" fill="hold">
                      <p:stCondLst>
                        <p:cond delay="indefinite"/>
                      </p:stCondLst>
                      <p:childTnLst>
                        <p:par>
                          <p:cTn id="623" fill="hold">
                            <p:stCondLst>
                              <p:cond delay="0"/>
                            </p:stCondLst>
                            <p:childTnLst>
                              <p:par>
                                <p:cTn id="6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6" dur="77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7" dur="770" decel="100000"/>
                                        <p:tgtEl>
                                          <p:spTgt spid="1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9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1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5" dur="77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6" dur="770" decel="100000"/>
                                        <p:tgtEl>
                                          <p:spTgt spid="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8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0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2" fill="hold">
                            <p:stCondLst>
                              <p:cond delay="2000"/>
                            </p:stCondLst>
                            <p:childTnLst>
                              <p:par>
                                <p:cTn id="64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5" dur="770" decel="100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6" dur="770" decel="100000"/>
                                        <p:tgtEl>
                                          <p:spTgt spid="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8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0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4000"/>
                            </p:stCondLst>
                            <p:childTnLst>
                              <p:par>
                                <p:cTn id="65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5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6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8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0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2" fill="hold">
                      <p:stCondLst>
                        <p:cond delay="indefinite"/>
                      </p:stCondLst>
                      <p:childTnLst>
                        <p:par>
                          <p:cTn id="663" fill="hold">
                            <p:stCondLst>
                              <p:cond delay="0"/>
                            </p:stCondLst>
                            <p:childTnLst>
                              <p:par>
                                <p:cTn id="6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4000"/>
                            </p:stCondLst>
                            <p:childTnLst>
                              <p:par>
                                <p:cTn id="6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4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5" fill="hold">
                            <p:stCondLst>
                              <p:cond delay="6000"/>
                            </p:stCondLst>
                            <p:childTnLst>
                              <p:par>
                                <p:cTn id="6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8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9" fill="hold">
                            <p:stCondLst>
                              <p:cond delay="8000"/>
                            </p:stCondLst>
                            <p:childTnLst>
                              <p:par>
                                <p:cTn id="6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1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2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3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4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9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0" fill="hold">
                      <p:stCondLst>
                        <p:cond delay="indefinite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5" fill="hold">
                            <p:stCondLst>
                              <p:cond delay="2000"/>
                            </p:stCondLst>
                            <p:childTnLst>
                              <p:par>
                                <p:cTn id="7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8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4000"/>
                            </p:stCondLst>
                            <p:childTnLst>
                              <p:par>
                                <p:cTn id="7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2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3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5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6000"/>
                            </p:stCondLst>
                            <p:childTnLst>
                              <p:par>
                                <p:cTn id="7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>
                            <p:stCondLst>
                              <p:cond delay="8000"/>
                            </p:stCondLst>
                            <p:childTnLst>
                              <p:par>
                                <p:cTn id="7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4" fill="hold">
                      <p:stCondLst>
                        <p:cond delay="indefinite"/>
                      </p:stCondLst>
                      <p:childTnLst>
                        <p:par>
                          <p:cTn id="725" fill="hold">
                            <p:stCondLst>
                              <p:cond delay="0"/>
                            </p:stCondLst>
                            <p:childTnLst>
                              <p:par>
                                <p:cTn id="7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8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0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1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5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0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000"/>
                            </p:stCondLst>
                            <p:childTnLst>
                              <p:par>
                                <p:cTn id="7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9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0" fill="hold">
                            <p:stCondLst>
                              <p:cond delay="4000"/>
                            </p:stCondLst>
                            <p:childTnLst>
                              <p:par>
                                <p:cTn id="75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3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4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5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6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7" fill="hold">
                      <p:stCondLst>
                        <p:cond delay="indefinite"/>
                      </p:stCondLst>
                      <p:childTnLst>
                        <p:par>
                          <p:cTn id="758" fill="hold">
                            <p:stCondLst>
                              <p:cond delay="0"/>
                            </p:stCondLst>
                            <p:childTnLst>
                              <p:par>
                                <p:cTn id="7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1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2" fill="hold">
                            <p:stCondLst>
                              <p:cond delay="2000"/>
                            </p:stCondLst>
                            <p:childTnLst>
                              <p:par>
                                <p:cTn id="7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6" fill="hold">
                            <p:stCondLst>
                              <p:cond delay="4000"/>
                            </p:stCondLst>
                            <p:childTnLst>
                              <p:par>
                                <p:cTn id="7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0" fill="hold">
                      <p:stCondLst>
                        <p:cond delay="indefinite"/>
                      </p:stCondLst>
                      <p:childTnLst>
                        <p:par>
                          <p:cTn id="771" fill="hold">
                            <p:stCondLst>
                              <p:cond delay="0"/>
                            </p:stCondLst>
                            <p:childTnLst>
                              <p:par>
                                <p:cTn id="77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4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5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8" fill="hold">
                      <p:stCondLst>
                        <p:cond delay="indefinite"/>
                      </p:stCondLst>
                      <p:childTnLst>
                        <p:par>
                          <p:cTn id="779" fill="hold">
                            <p:stCondLst>
                              <p:cond delay="0"/>
                            </p:stCondLst>
                            <p:childTnLst>
                              <p:par>
                                <p:cTn id="78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2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3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4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6" fill="hold">
                            <p:stCondLst>
                              <p:cond delay="2000"/>
                            </p:stCondLst>
                            <p:childTnLst>
                              <p:par>
                                <p:cTn id="787" presetID="3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0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1" dur="18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3" fill="hold">
                      <p:stCondLst>
                        <p:cond delay="indefinite"/>
                      </p:stCondLst>
                      <p:childTnLst>
                        <p:par>
                          <p:cTn id="794" fill="hold">
                            <p:stCondLst>
                              <p:cond delay="0"/>
                            </p:stCondLst>
                            <p:childTnLst>
                              <p:par>
                                <p:cTn id="79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7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8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9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1" fill="hold">
                      <p:stCondLst>
                        <p:cond delay="indefinite"/>
                      </p:stCondLst>
                      <p:childTnLst>
                        <p:par>
                          <p:cTn id="802" fill="hold">
                            <p:stCondLst>
                              <p:cond delay="0"/>
                            </p:stCondLst>
                            <p:childTnLst>
                              <p:par>
                                <p:cTn id="80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5" dur="770" decel="100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6" dur="770" decel="100000"/>
                                        <p:tgtEl>
                                          <p:spTgt spid="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8" dur="77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0" dur="77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000"/>
                            </p:stCondLst>
                            <p:childTnLst>
                              <p:par>
                                <p:cTn id="81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5" dur="770" decel="100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6" dur="770" decel="100000"/>
                                        <p:tgtEl>
                                          <p:spTgt spid="1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8" dur="77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0" dur="77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4" dur="770" decel="100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5" dur="770" decel="100000"/>
                                        <p:tgtEl>
                                          <p:spTgt spid="1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7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9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1" fill="hold">
                            <p:stCondLst>
                              <p:cond delay="4000"/>
                            </p:stCondLst>
                            <p:childTnLst>
                              <p:par>
                                <p:cTn id="83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4" dur="770" decel="100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5" dur="770" decel="100000"/>
                                        <p:tgtEl>
                                          <p:spTgt spid="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7" dur="77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9" dur="77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6" fill="hold">
                            <p:stCondLst>
                              <p:cond delay="2000"/>
                            </p:stCondLst>
                            <p:childTnLst>
                              <p:par>
                                <p:cTn id="8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0" fill="hold">
                            <p:stCondLst>
                              <p:cond delay="4000"/>
                            </p:stCondLst>
                            <p:childTnLst>
                              <p:par>
                                <p:cTn id="8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3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4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6" fill="hold">
                      <p:stCondLst>
                        <p:cond delay="indefinite"/>
                      </p:stCondLst>
                      <p:childTnLst>
                        <p:par>
                          <p:cTn id="867" fill="hold">
                            <p:stCondLst>
                              <p:cond delay="0"/>
                            </p:stCondLst>
                            <p:childTnLst>
                              <p:par>
                                <p:cTn id="8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1" fill="hold">
                            <p:stCondLst>
                              <p:cond delay="2000"/>
                            </p:stCondLst>
                            <p:childTnLst>
                              <p:par>
                                <p:cTn id="8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6000"/>
                            </p:stCondLst>
                            <p:childTnLst>
                              <p:par>
                                <p:cTn id="8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8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9" fill="hold">
                      <p:stCondLst>
                        <p:cond delay="indefinite"/>
                      </p:stCondLst>
                      <p:childTnLst>
                        <p:par>
                          <p:cTn id="880" fill="hold">
                            <p:stCondLst>
                              <p:cond delay="0"/>
                            </p:stCondLst>
                            <p:childTnLst>
                              <p:par>
                                <p:cTn id="88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4" fill="hold">
                      <p:stCondLst>
                        <p:cond delay="indefinite"/>
                      </p:stCondLst>
                      <p:childTnLst>
                        <p:par>
                          <p:cTn id="885" fill="hold">
                            <p:stCondLst>
                              <p:cond delay="0"/>
                            </p:stCondLst>
                            <p:childTnLst>
                              <p:par>
                                <p:cTn id="88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8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9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0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1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2" fill="hold">
                      <p:stCondLst>
                        <p:cond delay="indefinite"/>
                      </p:stCondLst>
                      <p:childTnLst>
                        <p:par>
                          <p:cTn id="893" fill="hold">
                            <p:stCondLst>
                              <p:cond delay="0"/>
                            </p:stCondLst>
                            <p:childTnLst>
                              <p:par>
                                <p:cTn id="89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9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>
                      <p:stCondLst>
                        <p:cond delay="indefinite"/>
                      </p:stCondLst>
                      <p:childTnLst>
                        <p:par>
                          <p:cTn id="898" fill="hold">
                            <p:stCondLst>
                              <p:cond delay="0"/>
                            </p:stCondLst>
                            <p:childTnLst>
                              <p:par>
                                <p:cTn id="89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0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2" fill="hold">
                      <p:stCondLst>
                        <p:cond delay="indefinite"/>
                      </p:stCondLst>
                      <p:childTnLst>
                        <p:par>
                          <p:cTn id="903" fill="hold">
                            <p:stCondLst>
                              <p:cond delay="0"/>
                            </p:stCondLst>
                            <p:childTnLst>
                              <p:par>
                                <p:cTn id="9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1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>
                            <p:stCondLst>
                              <p:cond delay="2000"/>
                            </p:stCondLst>
                            <p:childTnLst>
                              <p:par>
                                <p:cTn id="9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4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6" fill="hold">
                      <p:stCondLst>
                        <p:cond delay="indefinite"/>
                      </p:stCondLst>
                      <p:childTnLst>
                        <p:par>
                          <p:cTn id="917" fill="hold">
                            <p:stCondLst>
                              <p:cond delay="0"/>
                            </p:stCondLst>
                            <p:childTnLst>
                              <p:par>
                                <p:cTn id="9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0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5" fill="hold">
                      <p:stCondLst>
                        <p:cond delay="indefinite"/>
                      </p:stCondLst>
                      <p:childTnLst>
                        <p:par>
                          <p:cTn id="926" fill="hold">
                            <p:stCondLst>
                              <p:cond delay="0"/>
                            </p:stCondLst>
                            <p:childTnLst>
                              <p:par>
                                <p:cTn id="9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9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0" fill="hold">
                            <p:stCondLst>
                              <p:cond delay="2000"/>
                            </p:stCondLst>
                            <p:childTnLst>
                              <p:par>
                                <p:cTn id="9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2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4" fill="hold">
                      <p:stCondLst>
                        <p:cond delay="indefinite"/>
                      </p:stCondLst>
                      <p:childTnLst>
                        <p:par>
                          <p:cTn id="935" fill="hold">
                            <p:stCondLst>
                              <p:cond delay="0"/>
                            </p:stCondLst>
                            <p:childTnLst>
                              <p:par>
                                <p:cTn id="9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8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9" fill="hold">
                            <p:stCondLst>
                              <p:cond delay="2000"/>
                            </p:stCondLst>
                            <p:childTnLst>
                              <p:par>
                                <p:cTn id="9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1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7" fill="hold">
                      <p:stCondLst>
                        <p:cond delay="indefinite"/>
                      </p:stCondLst>
                      <p:childTnLst>
                        <p:par>
                          <p:cTn id="948" fill="hold">
                            <p:stCondLst>
                              <p:cond delay="0"/>
                            </p:stCondLst>
                            <p:childTnLst>
                              <p:par>
                                <p:cTn id="94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51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animBg="1"/>
      <p:bldP spid="116" grpId="0" animBg="1"/>
      <p:bldP spid="116" grpId="1" animBg="1"/>
      <p:bldP spid="114" grpId="0" animBg="1"/>
      <p:bldP spid="114" grpId="1" animBg="1"/>
      <p:bldP spid="109" grpId="0" animBg="1"/>
      <p:bldP spid="110" grpId="0" animBg="1"/>
      <p:bldP spid="40" grpId="0" animBg="1"/>
      <p:bldP spid="41" grpId="0" animBg="1"/>
      <p:bldP spid="42" grpId="0" animBg="1"/>
      <p:bldP spid="39" grpId="0" animBg="1"/>
      <p:bldP spid="38" grpId="0" animBg="1"/>
      <p:bldP spid="37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45" grpId="0" animBg="1"/>
      <p:bldP spid="46" grpId="0" animBg="1"/>
      <p:bldP spid="52" grpId="0" animBg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4" grpId="1"/>
      <p:bldP spid="65" grpId="0"/>
      <p:bldP spid="67" grpId="1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1" grpId="0"/>
      <p:bldP spid="94" grpId="0"/>
      <p:bldP spid="95" grpId="0"/>
      <p:bldP spid="96" grpId="0"/>
      <p:bldP spid="96" grpId="1"/>
      <p:bldP spid="97" grpId="0"/>
      <p:bldP spid="98" grpId="0"/>
      <p:bldP spid="99" grpId="0"/>
      <p:bldP spid="100" grpId="0"/>
      <p:bldP spid="101" grpId="0"/>
      <p:bldP spid="102" grpId="0"/>
      <p:bldP spid="106" grpId="0" animBg="1"/>
      <p:bldP spid="128" grpId="0" animBg="1"/>
      <p:bldP spid="133" grpId="0"/>
      <p:bldP spid="134" grpId="0"/>
      <p:bldP spid="135" grpId="0"/>
      <p:bldP spid="136" grpId="1"/>
      <p:bldP spid="137" grpId="0"/>
      <p:bldP spid="144" grpId="0"/>
      <p:bldP spid="105" grpId="0" animBg="1"/>
      <p:bldP spid="107" grpId="0" animBg="1"/>
      <p:bldP spid="122" grpId="0"/>
      <p:bldP spid="123" grpId="0"/>
      <p:bldP spid="124" grpId="0"/>
      <p:bldP spid="125" grpId="0"/>
      <p:bldP spid="126" grpId="0"/>
      <p:bldP spid="127" grpId="0"/>
      <p:bldP spid="129" grpId="0"/>
      <p:bldP spid="130" grpId="0"/>
      <p:bldP spid="131" grpId="0" animBg="1"/>
      <p:bldP spid="132" grpId="0"/>
      <p:bldP spid="140" grpId="0"/>
      <p:bldP spid="162" grpId="0" animBg="1"/>
      <p:bldP spid="1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лья\Desktop\587_html_14dc7d6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73993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</Template>
  <TotalTime>1778</TotalTime>
  <Words>535</Words>
  <Application>Microsoft Office PowerPoint</Application>
  <PresentationFormat>Экран (4:3)</PresentationFormat>
  <Paragraphs>231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шаблон</vt:lpstr>
      <vt:lpstr>1_Оформление по умолчанию</vt:lpstr>
      <vt:lpstr>Квадратный трёхчлен и параметр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</dc:creator>
  <cp:lastModifiedBy>Наталья</cp:lastModifiedBy>
  <cp:revision>215</cp:revision>
  <dcterms:created xsi:type="dcterms:W3CDTF">2012-12-04T02:29:02Z</dcterms:created>
  <dcterms:modified xsi:type="dcterms:W3CDTF">2014-11-09T07:41:15Z</dcterms:modified>
</cp:coreProperties>
</file>