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5"/>
  </p:notesMasterIdLst>
  <p:sldIdLst>
    <p:sldId id="256" r:id="rId2"/>
    <p:sldId id="300" r:id="rId3"/>
    <p:sldId id="287" r:id="rId4"/>
    <p:sldId id="294" r:id="rId5"/>
    <p:sldId id="301" r:id="rId6"/>
    <p:sldId id="295" r:id="rId7"/>
    <p:sldId id="296" r:id="rId8"/>
    <p:sldId id="297" r:id="rId9"/>
    <p:sldId id="303" r:id="rId10"/>
    <p:sldId id="306" r:id="rId11"/>
    <p:sldId id="304" r:id="rId12"/>
    <p:sldId id="308" r:id="rId13"/>
    <p:sldId id="30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0" autoAdjust="0"/>
    <p:restoredTop sz="94714" autoAdjust="0"/>
  </p:normalViewPr>
  <p:slideViewPr>
    <p:cSldViewPr>
      <p:cViewPr>
        <p:scale>
          <a:sx n="70" d="100"/>
          <a:sy n="70" d="100"/>
        </p:scale>
        <p:origin x="-2640" y="-10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71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9FCA8B-C69D-4853-90A1-C610047FC949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F071E0-3F11-401A-A1A8-EAF2AAF2F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C080DE-53B1-4200-8C54-39E0BEF4596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FF3AE7-B6FA-417D-B54D-B78F22E7FD8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ACDA14-8480-4E26-9BA9-CEE110B49BF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4C66BD-BFCD-4CE1-A425-EC63E5C4081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F8F3E0-2BE8-469E-B5AA-ABE53A849F8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86800" y="5638800"/>
            <a:ext cx="4572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58200" y="5638800"/>
            <a:ext cx="2286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1440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 bwMode="white">
          <a:xfrm>
            <a:off x="8682038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0" y="5643563"/>
            <a:ext cx="912813" cy="1214437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 bwMode="white">
          <a:xfrm>
            <a:off x="914400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 bwMode="white">
          <a:xfrm>
            <a:off x="0" y="5630863"/>
            <a:ext cx="137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>
            <a:off x="207963" y="6032500"/>
            <a:ext cx="444500" cy="519113"/>
          </a:xfrm>
          <a:custGeom>
            <a:avLst/>
            <a:gdLst>
              <a:gd name="T0" fmla="*/ 447472724 w 426"/>
              <a:gd name="T1" fmla="*/ 0 h 372"/>
              <a:gd name="T2" fmla="*/ 97986164 w 426"/>
              <a:gd name="T3" fmla="*/ 0 h 372"/>
              <a:gd name="T4" fmla="*/ 3265927 w 426"/>
              <a:gd name="T5" fmla="*/ 124628984 h 372"/>
              <a:gd name="T6" fmla="*/ 13064752 w 426"/>
              <a:gd name="T7" fmla="*/ 161628344 h 372"/>
              <a:gd name="T8" fmla="*/ 18508312 w 426"/>
              <a:gd name="T9" fmla="*/ 161628344 h 372"/>
              <a:gd name="T10" fmla="*/ 33750697 w 426"/>
              <a:gd name="T11" fmla="*/ 142154630 h 372"/>
              <a:gd name="T12" fmla="*/ 97986164 w 426"/>
              <a:gd name="T13" fmla="*/ 58419749 h 372"/>
              <a:gd name="T14" fmla="*/ 142625025 w 426"/>
              <a:gd name="T15" fmla="*/ 58419749 h 372"/>
              <a:gd name="T16" fmla="*/ 66413100 w 426"/>
              <a:gd name="T17" fmla="*/ 650405330 h 372"/>
              <a:gd name="T18" fmla="*/ 66413100 w 426"/>
              <a:gd name="T19" fmla="*/ 691299433 h 372"/>
              <a:gd name="T20" fmla="*/ 78389558 w 426"/>
              <a:gd name="T21" fmla="*/ 699088919 h 372"/>
              <a:gd name="T22" fmla="*/ 90364972 w 426"/>
              <a:gd name="T23" fmla="*/ 691299433 h 372"/>
              <a:gd name="T24" fmla="*/ 175287427 w 426"/>
              <a:gd name="T25" fmla="*/ 58419749 h 372"/>
              <a:gd name="T26" fmla="*/ 296137169 w 426"/>
              <a:gd name="T27" fmla="*/ 58419749 h 372"/>
              <a:gd name="T28" fmla="*/ 275451224 w 426"/>
              <a:gd name="T29" fmla="*/ 525777741 h 372"/>
              <a:gd name="T30" fmla="*/ 301580729 w 426"/>
              <a:gd name="T31" fmla="*/ 691299433 h 372"/>
              <a:gd name="T32" fmla="*/ 350574854 w 426"/>
              <a:gd name="T33" fmla="*/ 724404050 h 372"/>
              <a:gd name="T34" fmla="*/ 364727901 w 426"/>
              <a:gd name="T35" fmla="*/ 722457377 h 372"/>
              <a:gd name="T36" fmla="*/ 454004579 w 426"/>
              <a:gd name="T37" fmla="*/ 545250060 h 372"/>
              <a:gd name="T38" fmla="*/ 442028121 w 426"/>
              <a:gd name="T39" fmla="*/ 510198769 h 372"/>
              <a:gd name="T40" fmla="*/ 422431514 w 426"/>
              <a:gd name="T41" fmla="*/ 531619158 h 372"/>
              <a:gd name="T42" fmla="*/ 360372636 w 426"/>
              <a:gd name="T43" fmla="*/ 664037628 h 372"/>
              <a:gd name="T44" fmla="*/ 324444306 w 426"/>
              <a:gd name="T45" fmla="*/ 648458656 h 372"/>
              <a:gd name="T46" fmla="*/ 308113627 w 426"/>
              <a:gd name="T47" fmla="*/ 529671089 h 372"/>
              <a:gd name="T48" fmla="*/ 328799572 w 426"/>
              <a:gd name="T49" fmla="*/ 58419749 h 372"/>
              <a:gd name="T50" fmla="*/ 447472724 w 426"/>
              <a:gd name="T51" fmla="*/ 58419749 h 372"/>
              <a:gd name="T52" fmla="*/ 463803404 w 426"/>
              <a:gd name="T53" fmla="*/ 29209875 h 372"/>
              <a:gd name="T54" fmla="*/ 447472724 w 426"/>
              <a:gd name="T55" fmla="*/ 0 h 37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121899" tIns="60949" rIns="121899" bIns="60949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1977" y="1600201"/>
            <a:ext cx="6248400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1976" y="4344916"/>
            <a:ext cx="5638800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372377B-95E3-48E8-9E33-0D26B86792F2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FAA0B9B-6FBA-498B-A6E7-AC9CF96BB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E3B8E-68D4-4B8F-B372-F348C7A60ED3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2AE06-2B08-4453-B071-249CD1689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355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3550" y="736600"/>
            <a:ext cx="457200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 bwMode="white">
          <a:xfrm>
            <a:off x="463550" y="736600"/>
            <a:ext cx="457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 bwMode="white">
          <a:xfrm>
            <a:off x="463550" y="1346200"/>
            <a:ext cx="457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"/>
          <p:cNvSpPr>
            <a:spLocks/>
          </p:cNvSpPr>
          <p:nvPr/>
        </p:nvSpPr>
        <p:spPr bwMode="white">
          <a:xfrm rot="5400000">
            <a:off x="525463" y="935038"/>
            <a:ext cx="334962" cy="220662"/>
          </a:xfrm>
          <a:custGeom>
            <a:avLst/>
            <a:gdLst>
              <a:gd name="T0" fmla="*/ 254105633 w 426"/>
              <a:gd name="T1" fmla="*/ 0 h 372"/>
              <a:gd name="T2" fmla="*/ 55643793 w 426"/>
              <a:gd name="T3" fmla="*/ 0 h 372"/>
              <a:gd name="T4" fmla="*/ 1854872 w 426"/>
              <a:gd name="T5" fmla="*/ 22518794 h 372"/>
              <a:gd name="T6" fmla="*/ 7419487 w 426"/>
              <a:gd name="T7" fmla="*/ 29204497 h 372"/>
              <a:gd name="T8" fmla="*/ 10510416 w 426"/>
              <a:gd name="T9" fmla="*/ 29204497 h 372"/>
              <a:gd name="T10" fmla="*/ 19165960 w 426"/>
              <a:gd name="T11" fmla="*/ 25685769 h 372"/>
              <a:gd name="T12" fmla="*/ 55643793 w 426"/>
              <a:gd name="T13" fmla="*/ 10555592 h 372"/>
              <a:gd name="T14" fmla="*/ 80992396 w 426"/>
              <a:gd name="T15" fmla="*/ 10555592 h 372"/>
              <a:gd name="T16" fmla="*/ 37713891 w 426"/>
              <a:gd name="T17" fmla="*/ 117520903 h 372"/>
              <a:gd name="T18" fmla="*/ 37713891 w 426"/>
              <a:gd name="T19" fmla="*/ 124910115 h 372"/>
              <a:gd name="T20" fmla="*/ 44514563 w 426"/>
              <a:gd name="T21" fmla="*/ 126317725 h 372"/>
              <a:gd name="T22" fmla="*/ 51316021 w 426"/>
              <a:gd name="T23" fmla="*/ 124910115 h 372"/>
              <a:gd name="T24" fmla="*/ 99540327 w 426"/>
              <a:gd name="T25" fmla="*/ 10555592 h 372"/>
              <a:gd name="T26" fmla="*/ 168166650 w 426"/>
              <a:gd name="T27" fmla="*/ 10555592 h 372"/>
              <a:gd name="T28" fmla="*/ 156420177 w 426"/>
              <a:gd name="T29" fmla="*/ 95002109 h 372"/>
              <a:gd name="T30" fmla="*/ 171258365 w 426"/>
              <a:gd name="T31" fmla="*/ 124910115 h 372"/>
              <a:gd name="T32" fmla="*/ 199079868 w 426"/>
              <a:gd name="T33" fmla="*/ 130891716 h 372"/>
              <a:gd name="T34" fmla="*/ 207117384 w 426"/>
              <a:gd name="T35" fmla="*/ 130539961 h 372"/>
              <a:gd name="T36" fmla="*/ 257814590 w 426"/>
              <a:gd name="T37" fmla="*/ 98520838 h 372"/>
              <a:gd name="T38" fmla="*/ 251013918 w 426"/>
              <a:gd name="T39" fmla="*/ 92186889 h 372"/>
              <a:gd name="T40" fmla="*/ 239885474 w 426"/>
              <a:gd name="T41" fmla="*/ 96057372 h 372"/>
              <a:gd name="T42" fmla="*/ 204644483 w 426"/>
              <a:gd name="T43" fmla="*/ 119983776 h 372"/>
              <a:gd name="T44" fmla="*/ 184241681 w 426"/>
              <a:gd name="T45" fmla="*/ 117169149 h 372"/>
              <a:gd name="T46" fmla="*/ 174968108 w 426"/>
              <a:gd name="T47" fmla="*/ 95705618 h 372"/>
              <a:gd name="T48" fmla="*/ 186714581 w 426"/>
              <a:gd name="T49" fmla="*/ 10555592 h 372"/>
              <a:gd name="T50" fmla="*/ 254105633 w 426"/>
              <a:gd name="T51" fmla="*/ 10555592 h 372"/>
              <a:gd name="T52" fmla="*/ 263379205 w 426"/>
              <a:gd name="T53" fmla="*/ 5278093 h 372"/>
              <a:gd name="T54" fmla="*/ 254105633 w 426"/>
              <a:gd name="T55" fmla="*/ 0 h 37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 bwMode="white">
          <a:xfrm>
            <a:off x="463550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01584" y="685800"/>
            <a:ext cx="1340994" cy="54864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99272" y="685800"/>
            <a:ext cx="5887983" cy="5486400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A8D9C-E178-4F4A-AE57-7068A209F222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02C9-5307-4434-B162-54849F5C5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D2AF2-8477-4B64-A2ED-C37C7613D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4EACB-BB00-43F3-8968-A4501C83440A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DACDB-370C-485C-A5C9-EC1F8A044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86800" y="5638800"/>
            <a:ext cx="4572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58200" y="5638800"/>
            <a:ext cx="2286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12813" y="5638800"/>
            <a:ext cx="4572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 bwMode="white">
          <a:xfrm>
            <a:off x="8682038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5643563"/>
            <a:ext cx="912813" cy="1214437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Pi"/>
          <p:cNvSpPr>
            <a:spLocks/>
          </p:cNvSpPr>
          <p:nvPr/>
        </p:nvSpPr>
        <p:spPr bwMode="white">
          <a:xfrm>
            <a:off x="207963" y="6032500"/>
            <a:ext cx="444500" cy="519113"/>
          </a:xfrm>
          <a:custGeom>
            <a:avLst/>
            <a:gdLst>
              <a:gd name="T0" fmla="*/ 447472724 w 426"/>
              <a:gd name="T1" fmla="*/ 0 h 372"/>
              <a:gd name="T2" fmla="*/ 97986164 w 426"/>
              <a:gd name="T3" fmla="*/ 0 h 372"/>
              <a:gd name="T4" fmla="*/ 3265927 w 426"/>
              <a:gd name="T5" fmla="*/ 124628984 h 372"/>
              <a:gd name="T6" fmla="*/ 13064752 w 426"/>
              <a:gd name="T7" fmla="*/ 161628344 h 372"/>
              <a:gd name="T8" fmla="*/ 18508312 w 426"/>
              <a:gd name="T9" fmla="*/ 161628344 h 372"/>
              <a:gd name="T10" fmla="*/ 33750697 w 426"/>
              <a:gd name="T11" fmla="*/ 142154630 h 372"/>
              <a:gd name="T12" fmla="*/ 97986164 w 426"/>
              <a:gd name="T13" fmla="*/ 58419749 h 372"/>
              <a:gd name="T14" fmla="*/ 142625025 w 426"/>
              <a:gd name="T15" fmla="*/ 58419749 h 372"/>
              <a:gd name="T16" fmla="*/ 66413100 w 426"/>
              <a:gd name="T17" fmla="*/ 650405330 h 372"/>
              <a:gd name="T18" fmla="*/ 66413100 w 426"/>
              <a:gd name="T19" fmla="*/ 691299433 h 372"/>
              <a:gd name="T20" fmla="*/ 78389558 w 426"/>
              <a:gd name="T21" fmla="*/ 699088919 h 372"/>
              <a:gd name="T22" fmla="*/ 90364972 w 426"/>
              <a:gd name="T23" fmla="*/ 691299433 h 372"/>
              <a:gd name="T24" fmla="*/ 175287427 w 426"/>
              <a:gd name="T25" fmla="*/ 58419749 h 372"/>
              <a:gd name="T26" fmla="*/ 296137169 w 426"/>
              <a:gd name="T27" fmla="*/ 58419749 h 372"/>
              <a:gd name="T28" fmla="*/ 275451224 w 426"/>
              <a:gd name="T29" fmla="*/ 525777741 h 372"/>
              <a:gd name="T30" fmla="*/ 301580729 w 426"/>
              <a:gd name="T31" fmla="*/ 691299433 h 372"/>
              <a:gd name="T32" fmla="*/ 350574854 w 426"/>
              <a:gd name="T33" fmla="*/ 724404050 h 372"/>
              <a:gd name="T34" fmla="*/ 364727901 w 426"/>
              <a:gd name="T35" fmla="*/ 722457377 h 372"/>
              <a:gd name="T36" fmla="*/ 454004579 w 426"/>
              <a:gd name="T37" fmla="*/ 545250060 h 372"/>
              <a:gd name="T38" fmla="*/ 442028121 w 426"/>
              <a:gd name="T39" fmla="*/ 510198769 h 372"/>
              <a:gd name="T40" fmla="*/ 422431514 w 426"/>
              <a:gd name="T41" fmla="*/ 531619158 h 372"/>
              <a:gd name="T42" fmla="*/ 360372636 w 426"/>
              <a:gd name="T43" fmla="*/ 664037628 h 372"/>
              <a:gd name="T44" fmla="*/ 324444306 w 426"/>
              <a:gd name="T45" fmla="*/ 648458656 h 372"/>
              <a:gd name="T46" fmla="*/ 308113627 w 426"/>
              <a:gd name="T47" fmla="*/ 529671089 h 372"/>
              <a:gd name="T48" fmla="*/ 328799572 w 426"/>
              <a:gd name="T49" fmla="*/ 58419749 h 372"/>
              <a:gd name="T50" fmla="*/ 447472724 w 426"/>
              <a:gd name="T51" fmla="*/ 58419749 h 372"/>
              <a:gd name="T52" fmla="*/ 463803404 w 426"/>
              <a:gd name="T53" fmla="*/ 29209875 h 372"/>
              <a:gd name="T54" fmla="*/ 447472724 w 426"/>
              <a:gd name="T55" fmla="*/ 0 h 37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121899" tIns="60949" rIns="121899" bIns="60949"/>
          <a:lstStyle/>
          <a:p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 bwMode="white">
          <a:xfrm>
            <a:off x="91281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686800" y="0"/>
            <a:ext cx="4572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458200" y="0"/>
            <a:ext cx="2286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14400" y="0"/>
            <a:ext cx="4572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 bwMode="white">
          <a:xfrm>
            <a:off x="8682038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0" y="0"/>
            <a:ext cx="912813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 bwMode="white">
          <a:xfrm>
            <a:off x="914400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272" y="1600201"/>
            <a:ext cx="6214072" cy="2654064"/>
          </a:xfrm>
        </p:spPr>
        <p:txBody>
          <a:bodyPr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9273" y="4259997"/>
            <a:ext cx="5449886" cy="115020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2354277-029F-4B55-B8E4-8B2296F24DE0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E717670-1774-4AB0-9908-2D2BBAD63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95388" y="1600200"/>
            <a:ext cx="361188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2520" y="1600200"/>
            <a:ext cx="361188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5173C-3478-415B-A8DF-F57BEF71AA14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8EEE7-9D4F-4CB7-8AEF-34799DC72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389" y="177801"/>
            <a:ext cx="7339012" cy="1239837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5389" y="1499616"/>
            <a:ext cx="3615107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95388" y="2514707"/>
            <a:ext cx="3611880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19293" y="1499616"/>
            <a:ext cx="3615107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19293" y="2514600"/>
            <a:ext cx="3615107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F03CF-3DF6-4CB4-B070-02236AF8E42A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9176E-7D91-4306-A662-4AF1EA8B9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E5A4D-AA7D-4071-B49B-4926D2954C67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67332-B63E-497E-B42E-0006FEA1D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9900" y="0"/>
            <a:ext cx="228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 bwMode="white">
          <a:xfrm>
            <a:off x="463550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8229600" y="0"/>
            <a:ext cx="692150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21750" y="0"/>
            <a:ext cx="2286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D5AB7-D387-43C9-AE10-4635F184E1B3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95FECA3-0FC9-41AB-9E54-7AF1CF809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6725" y="0"/>
            <a:ext cx="31115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 bwMode="white">
          <a:xfrm>
            <a:off x="466725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>
          <a:xfrm>
            <a:off x="805890" y="381000"/>
            <a:ext cx="2470710" cy="1371600"/>
          </a:xfrm>
        </p:spPr>
        <p:txBody>
          <a:bodyPr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6200" y="482600"/>
            <a:ext cx="4648200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white">
          <a:xfrm>
            <a:off x="805890" y="1828800"/>
            <a:ext cx="2470710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A0442-3B8E-41A0-A7CF-6878702269BA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54DC4-4C73-417E-9552-548CA9093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57600" y="0"/>
            <a:ext cx="526415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 bwMode="white">
          <a:xfrm>
            <a:off x="8912225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890" y="381000"/>
            <a:ext cx="2470710" cy="1371600"/>
          </a:xfrm>
        </p:spPr>
        <p:txBody>
          <a:bodyPr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3886200" y="482600"/>
            <a:ext cx="4648200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5890" y="1828800"/>
            <a:ext cx="2470710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EA162-AD9B-4C2C-AA60-4B10D9A60121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A4C57-9D65-47BE-B4C6-6796CD876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355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3550" y="736600"/>
            <a:ext cx="457200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 bwMode="white">
          <a:xfrm>
            <a:off x="463550" y="736600"/>
            <a:ext cx="457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 bwMode="white">
          <a:xfrm>
            <a:off x="463550" y="1346200"/>
            <a:ext cx="457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Pi"/>
          <p:cNvSpPr>
            <a:spLocks/>
          </p:cNvSpPr>
          <p:nvPr/>
        </p:nvSpPr>
        <p:spPr bwMode="white">
          <a:xfrm>
            <a:off x="566738" y="898525"/>
            <a:ext cx="252412" cy="293688"/>
          </a:xfrm>
          <a:custGeom>
            <a:avLst/>
            <a:gdLst>
              <a:gd name="T0" fmla="*/ 144291972 w 426"/>
              <a:gd name="T1" fmla="*/ 0 h 372"/>
              <a:gd name="T2" fmla="*/ 31596531 w 426"/>
              <a:gd name="T3" fmla="*/ 0 h 372"/>
              <a:gd name="T4" fmla="*/ 1053494 w 426"/>
              <a:gd name="T5" fmla="*/ 39890252 h 372"/>
              <a:gd name="T6" fmla="*/ 4212792 w 426"/>
              <a:gd name="T7" fmla="*/ 51732510 h 372"/>
              <a:gd name="T8" fmla="*/ 5968418 w 426"/>
              <a:gd name="T9" fmla="*/ 51732510 h 372"/>
              <a:gd name="T10" fmla="*/ 10883342 w 426"/>
              <a:gd name="T11" fmla="*/ 45499534 h 372"/>
              <a:gd name="T12" fmla="*/ 31596531 w 426"/>
              <a:gd name="T13" fmla="*/ 18698925 h 372"/>
              <a:gd name="T14" fmla="*/ 45991125 w 426"/>
              <a:gd name="T15" fmla="*/ 18698925 h 372"/>
              <a:gd name="T16" fmla="*/ 21415914 w 426"/>
              <a:gd name="T17" fmla="*/ 208177423 h 372"/>
              <a:gd name="T18" fmla="*/ 21415914 w 426"/>
              <a:gd name="T19" fmla="*/ 221266276 h 372"/>
              <a:gd name="T20" fmla="*/ 25277344 w 426"/>
              <a:gd name="T21" fmla="*/ 223759466 h 372"/>
              <a:gd name="T22" fmla="*/ 29139366 w 426"/>
              <a:gd name="T23" fmla="*/ 221266276 h 372"/>
              <a:gd name="T24" fmla="*/ 56523105 w 426"/>
              <a:gd name="T25" fmla="*/ 18698925 h 372"/>
              <a:gd name="T26" fmla="*/ 95492318 w 426"/>
              <a:gd name="T27" fmla="*/ 18698925 h 372"/>
              <a:gd name="T28" fmla="*/ 88822361 w 426"/>
              <a:gd name="T29" fmla="*/ 168287171 h 372"/>
              <a:gd name="T30" fmla="*/ 97247944 w 426"/>
              <a:gd name="T31" fmla="*/ 221266276 h 372"/>
              <a:gd name="T32" fmla="*/ 113046210 w 426"/>
              <a:gd name="T33" fmla="*/ 231861939 h 372"/>
              <a:gd name="T34" fmla="*/ 117610364 w 426"/>
              <a:gd name="T35" fmla="*/ 231239036 h 372"/>
              <a:gd name="T36" fmla="*/ 146398367 w 426"/>
              <a:gd name="T37" fmla="*/ 174519357 h 372"/>
              <a:gd name="T38" fmla="*/ 142536938 w 426"/>
              <a:gd name="T39" fmla="*/ 163300791 h 372"/>
              <a:gd name="T40" fmla="*/ 136217158 w 426"/>
              <a:gd name="T41" fmla="*/ 170156669 h 372"/>
              <a:gd name="T42" fmla="*/ 116206100 w 426"/>
              <a:gd name="T43" fmla="*/ 212540111 h 372"/>
              <a:gd name="T44" fmla="*/ 104620626 w 426"/>
              <a:gd name="T45" fmla="*/ 207553731 h 372"/>
              <a:gd name="T46" fmla="*/ 99354340 w 426"/>
              <a:gd name="T47" fmla="*/ 169533766 h 372"/>
              <a:gd name="T48" fmla="*/ 106024890 w 426"/>
              <a:gd name="T49" fmla="*/ 18698925 h 372"/>
              <a:gd name="T50" fmla="*/ 144291972 w 426"/>
              <a:gd name="T51" fmla="*/ 18698925 h 372"/>
              <a:gd name="T52" fmla="*/ 149558258 w 426"/>
              <a:gd name="T53" fmla="*/ 9349068 h 372"/>
              <a:gd name="T54" fmla="*/ 144291972 w 426"/>
              <a:gd name="T55" fmla="*/ 0 h 37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 bwMode="white">
          <a:xfrm>
            <a:off x="463550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Заголовок 1"/>
          <p:cNvSpPr>
            <a:spLocks noGrp="1"/>
          </p:cNvSpPr>
          <p:nvPr>
            <p:ph type="title"/>
          </p:nvPr>
        </p:nvSpPr>
        <p:spPr bwMode="auto">
          <a:xfrm>
            <a:off x="1195388" y="177800"/>
            <a:ext cx="7339012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5" name="Текст 2"/>
          <p:cNvSpPr>
            <a:spLocks noGrp="1"/>
          </p:cNvSpPr>
          <p:nvPr>
            <p:ph type="body" idx="1"/>
          </p:nvPr>
        </p:nvSpPr>
        <p:spPr bwMode="auto">
          <a:xfrm>
            <a:off x="1195388" y="1600200"/>
            <a:ext cx="73390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8862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FED04A-5425-4765-BA1D-E18B885E8047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948238" y="6356350"/>
            <a:ext cx="298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8CB030-1B1A-4FE6-BF6B-9B6FF8A33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09" r:id="rId2"/>
    <p:sldLayoutId id="2147483815" r:id="rId3"/>
    <p:sldLayoutId id="2147483810" r:id="rId4"/>
    <p:sldLayoutId id="2147483811" r:id="rId5"/>
    <p:sldLayoutId id="2147483812" r:id="rId6"/>
    <p:sldLayoutId id="2147483816" r:id="rId7"/>
    <p:sldLayoutId id="2147483817" r:id="rId8"/>
    <p:sldLayoutId id="2147483818" r:id="rId9"/>
    <p:sldLayoutId id="2147483813" r:id="rId10"/>
    <p:sldLayoutId id="2147483819" r:id="rId11"/>
    <p:sldLayoutId id="2147483820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Euphemia" pitchFamily="34" charset="0"/>
        </a:defRPr>
      </a:lvl9pPr>
    </p:titleStyle>
    <p:bodyStyle>
      <a:lvl1pPr marL="246063" indent="-246063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1188" indent="-2460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7900" indent="-2460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460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9738" indent="-2460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›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28184" y="2780928"/>
            <a:ext cx="2736304" cy="396044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88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222" name="TextBox 8"/>
          <p:cNvSpPr txBox="1">
            <a:spLocks noChangeArrowheads="1"/>
          </p:cNvSpPr>
          <p:nvPr/>
        </p:nvSpPr>
        <p:spPr bwMode="auto">
          <a:xfrm>
            <a:off x="1331913" y="5819775"/>
            <a:ext cx="51117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СОНЕТ СЕРЕБРЯНОГО ВЕКА</a:t>
            </a:r>
          </a:p>
        </p:txBody>
      </p:sp>
      <p:pic>
        <p:nvPicPr>
          <p:cNvPr id="9230" name="Picture 14" descr="http://3.bp.blogspot.com/-44qhTKzQi-A/TbWolV-e8PI/AAAAAAAAAQY/KbfW6R_mFXE/s1600/history-0804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28184" y="188640"/>
            <a:ext cx="2736304" cy="2623966"/>
          </a:xfrm>
          <a:prstGeom prst="rect">
            <a:avLst/>
          </a:prstGeom>
          <a:noFill/>
        </p:spPr>
      </p:pic>
      <p:sp>
        <p:nvSpPr>
          <p:cNvPr id="9224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822450" y="4344988"/>
            <a:ext cx="5638800" cy="1116012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225" name="AutoShape 16" descr="http://www.hohmodrom.ru/upload/34174/projimg/94808/hohmodrom_Obbjavlenie.jpg"/>
          <p:cNvSpPr>
            <a:spLocks noChangeAspect="1" noChangeArrowheads="1"/>
          </p:cNvSpPr>
          <p:nvPr/>
        </p:nvSpPr>
        <p:spPr bwMode="auto">
          <a:xfrm>
            <a:off x="63500" y="-136525"/>
            <a:ext cx="55245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9226" name="AutoShape 18" descr="http://www.hohmodrom.ru/upload/34174/projimg/94808/hohmodrom_Obbjavlenie.jpg"/>
          <p:cNvSpPr>
            <a:spLocks noChangeAspect="1" noChangeArrowheads="1"/>
          </p:cNvSpPr>
          <p:nvPr/>
        </p:nvSpPr>
        <p:spPr bwMode="auto">
          <a:xfrm>
            <a:off x="63500" y="-136525"/>
            <a:ext cx="55245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15" name="Picture 2" descr="http://www.stihi.ru/photos/vtoes1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1475656" y="188640"/>
            <a:ext cx="4464496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9228" name="AutoShape 20" descr="http://poetic.ucoz.ru/_nw/0/89539938.jpg"/>
          <p:cNvSpPr>
            <a:spLocks noChangeAspect="1" noChangeArrowheads="1"/>
          </p:cNvSpPr>
          <p:nvPr/>
        </p:nvSpPr>
        <p:spPr bwMode="auto">
          <a:xfrm>
            <a:off x="63500" y="-136525"/>
            <a:ext cx="71056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9229" name="AutoShape 22" descr="http://poetic.ucoz.ru/_nw/0/89539938.jpg"/>
          <p:cNvSpPr>
            <a:spLocks noChangeAspect="1" noChangeArrowheads="1"/>
          </p:cNvSpPr>
          <p:nvPr/>
        </p:nvSpPr>
        <p:spPr bwMode="auto">
          <a:xfrm>
            <a:off x="155575" y="-2270125"/>
            <a:ext cx="71056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8920"/>
            <a:ext cx="446449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-84138"/>
            <a:ext cx="8243887" cy="1314451"/>
          </a:xfrm>
        </p:spPr>
        <p:txBody>
          <a:bodyPr/>
          <a:lstStyle/>
          <a:p>
            <a:pPr>
              <a:defRPr/>
            </a:pPr>
            <a:r>
              <a:rPr lang="ru-RU" sz="2800" b="1" cap="all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Футуризм</a:t>
            </a:r>
            <a:r>
              <a:rPr lang="ru-RU" sz="2800" b="1" cap="all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cap="all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cap="all" dirty="0">
              <a:ln/>
              <a:solidFill>
                <a:schemeClr val="accent6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88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103313" y="558800"/>
            <a:ext cx="4572000" cy="6207125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Книга «</a:t>
            </a:r>
            <a:r>
              <a:rPr lang="ru-RU" b="1" dirty="0"/>
              <a:t>Медальоны</a:t>
            </a:r>
            <a:r>
              <a:rPr lang="ru-RU" dirty="0"/>
              <a:t>» – более 100 сонетов о деятелях литературы и искусства</a:t>
            </a:r>
          </a:p>
          <a:p>
            <a:pPr>
              <a:defRPr/>
            </a:pPr>
            <a:r>
              <a:rPr lang="ru-RU" b="1" dirty="0"/>
              <a:t>«Блок»</a:t>
            </a:r>
          </a:p>
          <a:p>
            <a:pPr>
              <a:defRPr/>
            </a:pPr>
            <a:r>
              <a:rPr lang="ru-RU" dirty="0"/>
              <a:t>Красив, как Демон Врубеля для женщин,</a:t>
            </a:r>
          </a:p>
          <a:p>
            <a:pPr>
              <a:defRPr/>
            </a:pPr>
            <a:r>
              <a:rPr lang="ru-RU" dirty="0"/>
              <a:t>Он лебедем казался, чье перо</a:t>
            </a:r>
          </a:p>
          <a:p>
            <a:pPr>
              <a:defRPr/>
            </a:pPr>
            <a:r>
              <a:rPr lang="ru-RU" dirty="0"/>
              <a:t>Белей, чем облако и серебро,</a:t>
            </a:r>
          </a:p>
          <a:p>
            <a:pPr>
              <a:defRPr/>
            </a:pPr>
            <a:r>
              <a:rPr lang="ru-RU" dirty="0"/>
              <a:t>Чей стан дружил, как то ни странно, с френчем…</a:t>
            </a:r>
          </a:p>
          <a:p>
            <a:pPr>
              <a:defRPr/>
            </a:pPr>
            <a:r>
              <a:rPr lang="ru-RU" dirty="0"/>
              <a:t>«Гурманка»</a:t>
            </a:r>
          </a:p>
          <a:p>
            <a:pPr>
              <a:defRPr/>
            </a:pPr>
            <a:r>
              <a:rPr lang="ru-RU" dirty="0"/>
              <a:t>Ты ласточек рисуешь на меню,</a:t>
            </a:r>
          </a:p>
          <a:p>
            <a:pPr>
              <a:defRPr/>
            </a:pPr>
            <a:r>
              <a:rPr lang="ru-RU" dirty="0"/>
              <a:t>Взбивая сливки к тертому каштану.</a:t>
            </a:r>
          </a:p>
          <a:p>
            <a:pPr>
              <a:defRPr/>
            </a:pPr>
            <a:r>
              <a:rPr lang="ru-RU" dirty="0"/>
              <a:t>За это я тебе не изменю</a:t>
            </a:r>
          </a:p>
          <a:p>
            <a:pPr>
              <a:defRPr/>
            </a:pPr>
            <a:r>
              <a:rPr lang="ru-RU" dirty="0"/>
              <a:t>И никогда любить не перестану.</a:t>
            </a:r>
          </a:p>
          <a:p>
            <a:pPr>
              <a:defRPr/>
            </a:pPr>
            <a:r>
              <a:rPr lang="ru-RU" dirty="0">
                <a:solidFill>
                  <a:srgbClr val="C00000"/>
                </a:solidFill>
              </a:rPr>
              <a:t>Сплав торжественности с легкой иронией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372225" y="3492500"/>
            <a:ext cx="2051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Игорь Северянин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6175" y="573088"/>
            <a:ext cx="2211388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6175" y="3830638"/>
            <a:ext cx="224155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067425" y="6191250"/>
            <a:ext cx="2528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Книга «</a:t>
            </a:r>
            <a:r>
              <a:rPr lang="ru-RU" altLang="ru-RU" b="1"/>
              <a:t>Медальоны</a:t>
            </a:r>
            <a:r>
              <a:rPr lang="ru-RU" altLang="ru-RU"/>
              <a:t>»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88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5195888" y="1271588"/>
            <a:ext cx="3384550" cy="4314825"/>
          </a:xfrm>
          <a:prstGeom prst="verticalScroll">
            <a:avLst>
              <a:gd name="adj" fmla="val 6878"/>
            </a:avLst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Иван Бунин </a:t>
            </a:r>
          </a:p>
          <a:p>
            <a:pPr>
              <a:defRPr/>
            </a:pPr>
            <a:r>
              <a:rPr lang="ru-RU" dirty="0"/>
              <a:t>«Вечер»</a:t>
            </a:r>
          </a:p>
          <a:p>
            <a:pPr>
              <a:defRPr/>
            </a:pPr>
            <a:r>
              <a:rPr lang="ru-RU" dirty="0"/>
              <a:t>О счастье мы всегда лишь вспоминаем.</a:t>
            </a:r>
          </a:p>
          <a:p>
            <a:pPr>
              <a:defRPr/>
            </a:pPr>
            <a:r>
              <a:rPr lang="ru-RU" dirty="0"/>
              <a:t>А счастье всюду. Может быть, оно</a:t>
            </a:r>
          </a:p>
          <a:p>
            <a:pPr>
              <a:defRPr/>
            </a:pPr>
            <a:r>
              <a:rPr lang="ru-RU" dirty="0"/>
              <a:t>Вот этот сад осенний за сараем</a:t>
            </a:r>
          </a:p>
          <a:p>
            <a:pPr>
              <a:defRPr/>
            </a:pPr>
            <a:r>
              <a:rPr lang="ru-RU" dirty="0"/>
              <a:t>И чистый воздух, льющийся в окно.</a:t>
            </a:r>
          </a:p>
          <a:p>
            <a:pPr>
              <a:defRPr/>
            </a:pPr>
            <a:r>
              <a:rPr lang="ru-RU" dirty="0"/>
              <a:t> </a:t>
            </a:r>
          </a:p>
          <a:p>
            <a:pPr>
              <a:defRPr/>
            </a:pPr>
            <a:r>
              <a:rPr lang="ru-RU" i="1" dirty="0">
                <a:solidFill>
                  <a:srgbClr val="C00000"/>
                </a:solidFill>
              </a:rPr>
              <a:t>Изображает природу, вечер, образы многозначны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8888" y="-171450"/>
            <a:ext cx="8243887" cy="1314450"/>
          </a:xfrm>
        </p:spPr>
        <p:txBody>
          <a:bodyPr/>
          <a:lstStyle/>
          <a:p>
            <a:pPr>
              <a:defRPr/>
            </a:pPr>
            <a:r>
              <a:rPr lang="ru-RU" sz="2800" b="1" cap="all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Иван Бунин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42560"/>
            <a:ext cx="3744416" cy="4695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88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Загнутый угол 2"/>
          <p:cNvSpPr/>
          <p:nvPr/>
        </p:nvSpPr>
        <p:spPr>
          <a:xfrm rot="835969">
            <a:off x="3962400" y="1943100"/>
            <a:ext cx="5545138" cy="3113088"/>
          </a:xfrm>
          <a:prstGeom prst="foldedCorner">
            <a:avLst>
              <a:gd name="adj" fmla="val 26391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dirty="0"/>
              <a:t>Родина сонета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dirty="0"/>
              <a:t>Основоположники жанра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dirty="0"/>
              <a:t>Традиционная форма сонета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dirty="0"/>
              <a:t>Традиционная тема сонета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dirty="0"/>
              <a:t>Перечислите сонеты А.С. Пушкина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dirty="0"/>
              <a:t>Какие традиции классического сонета продолжили и развили модернисты?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dirty="0"/>
              <a:t>В чем заключается новаторство модернистов?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8888" y="-171450"/>
            <a:ext cx="8243887" cy="1314450"/>
          </a:xfrm>
        </p:spPr>
        <p:txBody>
          <a:bodyPr/>
          <a:lstStyle/>
          <a:p>
            <a:pPr>
              <a:defRPr/>
            </a:pPr>
            <a:r>
              <a:rPr lang="ru-RU" sz="2800" b="1" cap="all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Проверочная работа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60275">
            <a:off x="415706" y="2203609"/>
            <a:ext cx="345822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88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Загнутый угол 2"/>
          <p:cNvSpPr/>
          <p:nvPr/>
        </p:nvSpPr>
        <p:spPr>
          <a:xfrm rot="20246846">
            <a:off x="722313" y="2503201"/>
            <a:ext cx="4329112" cy="1432500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dirty="0"/>
              <a:t>Интеллектуальная активность 1-5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dirty="0"/>
              <a:t>Творчество </a:t>
            </a:r>
            <a:r>
              <a:rPr lang="ru-RU" dirty="0" smtClean="0"/>
              <a:t>1-5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dirty="0" smtClean="0"/>
              <a:t>Практическая деятельность 1-5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dirty="0" smtClean="0"/>
              <a:t>Умение </a:t>
            </a:r>
            <a:r>
              <a:rPr lang="ru-RU" dirty="0"/>
              <a:t>работать в мини-группе 1-5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04900" y="-31750"/>
            <a:ext cx="8243888" cy="1314450"/>
          </a:xfrm>
        </p:spPr>
        <p:txBody>
          <a:bodyPr/>
          <a:lstStyle/>
          <a:p>
            <a:pPr>
              <a:defRPr/>
            </a:pPr>
            <a:r>
              <a:rPr lang="ru-RU" sz="2800" b="1" cap="all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Оцените себя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55620">
            <a:off x="5052177" y="1433392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cap="all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ЦЕЛИ УРОКА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5388" y="1600200"/>
            <a:ext cx="3881437" cy="4852988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85725" indent="271463"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latin typeface="Arial Narrow" pitchFamily="34" charset="0"/>
              </a:rPr>
              <a:t>Дать представление о жанре сонета, показать преемственность его развития.</a:t>
            </a:r>
          </a:p>
          <a:p>
            <a:pPr marL="85725" indent="271463"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latin typeface="Arial Narrow" pitchFamily="34" charset="0"/>
              </a:rPr>
              <a:t>Дополнить знания учащихся о поэзии серебряного века, познакомив их с сонетами В. Брюсова, К. Бальмонта, О. Мандельштама</a:t>
            </a:r>
            <a:r>
              <a:rPr lang="ru-RU" sz="2200" dirty="0" smtClean="0">
                <a:latin typeface="Arial Narrow" pitchFamily="34" charset="0"/>
              </a:rPr>
              <a:t>, </a:t>
            </a:r>
            <a:r>
              <a:rPr lang="ru-RU" sz="2200" dirty="0">
                <a:latin typeface="Arial Narrow" pitchFamily="34" charset="0"/>
              </a:rPr>
              <a:t>И. Северянина, И. Бунина</a:t>
            </a: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88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628775"/>
            <a:ext cx="3313113" cy="44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-458788"/>
            <a:ext cx="7339013" cy="123983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cap="all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Николай </a:t>
            </a:r>
            <a:r>
              <a:rPr lang="ru-RU" sz="2800" b="1" cap="all" dirty="0" err="1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Буало</a:t>
            </a:r>
            <a:endParaRPr lang="ru-RU" sz="2800" b="1" cap="all" dirty="0" smtClean="0">
              <a:ln/>
              <a:solidFill>
                <a:schemeClr val="accent6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5003800" y="904875"/>
            <a:ext cx="3960813" cy="5508625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Font typeface="Euphemia" pitchFamily="34" charset="0"/>
              <a:buNone/>
              <a:defRPr/>
            </a:pPr>
            <a:r>
              <a:rPr lang="ru-RU" sz="2200" dirty="0">
                <a:latin typeface="Arial Narrow" pitchFamily="34" charset="0"/>
              </a:rPr>
              <a:t>французский поэт и теоретик классицизма</a:t>
            </a:r>
          </a:p>
          <a:p>
            <a:pPr marL="0" indent="0">
              <a:buFont typeface="Euphemia" pitchFamily="34" charset="0"/>
              <a:buNone/>
              <a:defRPr/>
            </a:pPr>
            <a:r>
              <a:rPr lang="ru-RU" sz="2200" dirty="0">
                <a:latin typeface="Arial Narrow" pitchFamily="34" charset="0"/>
              </a:rPr>
              <a:t>В тот день, когда он был на стихотворцев зол, законы строгие сонета изобрел. Вначале, молвил он, должны быть два катрена; двумя терцетами кончается сонет. Он указал размер и сосчитал все слоги, в нем повторять слова поэтам запретил и бледный, вялый стих сурово осудил»</a:t>
            </a:r>
          </a:p>
        </p:txBody>
      </p:sp>
      <p:sp>
        <p:nvSpPr>
          <p:cNvPr id="10" name="Рамка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88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3583285" cy="4791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cap="all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 Средневековья </a:t>
            </a:r>
            <a:r>
              <a:rPr lang="ru-RU" sz="2800" b="1" cap="all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 эпохе Возрождения – </a:t>
            </a:r>
            <a:r>
              <a:rPr lang="en-US" sz="2800" b="1" cap="all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XIII </a:t>
            </a:r>
            <a:r>
              <a:rPr lang="ru-RU" sz="2800" b="1" cap="all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Век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b="1" cap="all" dirty="0" smtClean="0">
              <a:ln/>
              <a:solidFill>
                <a:schemeClr val="accent6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88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59300" y="4113213"/>
            <a:ext cx="388778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Типы европейского сонета: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dirty="0"/>
              <a:t>Итальянский       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dirty="0"/>
              <a:t>Французский                   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dirty="0"/>
              <a:t>Английский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/>
          <a:srcRect l="54820" t="15862" r="16431" b="32668"/>
          <a:stretch>
            <a:fillRect/>
          </a:stretch>
        </p:blipFill>
        <p:spPr bwMode="auto">
          <a:xfrm>
            <a:off x="6700838" y="1255713"/>
            <a:ext cx="202088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 cstate="print"/>
          <a:srcRect l="2890" t="3928" r="2187" b="4054"/>
          <a:stretch>
            <a:fillRect/>
          </a:stretch>
        </p:blipFill>
        <p:spPr bwMode="auto">
          <a:xfrm>
            <a:off x="1049338" y="4465638"/>
            <a:ext cx="3170237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9338" y="1258888"/>
            <a:ext cx="3151187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6" cstate="print"/>
          <a:srcRect l="8342" t="5489" r="8342" b="17905"/>
          <a:stretch>
            <a:fillRect/>
          </a:stretch>
        </p:blipFill>
        <p:spPr bwMode="auto">
          <a:xfrm>
            <a:off x="4489450" y="1255713"/>
            <a:ext cx="2022475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275" y="3003550"/>
            <a:ext cx="2441575" cy="358775"/>
          </a:xfrm>
        </p:spPr>
        <p:txBody>
          <a:bodyPr/>
          <a:lstStyle/>
          <a:p>
            <a:pPr marL="0" indent="0" algn="ctr">
              <a:buFont typeface="Euphemia" pitchFamily="34" charset="0"/>
              <a:buNone/>
            </a:pPr>
            <a:r>
              <a:rPr lang="ru-RU" altLang="ru-RU" sz="1800" smtClean="0">
                <a:latin typeface="Arial" charset="0"/>
                <a:cs typeface="Arial" charset="0"/>
              </a:rPr>
              <a:t>Данте</a:t>
            </a: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88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42938" y="6207125"/>
            <a:ext cx="26654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26 сонетов о любви к Донне Беатриче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663" y="3362325"/>
            <a:ext cx="2016125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470275" y="3008313"/>
            <a:ext cx="2479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Франческо Петрарка </a:t>
            </a:r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3788" y="3408363"/>
            <a:ext cx="21558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814763" y="6345238"/>
            <a:ext cx="1793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«Книга песен»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175375" y="2994025"/>
            <a:ext cx="20558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Уильям Шекспир </a:t>
            </a:r>
          </a:p>
        </p:txBody>
      </p:sp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407988"/>
            <a:ext cx="2055813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516563" y="6275388"/>
            <a:ext cx="3643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Сонеты о любви, о круговороте времени, изменчивости мира.</a:t>
            </a:r>
          </a:p>
        </p:txBody>
      </p: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5375" y="3408363"/>
            <a:ext cx="205581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/>
          <a:srcRect t="16251" r="7854"/>
          <a:stretch>
            <a:fillRect/>
          </a:stretch>
        </p:blipFill>
        <p:spPr bwMode="auto">
          <a:xfrm>
            <a:off x="1109663" y="409575"/>
            <a:ext cx="20161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3788" y="409575"/>
            <a:ext cx="21605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-171450"/>
            <a:ext cx="7339012" cy="12398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cap="all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Особенности </a:t>
            </a:r>
            <a:r>
              <a:rPr lang="ru-RU" sz="2800" b="1" cap="all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Сонета</a:t>
            </a:r>
            <a:endParaRPr lang="ru-RU" sz="2800" b="1" cap="all" dirty="0" smtClean="0">
              <a:ln/>
              <a:solidFill>
                <a:schemeClr val="accent6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283710">
            <a:off x="1346200" y="1239838"/>
            <a:ext cx="4319588" cy="5227637"/>
          </a:xfrm>
          <a:prstGeom prst="foldedCorner">
            <a:avLst>
              <a:gd name="adj" fmla="val 14726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C00000"/>
                </a:solidFill>
              </a:rPr>
              <a:t>Основная тема – благородные и возвышенные любовные и поэтические чувства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Интонации от повествовательной до восклицаний и риторических вопросов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Сложный и гибкий ритмический строй фразы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Обращения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Черты посланий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Сравнения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Ритмичные повторы слов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C00000"/>
                </a:solidFill>
              </a:rPr>
              <a:t>Динамика лейтмотива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C00000"/>
                </a:solidFill>
              </a:rPr>
              <a:t>Игра с читательским ожиданием, «обман»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rgbClr val="C00000"/>
                </a:solidFill>
              </a:rPr>
              <a:t>Форма - </a:t>
            </a:r>
            <a:r>
              <a:rPr lang="ru-RU" sz="1600" dirty="0">
                <a:solidFill>
                  <a:srgbClr val="C00000"/>
                </a:solidFill>
              </a:rPr>
              <a:t>два катрена, два терцета</a:t>
            </a: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88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72221">
            <a:off x="5465107" y="1511280"/>
            <a:ext cx="3152663" cy="38709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-657225"/>
            <a:ext cx="8243887" cy="1314450"/>
          </a:xfrm>
        </p:spPr>
        <p:txBody>
          <a:bodyPr/>
          <a:lstStyle/>
          <a:p>
            <a:pPr>
              <a:defRPr/>
            </a:pPr>
            <a:r>
              <a:rPr lang="ru-RU" sz="2800" b="1" cap="all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ПУШКИН  АЛЕКСАНДР СЕРГЕЕВИЧ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3550" y="3144838"/>
            <a:ext cx="3816350" cy="2633662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Font typeface="Euphemia" pitchFamily="34" charset="0"/>
              <a:buNone/>
              <a:defRPr/>
            </a:pP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Поэт привил сонету иронию, скрытый сарказм, возвышенный эмоционально-смысловой строй</a:t>
            </a:r>
          </a:p>
        </p:txBody>
      </p:sp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88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7600" y="882650"/>
            <a:ext cx="384016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60375" y="1700213"/>
            <a:ext cx="4467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altLang="ru-RU"/>
              <a:t>Любовный сонет «Мадонна»</a:t>
            </a:r>
          </a:p>
          <a:p>
            <a:pPr marL="285750" indent="-285750">
              <a:buFont typeface="Arial" charset="0"/>
              <a:buChar char="•"/>
            </a:pPr>
            <a:r>
              <a:rPr lang="ru-RU" altLang="ru-RU"/>
              <a:t>Философско-исторический «Поэту»</a:t>
            </a:r>
          </a:p>
          <a:p>
            <a:pPr marL="285750" indent="-285750">
              <a:buFont typeface="Arial" charset="0"/>
              <a:buChar char="•"/>
            </a:pPr>
            <a:r>
              <a:rPr lang="ru-RU" altLang="ru-RU"/>
              <a:t>Сонет о сонете «Сонет»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-596900"/>
            <a:ext cx="8243887" cy="1314450"/>
          </a:xfrm>
        </p:spPr>
        <p:txBody>
          <a:bodyPr/>
          <a:lstStyle/>
          <a:p>
            <a:pPr>
              <a:defRPr/>
            </a:pPr>
            <a:r>
              <a:rPr lang="ru-RU" sz="2800" b="1" cap="all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Поэты-модернисты</a:t>
            </a:r>
            <a:endParaRPr lang="ru-RU" sz="2800" b="1" cap="all" dirty="0">
              <a:ln/>
              <a:solidFill>
                <a:schemeClr val="accent6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88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971550" y="823913"/>
            <a:ext cx="4703763" cy="233045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Валерий Брюсов </a:t>
            </a:r>
            <a:endParaRPr lang="ru-RU" dirty="0"/>
          </a:p>
          <a:p>
            <a:pPr>
              <a:defRPr/>
            </a:pPr>
            <a:r>
              <a:rPr lang="ru-RU" dirty="0"/>
              <a:t>«Сонет о поэте» о назначении поэта и поэзии, сонет-размышление.</a:t>
            </a:r>
          </a:p>
          <a:p>
            <a:pPr>
              <a:defRPr/>
            </a:pPr>
            <a:r>
              <a:rPr lang="ru-RU" dirty="0">
                <a:solidFill>
                  <a:srgbClr val="C00000"/>
                </a:solidFill>
              </a:rPr>
              <a:t>Символ-бездна: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dirty="0">
                <a:solidFill>
                  <a:srgbClr val="C00000"/>
                </a:solidFill>
              </a:rPr>
              <a:t>постижение истины, труд творца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dirty="0">
                <a:solidFill>
                  <a:srgbClr val="C00000"/>
                </a:solidFill>
              </a:rPr>
              <a:t>особая судьба поэта</a:t>
            </a: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81000"/>
            <a:ext cx="2592388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Вертикальный свиток 8"/>
          <p:cNvSpPr/>
          <p:nvPr/>
        </p:nvSpPr>
        <p:spPr>
          <a:xfrm>
            <a:off x="3898900" y="4364038"/>
            <a:ext cx="3552825" cy="1549400"/>
          </a:xfrm>
          <a:prstGeom prst="verticalScroll">
            <a:avLst>
              <a:gd name="adj" fmla="val 15421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Константин Бальмонт </a:t>
            </a:r>
          </a:p>
          <a:p>
            <a:pPr>
              <a:defRPr/>
            </a:pPr>
            <a:r>
              <a:rPr lang="ru-RU" dirty="0"/>
              <a:t>Книга «Сонеты солнца, меда и луны» - 1917</a:t>
            </a:r>
          </a:p>
          <a:p>
            <a:pPr>
              <a:defRPr/>
            </a:pPr>
            <a:r>
              <a:rPr lang="ru-RU" dirty="0"/>
              <a:t>Сонет «Хвала сонету»</a:t>
            </a: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900" y="3721100"/>
            <a:ext cx="239236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-596900"/>
            <a:ext cx="8243887" cy="1314450"/>
          </a:xfrm>
        </p:spPr>
        <p:txBody>
          <a:bodyPr/>
          <a:lstStyle/>
          <a:p>
            <a:pPr>
              <a:defRPr/>
            </a:pPr>
            <a:r>
              <a:rPr lang="ru-RU" sz="2800" b="1" cap="all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Акмеизм</a:t>
            </a:r>
            <a:endParaRPr lang="ru-RU" sz="2800" b="1" cap="all" dirty="0">
              <a:ln/>
              <a:solidFill>
                <a:schemeClr val="accent6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88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1155700" y="844550"/>
            <a:ext cx="3416300" cy="4229100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b="1" dirty="0"/>
              <a:t>Осип Мандельштам </a:t>
            </a:r>
          </a:p>
          <a:p>
            <a:pPr>
              <a:defRPr/>
            </a:pPr>
            <a:r>
              <a:rPr lang="ru-RU" dirty="0"/>
              <a:t>«Казино»</a:t>
            </a:r>
          </a:p>
          <a:p>
            <a:pPr>
              <a:defRPr/>
            </a:pPr>
            <a:r>
              <a:rPr lang="ru-RU" dirty="0"/>
              <a:t>Я не поклонник радости предвзятой,</a:t>
            </a:r>
          </a:p>
          <a:p>
            <a:pPr>
              <a:defRPr/>
            </a:pPr>
            <a:r>
              <a:rPr lang="ru-RU" dirty="0"/>
              <a:t>Подчас природа – серое пятно;</a:t>
            </a:r>
          </a:p>
          <a:p>
            <a:pPr>
              <a:defRPr/>
            </a:pPr>
            <a:r>
              <a:rPr lang="ru-RU" dirty="0"/>
              <a:t>Мне, в </a:t>
            </a:r>
            <a:r>
              <a:rPr lang="ru-RU" dirty="0" err="1"/>
              <a:t>ожиданьи</a:t>
            </a:r>
            <a:r>
              <a:rPr lang="ru-RU" dirty="0"/>
              <a:t> легком, суждено</a:t>
            </a:r>
          </a:p>
          <a:p>
            <a:pPr>
              <a:defRPr/>
            </a:pPr>
            <a:r>
              <a:rPr lang="ru-RU" dirty="0"/>
              <a:t>Изведать краски жизни небогатой.</a:t>
            </a:r>
          </a:p>
          <a:p>
            <a:pPr>
              <a:defRPr/>
            </a:pPr>
            <a:r>
              <a:rPr lang="ru-RU" dirty="0"/>
              <a:t> </a:t>
            </a:r>
          </a:p>
          <a:p>
            <a:pPr>
              <a:defRPr/>
            </a:pPr>
            <a:r>
              <a:rPr lang="ru-RU" i="1" dirty="0">
                <a:solidFill>
                  <a:srgbClr val="C00000"/>
                </a:solidFill>
              </a:rPr>
              <a:t>Поэтизация серых будней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7763" y="844550"/>
            <a:ext cx="37719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17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ath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Тема17</Template>
  <TotalTime>443</TotalTime>
  <Words>479</Words>
  <Application>Microsoft Office PowerPoint</Application>
  <PresentationFormat>Экран (4:3)</PresentationFormat>
  <Paragraphs>95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Euphemia</vt:lpstr>
      <vt:lpstr>Calibri</vt:lpstr>
      <vt:lpstr>Times New Roman</vt:lpstr>
      <vt:lpstr>Arial Narrow</vt:lpstr>
      <vt:lpstr>Wingdings</vt:lpstr>
      <vt:lpstr>Тема17</vt:lpstr>
      <vt:lpstr>Слайд 1</vt:lpstr>
      <vt:lpstr>ЦЕЛИ УРОКА</vt:lpstr>
      <vt:lpstr>Николай Буало</vt:lpstr>
      <vt:lpstr>ОТ Средневековья к эпохе Возрождения – XIII Век </vt:lpstr>
      <vt:lpstr>Слайд 5</vt:lpstr>
      <vt:lpstr>Основные Особенности Сонета</vt:lpstr>
      <vt:lpstr>ПУШКИН  АЛЕКСАНДР СЕРГЕЕВИЧ</vt:lpstr>
      <vt:lpstr>Поэты-модернисты</vt:lpstr>
      <vt:lpstr>Акмеизм</vt:lpstr>
      <vt:lpstr>Футуризм </vt:lpstr>
      <vt:lpstr>Иван Бунин </vt:lpstr>
      <vt:lpstr>Проверочная работа</vt:lpstr>
      <vt:lpstr>Оцените себя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Владимирина</cp:lastModifiedBy>
  <cp:revision>49</cp:revision>
  <dcterms:created xsi:type="dcterms:W3CDTF">2013-12-20T15:24:06Z</dcterms:created>
  <dcterms:modified xsi:type="dcterms:W3CDTF">2014-02-24T21:11:04Z</dcterms:modified>
</cp:coreProperties>
</file>