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3"/>
  </p:notesMasterIdLst>
  <p:sldIdLst>
    <p:sldId id="256" r:id="rId2"/>
    <p:sldId id="294" r:id="rId3"/>
    <p:sldId id="295" r:id="rId4"/>
    <p:sldId id="296" r:id="rId5"/>
    <p:sldId id="290" r:id="rId6"/>
    <p:sldId id="262" r:id="rId7"/>
    <p:sldId id="287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73" r:id="rId16"/>
    <p:sldId id="297" r:id="rId17"/>
    <p:sldId id="274" r:id="rId18"/>
    <p:sldId id="275" r:id="rId19"/>
    <p:sldId id="282" r:id="rId20"/>
    <p:sldId id="276" r:id="rId21"/>
    <p:sldId id="283" r:id="rId22"/>
    <p:sldId id="288" r:id="rId23"/>
    <p:sldId id="278" r:id="rId24"/>
    <p:sldId id="284" r:id="rId25"/>
    <p:sldId id="285" r:id="rId26"/>
    <p:sldId id="292" r:id="rId27"/>
    <p:sldId id="279" r:id="rId28"/>
    <p:sldId id="280" r:id="rId29"/>
    <p:sldId id="293" r:id="rId30"/>
    <p:sldId id="291" r:id="rId31"/>
    <p:sldId id="28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CC0099"/>
    <a:srgbClr val="006600"/>
    <a:srgbClr val="CCFF99"/>
    <a:srgbClr val="CC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A50B-4822-4219-8CFB-8C499D3A9DC4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7DB4-D914-4E4B-98CF-4D6A6D980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1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7DB4-D914-4E4B-98CF-4D6A6D980D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7DB4-D914-4E4B-98CF-4D6A6D980D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51FCD-AF28-41C7-9AF6-07344CAE7E2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29E8-1C39-4D3D-AF16-5942AC538FC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937D2-FDB9-401A-8BC4-50C97534BA0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24588-2AC0-4DEC-BD5F-23094D04DCC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A62CC-0941-41A0-B5CE-1C1ACCB1D94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E0263-8E55-4DA0-99D3-A0A185E8726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EA39-DC16-4E9D-AF65-FC05B9A513B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4898A-BAF5-4916-B6B9-FDBD2BDC9EB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47EB6-F414-4119-B27B-FEA4480B8A6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E089A-E5F6-4332-AD03-E7CE006935C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AE6ACE-EAD2-4434-803E-BCB78D56DD64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53782E-7530-4BE6-93C0-3181B9471E1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320675"/>
            <a:ext cx="8839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интерактивных кроссвордов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программе </a:t>
            </a:r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Excel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71800" y="5445224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Санкт-Петербург 2014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293096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подготовила </a:t>
            </a:r>
            <a:r>
              <a:rPr lang="ru-RU" dirty="0" err="1" smtClean="0"/>
              <a:t>Твердохлеб</a:t>
            </a:r>
            <a:r>
              <a:rPr lang="ru-RU" dirty="0" smtClean="0"/>
              <a:t> </a:t>
            </a:r>
            <a:r>
              <a:rPr lang="ru-RU" dirty="0" err="1" smtClean="0"/>
              <a:t>Гюнай</a:t>
            </a:r>
            <a:r>
              <a:rPr lang="ru-RU" dirty="0" smtClean="0"/>
              <a:t> </a:t>
            </a:r>
            <a:r>
              <a:rPr lang="ru-RU" dirty="0" err="1" smtClean="0"/>
              <a:t>Эхсановна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учитель математики и информатики</a:t>
            </a:r>
          </a:p>
          <a:p>
            <a:pPr algn="ctr"/>
            <a:r>
              <a:rPr lang="ru-RU" dirty="0" smtClean="0"/>
              <a:t> в НОУ </a:t>
            </a:r>
            <a:r>
              <a:rPr lang="ru-RU" dirty="0" err="1" smtClean="0"/>
              <a:t>ДиПСО</a:t>
            </a:r>
            <a:r>
              <a:rPr lang="ru-RU" dirty="0" smtClean="0"/>
              <a:t> «Праздник +»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858000" cy="1295400"/>
          </a:xfrm>
        </p:spPr>
        <p:txBody>
          <a:bodyPr/>
          <a:lstStyle/>
          <a:p>
            <a:pPr marL="742950" indent="-742950"/>
            <a:r>
              <a:rPr lang="ru-RU"/>
              <a:t>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271463">
              <a:spcBef>
                <a:spcPct val="50000"/>
              </a:spcBef>
            </a:pP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Заполните </a:t>
            </a:r>
            <a:r>
              <a:rPr lang="ru-RU" sz="2000" b="1" dirty="0">
                <a:solidFill>
                  <a:schemeClr val="accent3"/>
                </a:solidFill>
                <a:latin typeface="+mj-lt"/>
              </a:rPr>
              <a:t>ответы кроссворда, так как они будут расположены в самом </a:t>
            </a: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кроссворде.</a:t>
            </a:r>
          </a:p>
          <a:p>
            <a:pPr marL="268288" indent="266700">
              <a:spcBef>
                <a:spcPct val="50000"/>
              </a:spcBef>
            </a:pP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Добавьте заголовок и введите вопросы.</a:t>
            </a:r>
            <a:endParaRPr lang="ru-RU" sz="20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050" name="Picture 2" descr="C:\Users\Александр\YandexDisk\Скриншоты\2014-08-10 15-45-01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8151"/>
            <a:ext cx="7929915" cy="46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YandexDisk\Скриншоты\2014-08-10 15-46-57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2926"/>
            <a:ext cx="4079924" cy="425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accent3"/>
                </a:solidFill>
              </a:rPr>
              <a:t>Оформите </a:t>
            </a:r>
            <a:r>
              <a:rPr lang="ru-RU" sz="3600" b="1" i="1" dirty="0">
                <a:solidFill>
                  <a:schemeClr val="accent3"/>
                </a:solidFill>
              </a:rPr>
              <a:t>границы </a:t>
            </a:r>
            <a:r>
              <a:rPr lang="ru-RU" sz="3600" b="1" i="1" dirty="0" smtClean="0">
                <a:solidFill>
                  <a:schemeClr val="accent3"/>
                </a:solidFill>
              </a:rPr>
              <a:t>кроссворда с помощью инструмента </a:t>
            </a:r>
            <a:endParaRPr lang="ru-RU" sz="3600" b="1" i="1" dirty="0">
              <a:solidFill>
                <a:schemeClr val="accent3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7520" t="9280" r="41057" b="88190"/>
          <a:stretch>
            <a:fillRect/>
          </a:stretch>
        </p:blipFill>
        <p:spPr bwMode="auto">
          <a:xfrm>
            <a:off x="6553200" y="838200"/>
            <a:ext cx="99060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475656" y="2564904"/>
            <a:ext cx="200026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YandexDisk\Скриншоты\2014-08-10 15-45-01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4931"/>
            <a:ext cx="4973618" cy="29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b="1" i="1" dirty="0" smtClean="0">
                <a:solidFill>
                  <a:schemeClr val="accent3"/>
                </a:solidFill>
              </a:rPr>
              <a:t>СОЗДАТЬ ЗАЛИВКУ КРОССВОРДА  В ЦВЕТА ГОСУДАРСТВЕННОГО  ФЛАГА  РФ</a:t>
            </a:r>
            <a:endParaRPr lang="ru-RU" i="1" dirty="0">
              <a:solidFill>
                <a:schemeClr val="accent3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92600" y="998033"/>
            <a:ext cx="190967" cy="1042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99592" y="1268760"/>
            <a:ext cx="696466" cy="754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Александр\YandexDisk\Скриншоты\2014-08-10 15-51-50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76" y="2463795"/>
            <a:ext cx="6892739" cy="35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YandexDisk\Скриншоты\2014-08-10 15-54-08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7" y="1340768"/>
            <a:ext cx="79749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 b="1" i="1" dirty="0" smtClean="0">
                <a:solidFill>
                  <a:schemeClr val="accent3"/>
                </a:solidFill>
              </a:rPr>
              <a:t>Скройте </a:t>
            </a:r>
            <a:r>
              <a:rPr lang="ru-RU" sz="3600" b="1" i="1" dirty="0">
                <a:solidFill>
                  <a:schemeClr val="accent3"/>
                </a:solidFill>
              </a:rPr>
              <a:t>сетку</a:t>
            </a:r>
            <a:r>
              <a:rPr lang="ru-RU" sz="3600" b="1" i="1" dirty="0" smtClean="0">
                <a:solidFill>
                  <a:schemeClr val="accent3"/>
                </a:solidFill>
              </a:rPr>
              <a:t>: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070224" y="1953121"/>
            <a:ext cx="64294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547664" y="1988840"/>
            <a:ext cx="121444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 b="1" i="1" dirty="0" smtClean="0">
                <a:solidFill>
                  <a:schemeClr val="accent3"/>
                </a:solidFill>
              </a:rPr>
              <a:t>САМОСТОЯТЕЛЬНО! </a:t>
            </a:r>
            <a:endParaRPr lang="ru-RU" sz="3600" b="1" i="1" dirty="0">
              <a:solidFill>
                <a:schemeClr val="accent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9552" y="764704"/>
            <a:ext cx="8183880" cy="207170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Найти в </a:t>
            </a:r>
            <a:r>
              <a:rPr lang="en-US" sz="2400" dirty="0" smtClean="0">
                <a:hlinkClick r:id="rId3"/>
              </a:rPr>
              <a:t>www.yandex.ru</a:t>
            </a:r>
            <a:r>
              <a:rPr lang="en-US" sz="2400" dirty="0" smtClean="0"/>
              <a:t>  </a:t>
            </a:r>
            <a:r>
              <a:rPr lang="ru-RU" sz="2400" dirty="0" smtClean="0"/>
              <a:t>фото Крымского полуострова или карты Крыма и вставить в верхний левый угол листа Кроссворд. Например, </a:t>
            </a:r>
          </a:p>
          <a:p>
            <a:endParaRPr lang="ru-RU" dirty="0"/>
          </a:p>
        </p:txBody>
      </p:sp>
      <p:pic>
        <p:nvPicPr>
          <p:cNvPr id="6146" name="Picture 2" descr="C:\Users\Александр\YandexDisk\Скриншоты\2014-08-10 15-57-18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3812"/>
            <a:ext cx="7147754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Оформляем  </a:t>
            </a:r>
            <a:r>
              <a:rPr lang="ru-RU" i="1" dirty="0">
                <a:solidFill>
                  <a:schemeClr val="accent3"/>
                </a:solidFill>
              </a:rPr>
              <a:t>лист  «Обработка результатов».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 dirty="0"/>
              <a:t>1. </a:t>
            </a:r>
            <a:r>
              <a:rPr lang="ru-RU" sz="2000" dirty="0"/>
              <a:t>Заполним столбцы </a:t>
            </a:r>
            <a:r>
              <a:rPr lang="ru-RU" sz="2000" b="1" dirty="0"/>
              <a:t>1</a:t>
            </a:r>
            <a:r>
              <a:rPr lang="ru-RU" sz="2000" b="1" dirty="0" smtClean="0"/>
              <a:t> </a:t>
            </a:r>
            <a:r>
              <a:rPr lang="ru-RU" sz="2000" dirty="0"/>
              <a:t>и</a:t>
            </a:r>
            <a:r>
              <a:rPr lang="ru-RU" sz="2000" b="1" dirty="0"/>
              <a:t> </a:t>
            </a:r>
            <a:r>
              <a:rPr lang="ru-RU" sz="2000" b="1" dirty="0" smtClean="0"/>
              <a:t>2 </a:t>
            </a:r>
            <a:r>
              <a:rPr lang="ru-RU" sz="2000" dirty="0"/>
              <a:t>ответами кроссворда.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9775"/>
            <a:ext cx="6124575" cy="406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2052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2. Скопируйте содержимое ячейки с текстом «Владимир Путин» и вставьте в ячейку напротив. Это и будет ключевое слово.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8917"/>
            <a:ext cx="4625975" cy="444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928662" y="2428868"/>
            <a:ext cx="242889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YandexDisk\Скриншоты\2014-08-12 10-54-59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1" y="1228130"/>
            <a:ext cx="3516808" cy="36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андр\YandexDisk\Скриншоты\2014-08-10 15-37-15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8234"/>
            <a:ext cx="6022707" cy="45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 dirty="0" smtClean="0"/>
              <a:t>3 . </a:t>
            </a:r>
            <a:r>
              <a:rPr lang="ru-RU" dirty="0" smtClean="0"/>
              <a:t>В ячейке </a:t>
            </a:r>
            <a:r>
              <a:rPr lang="en-US" b="1" dirty="0" smtClean="0"/>
              <a:t>R7C3</a:t>
            </a:r>
            <a:r>
              <a:rPr lang="ru-RU" b="1" dirty="0" smtClean="0"/>
              <a:t> </a:t>
            </a:r>
            <a:r>
              <a:rPr lang="ru-RU" dirty="0" smtClean="0"/>
              <a:t>вставить функцию СЦЕПИТЬ (Необходимо </a:t>
            </a:r>
            <a:r>
              <a:rPr lang="ru-RU" dirty="0"/>
              <a:t>соединить </a:t>
            </a:r>
            <a:r>
              <a:rPr lang="ru-RU" dirty="0" smtClean="0"/>
              <a:t>  буквы </a:t>
            </a:r>
            <a:r>
              <a:rPr lang="ru-RU" dirty="0"/>
              <a:t>слова, находящиеся в разных ячейках на странице </a:t>
            </a:r>
            <a:r>
              <a:rPr lang="ru-RU" b="1" dirty="0"/>
              <a:t>Кроссворд</a:t>
            </a:r>
            <a:r>
              <a:rPr lang="ru-RU" dirty="0"/>
              <a:t> в одной ячейке.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Кольцо 8"/>
          <p:cNvSpPr/>
          <p:nvPr/>
        </p:nvSpPr>
        <p:spPr>
          <a:xfrm>
            <a:off x="3033698" y="2162900"/>
            <a:ext cx="533400" cy="381000"/>
          </a:xfrm>
          <a:prstGeom prst="donut">
            <a:avLst>
              <a:gd name="adj" fmla="val 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3048000"/>
            <a:ext cx="2133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ольцо 7"/>
          <p:cNvSpPr/>
          <p:nvPr/>
        </p:nvSpPr>
        <p:spPr>
          <a:xfrm>
            <a:off x="453604" y="1972400"/>
            <a:ext cx="1382092" cy="381000"/>
          </a:xfrm>
          <a:prstGeom prst="donut">
            <a:avLst>
              <a:gd name="adj" fmla="val 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214810" y="4172322"/>
            <a:ext cx="1066800" cy="190500"/>
          </a:xfrm>
          <a:prstGeom prst="donut">
            <a:avLst>
              <a:gd name="adj" fmla="val 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106688" y="5301208"/>
            <a:ext cx="457200" cy="307686"/>
          </a:xfrm>
          <a:prstGeom prst="donut">
            <a:avLst>
              <a:gd name="adj" fmla="val 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4644008" y="3519785"/>
            <a:ext cx="2057400" cy="381000"/>
          </a:xfrm>
          <a:prstGeom prst="donut">
            <a:avLst>
              <a:gd name="adj" fmla="val 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3834" cy="385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304801"/>
            <a:ext cx="7848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357188">
              <a:spcBef>
                <a:spcPct val="50000"/>
              </a:spcBef>
            </a:pPr>
            <a:r>
              <a:rPr lang="ru-RU" dirty="0" smtClean="0"/>
              <a:t>После появления диалогового  окна, </a:t>
            </a:r>
            <a:r>
              <a:rPr lang="ru-RU" dirty="0"/>
              <a:t>перейдите на </a:t>
            </a:r>
            <a:r>
              <a:rPr lang="ru-RU" b="1" dirty="0"/>
              <a:t>Лист</a:t>
            </a:r>
            <a:r>
              <a:rPr lang="ru-RU" dirty="0"/>
              <a:t> </a:t>
            </a:r>
            <a:r>
              <a:rPr lang="ru-RU" b="1" dirty="0"/>
              <a:t>Кроссворд,</a:t>
            </a:r>
            <a:r>
              <a:rPr lang="ru-RU" dirty="0"/>
              <a:t> </a:t>
            </a:r>
            <a:r>
              <a:rPr lang="ru-RU" dirty="0" smtClean="0"/>
              <a:t>и при </a:t>
            </a:r>
            <a:r>
              <a:rPr lang="ru-RU" dirty="0"/>
              <a:t>нажатой клавише </a:t>
            </a:r>
            <a:r>
              <a:rPr lang="ru-RU" b="1" dirty="0" err="1"/>
              <a:t>Ctrl</a:t>
            </a:r>
            <a:r>
              <a:rPr lang="ru-RU" dirty="0"/>
              <a:t> щелкать по </a:t>
            </a:r>
            <a:r>
              <a:rPr lang="ru-RU" dirty="0" smtClean="0"/>
              <a:t>очереди по ячейкам</a:t>
            </a:r>
            <a:r>
              <a:rPr lang="ru-RU" dirty="0"/>
              <a:t>, в которых находятся буквы </a:t>
            </a:r>
            <a:r>
              <a:rPr lang="ru-RU" dirty="0" smtClean="0"/>
              <a:t>второго </a:t>
            </a:r>
            <a:r>
              <a:rPr lang="ru-RU" dirty="0"/>
              <a:t>слова</a:t>
            </a:r>
            <a:r>
              <a:rPr lang="ru-RU" dirty="0" smtClean="0"/>
              <a:t>.</a:t>
            </a:r>
          </a:p>
          <a:p>
            <a:pPr marL="268288" indent="357188">
              <a:spcBef>
                <a:spcPct val="50000"/>
              </a:spcBef>
            </a:pPr>
            <a:r>
              <a:rPr lang="ru-RU" dirty="0" smtClean="0"/>
              <a:t>Получится: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5429256" y="2857496"/>
            <a:ext cx="1357322" cy="5334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6286512" y="3929066"/>
            <a:ext cx="990600" cy="5334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71802" y="3000372"/>
            <a:ext cx="20717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YandexDisk\Скриншоты\2014-08-12 11-07-19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2" y="1557496"/>
            <a:ext cx="4791078" cy="48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357167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ru-RU" dirty="0" smtClean="0"/>
              <a:t>В результате в ячейке </a:t>
            </a:r>
            <a:r>
              <a:rPr lang="en-US" dirty="0"/>
              <a:t>R7C3</a:t>
            </a:r>
            <a:r>
              <a:rPr lang="ru-RU" dirty="0" smtClean="0"/>
              <a:t>     должно получиться слово, на котором вы щелкали мышкой.</a:t>
            </a:r>
          </a:p>
          <a:p>
            <a:pPr indent="268288"/>
            <a:r>
              <a:rPr lang="ru-RU" dirty="0" smtClean="0"/>
              <a:t>Остальные ячейки   </a:t>
            </a:r>
            <a:r>
              <a:rPr lang="en-US" dirty="0" smtClean="0"/>
              <a:t>R4C3</a:t>
            </a:r>
            <a:r>
              <a:rPr lang="ru-RU" dirty="0" smtClean="0"/>
              <a:t>:</a:t>
            </a:r>
            <a:r>
              <a:rPr lang="en-US" dirty="0"/>
              <a:t>R19C3</a:t>
            </a:r>
            <a:r>
              <a:rPr lang="ru-RU" dirty="0" smtClean="0"/>
              <a:t>  заполняйте аналогично напротив каждого ответа.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6362700" y="40767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362700" y="48387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362700" y="50673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ольцо 7"/>
          <p:cNvSpPr/>
          <p:nvPr/>
        </p:nvSpPr>
        <p:spPr>
          <a:xfrm>
            <a:off x="2432178" y="3262831"/>
            <a:ext cx="1635766" cy="307842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357718" cy="642942"/>
          </a:xfrm>
        </p:spPr>
        <p:txBody>
          <a:bodyPr/>
          <a:lstStyle/>
          <a:p>
            <a:pPr algn="ctr"/>
            <a:r>
              <a:rPr lang="ru-RU" dirty="0" smtClean="0"/>
              <a:t>Все о Крыме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10800000" flipV="1">
            <a:off x="428596" y="1000108"/>
            <a:ext cx="8183880" cy="50720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Так именовался в русских источниках конца XVIII — начала XX веков Крымский полуостров (Таврида)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Город-герой, находящийся на территории республики Крым (Севастополь)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Знаменитый </a:t>
            </a:r>
            <a:r>
              <a:rPr lang="ru-RU" dirty="0" err="1" smtClean="0"/>
              <a:t>художик-морянист</a:t>
            </a:r>
            <a:r>
              <a:rPr lang="ru-RU" dirty="0" smtClean="0"/>
              <a:t>, родившийся в одном из городов Крыма (И.К.Айвазовский)</a:t>
            </a:r>
          </a:p>
          <a:p>
            <a:pPr marL="514350" indent="-514350">
              <a:buAutoNum type="arabicPeriod"/>
            </a:pPr>
            <a:r>
              <a:rPr lang="ru-RU" dirty="0" smtClean="0"/>
              <a:t>Один из городов Крыма, являющийся побратимом Кронштадта (Феодосия)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390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" y="428604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7188">
              <a:spcBef>
                <a:spcPct val="50000"/>
              </a:spcBef>
            </a:pPr>
            <a:r>
              <a:rPr lang="ru-RU" dirty="0" smtClean="0"/>
              <a:t>В столбце   3 </a:t>
            </a:r>
            <a:r>
              <a:rPr lang="ru-RU" b="1" dirty="0" smtClean="0"/>
              <a:t> </a:t>
            </a:r>
            <a:r>
              <a:rPr lang="ru-RU" dirty="0"/>
              <a:t>необходимо проверить соответствуют ли </a:t>
            </a:r>
            <a:r>
              <a:rPr lang="ru-RU" dirty="0" smtClean="0"/>
              <a:t>друг другу слова </a:t>
            </a:r>
            <a:r>
              <a:rPr lang="ru-RU" dirty="0"/>
              <a:t>находящиеся в заполненных столбцах.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</a:pPr>
            <a:r>
              <a:rPr lang="ru-RU" dirty="0"/>
              <a:t>В ячейке </a:t>
            </a:r>
            <a:r>
              <a:rPr lang="ru-RU" dirty="0" smtClean="0"/>
              <a:t> </a:t>
            </a:r>
            <a:r>
              <a:rPr lang="en-US" dirty="0" smtClean="0"/>
              <a:t>R4C4</a:t>
            </a:r>
            <a:r>
              <a:rPr lang="ru-RU" dirty="0" smtClean="0"/>
              <a:t> вставить </a:t>
            </a:r>
            <a:r>
              <a:rPr lang="ru-RU" dirty="0"/>
              <a:t>функцию </a:t>
            </a:r>
            <a:r>
              <a:rPr lang="ru-RU" b="1" dirty="0" smtClean="0"/>
              <a:t>ЕСЛИ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5219700" y="43053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3848100" y="2781300"/>
            <a:ext cx="152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ьцо 8"/>
          <p:cNvSpPr/>
          <p:nvPr/>
        </p:nvSpPr>
        <p:spPr>
          <a:xfrm>
            <a:off x="2571736" y="2357430"/>
            <a:ext cx="609600" cy="53340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500562" y="2357430"/>
            <a:ext cx="2209800" cy="381000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343400" y="2889300"/>
            <a:ext cx="609600" cy="333372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6715140" y="4714884"/>
            <a:ext cx="609600" cy="53340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2581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 smtClean="0"/>
              <a:t>Заполнить появившееся диалоговое окно   </a:t>
            </a:r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4786314" y="3643314"/>
            <a:ext cx="928694" cy="129540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7286644" y="6000768"/>
            <a:ext cx="685800" cy="38100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dirty="0" smtClean="0"/>
              <a:t>Скопировать функцию </a:t>
            </a:r>
            <a:r>
              <a:rPr lang="ru-RU" b="1" dirty="0" smtClean="0"/>
              <a:t>ЕСЛИ</a:t>
            </a:r>
            <a:r>
              <a:rPr lang="ru-RU" dirty="0" smtClean="0"/>
              <a:t> в остальные ячейки столбца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1185863"/>
            <a:ext cx="3933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Кольцо 3"/>
          <p:cNvSpPr/>
          <p:nvPr/>
        </p:nvSpPr>
        <p:spPr>
          <a:xfrm>
            <a:off x="5500694" y="2786058"/>
            <a:ext cx="857256" cy="285752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12466"/>
            <a:ext cx="6286544" cy="51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3"/>
                </a:solidFill>
              </a:rPr>
              <a:t>Оформляем «Титульный </a:t>
            </a:r>
            <a:r>
              <a:rPr lang="ru-RU" sz="3200" i="1" dirty="0">
                <a:solidFill>
                  <a:schemeClr val="accent3"/>
                </a:solidFill>
              </a:rPr>
              <a:t>лист</a:t>
            </a:r>
            <a:r>
              <a:rPr lang="ru-RU" sz="3200" i="1" dirty="0" smtClean="0">
                <a:solidFill>
                  <a:schemeClr val="accent3"/>
                </a:solidFill>
              </a:rPr>
              <a:t>»</a:t>
            </a:r>
            <a:endParaRPr lang="ru-RU" sz="3200" i="1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429264"/>
            <a:ext cx="65635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214678" y="5500702"/>
            <a:ext cx="609600" cy="533400"/>
          </a:xfrm>
          <a:prstGeom prst="donut">
            <a:avLst>
              <a:gd name="adj" fmla="val 2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624"/>
            <a:ext cx="821537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Кольцо 6"/>
          <p:cNvSpPr/>
          <p:nvPr/>
        </p:nvSpPr>
        <p:spPr>
          <a:xfrm>
            <a:off x="3500430" y="1714488"/>
            <a:ext cx="4643470" cy="500066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999159" flipV="1">
            <a:off x="3467618" y="1962814"/>
            <a:ext cx="487334" cy="3830925"/>
          </a:xfrm>
          <a:prstGeom prst="downArrow">
            <a:avLst>
              <a:gd name="adj1" fmla="val 574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2714612" y="5643578"/>
            <a:ext cx="762000" cy="457200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532182" cy="639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3000364" y="1857364"/>
            <a:ext cx="5000660" cy="714380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974123" flipH="1" flipV="1">
            <a:off x="4593178" y="2603833"/>
            <a:ext cx="203019" cy="3396749"/>
          </a:xfrm>
          <a:prstGeom prst="downArrow">
            <a:avLst>
              <a:gd name="adj1" fmla="val 5748"/>
              <a:gd name="adj2" fmla="val 445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928926" y="6072206"/>
            <a:ext cx="1752600" cy="457200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4572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3"/>
                </a:solidFill>
              </a:rPr>
              <a:t>Уберем ответы с листа «Кроссворд»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64484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3"/>
                </a:solidFill>
              </a:rPr>
              <a:t>Скрыть </a:t>
            </a:r>
            <a:r>
              <a:rPr lang="ru-RU" sz="3200" i="1" dirty="0">
                <a:solidFill>
                  <a:schemeClr val="accent3"/>
                </a:solidFill>
              </a:rPr>
              <a:t>Лист </a:t>
            </a:r>
            <a:r>
              <a:rPr lang="ru-RU" sz="3200" i="1" dirty="0" smtClean="0">
                <a:solidFill>
                  <a:schemeClr val="accent3"/>
                </a:solidFill>
              </a:rPr>
              <a:t/>
            </a:r>
            <a:br>
              <a:rPr lang="ru-RU" sz="3200" i="1" dirty="0" smtClean="0">
                <a:solidFill>
                  <a:schemeClr val="accent3"/>
                </a:solidFill>
              </a:rPr>
            </a:br>
            <a:r>
              <a:rPr lang="ru-RU" sz="3200" i="1" dirty="0" smtClean="0">
                <a:solidFill>
                  <a:schemeClr val="accent3"/>
                </a:solidFill>
              </a:rPr>
              <a:t>«</a:t>
            </a:r>
            <a:r>
              <a:rPr lang="ru-RU" sz="3200" i="1" dirty="0">
                <a:solidFill>
                  <a:schemeClr val="accent3"/>
                </a:solidFill>
              </a:rPr>
              <a:t>Обработка результатов»</a:t>
            </a:r>
          </a:p>
        </p:txBody>
      </p:sp>
      <p:sp>
        <p:nvSpPr>
          <p:cNvPr id="11" name="Кольцо 10"/>
          <p:cNvSpPr/>
          <p:nvPr/>
        </p:nvSpPr>
        <p:spPr>
          <a:xfrm>
            <a:off x="4114800" y="5486400"/>
            <a:ext cx="2209800" cy="381000"/>
          </a:xfrm>
          <a:prstGeom prst="donut">
            <a:avLst>
              <a:gd name="adj" fmla="val 3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3"/>
                </a:solidFill>
              </a:rPr>
              <a:t>Сохранение работы:</a:t>
            </a:r>
            <a:br>
              <a:rPr lang="ru-RU" sz="3200" i="1" dirty="0" smtClean="0">
                <a:solidFill>
                  <a:schemeClr val="accent3"/>
                </a:solidFill>
              </a:rPr>
            </a:br>
            <a:r>
              <a:rPr lang="ru-RU" sz="2200" i="1" dirty="0" smtClean="0">
                <a:solidFill>
                  <a:schemeClr val="accent3"/>
                </a:solidFill>
              </a:rPr>
              <a:t>сохранить работу в папке 7 класс</a:t>
            </a:r>
            <a:r>
              <a:rPr lang="en-US" sz="2200" i="1" dirty="0" smtClean="0">
                <a:solidFill>
                  <a:schemeClr val="accent3"/>
                </a:solidFill>
              </a:rPr>
              <a:t>/Excel/</a:t>
            </a:r>
            <a:r>
              <a:rPr lang="ru-RU" sz="2200" i="1" dirty="0" smtClean="0">
                <a:solidFill>
                  <a:schemeClr val="accent3"/>
                </a:solidFill>
              </a:rPr>
              <a:t>Ваша фамилия.</a:t>
            </a:r>
            <a:r>
              <a:rPr lang="en-US" sz="2200" i="1" dirty="0" err="1" smtClean="0">
                <a:solidFill>
                  <a:schemeClr val="accent3"/>
                </a:solidFill>
              </a:rPr>
              <a:t>xls</a:t>
            </a:r>
            <a:endParaRPr lang="ru-RU" sz="2200" i="1" dirty="0">
              <a:solidFill>
                <a:schemeClr val="accent3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16832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Александр\YandexDisk\Скриншоты\2014-08-12 11-14-27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05220" cy="38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chemeClr val="accent3"/>
                </a:solidFill>
              </a:rPr>
              <a:t>Кроссворд готов!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357718" cy="642942"/>
          </a:xfrm>
        </p:spPr>
        <p:txBody>
          <a:bodyPr/>
          <a:lstStyle/>
          <a:p>
            <a:pPr algn="ctr"/>
            <a:r>
              <a:rPr lang="ru-RU" dirty="0" smtClean="0"/>
              <a:t>Все о Крыме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10800000" flipV="1">
            <a:off x="428596" y="1000108"/>
            <a:ext cx="8183880" cy="507209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Государство, в составе которого республика Крым находилась с 1954 года до 17 марта 2014 года (Украина)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Столица республики Крым (Симферополь)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Керченский ….(пролив)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Детский оздоровительный лагерь (Артек)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Географическая классификация Крыма (полуостров)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Город республики Крым, одноименный с рыбой (Судак)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2592388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000" b="1" kern="10" dirty="0">
              <a:ln w="17780">
                <a:solidFill>
                  <a:srgbClr val="000000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505050"/>
                  </a:gs>
                  <a:gs pos="49001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effectLst>
                <a:outerShdw algn="tl" rotWithShape="0">
                  <a:srgbClr val="000000"/>
                </a:outerShdw>
              </a:effectLst>
              <a:latin typeface="+mn-lt"/>
              <a:ea typeface="+mn-lt"/>
              <a:cs typeface="+mn-lt"/>
            </a:endParaRPr>
          </a:p>
          <a:p>
            <a:r>
              <a:rPr lang="ru-RU" sz="3200" b="1" i="1" dirty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Выберите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191000" y="2709863"/>
            <a:ext cx="4486275" cy="930275"/>
            <a:chOff x="2544" y="1831"/>
            <a:chExt cx="2932" cy="665"/>
          </a:xfrm>
        </p:grpSpPr>
        <p:sp>
          <p:nvSpPr>
            <p:cNvPr id="43030" name="Text Box 15"/>
            <p:cNvSpPr txBox="1">
              <a:spLocks noChangeArrowheads="1"/>
            </p:cNvSpPr>
            <p:nvPr/>
          </p:nvSpPr>
          <p:spPr bwMode="auto">
            <a:xfrm>
              <a:off x="3640" y="1831"/>
              <a:ext cx="18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9900"/>
                  </a:solidFill>
                  <a:latin typeface="Corbel" pitchFamily="34" charset="0"/>
                </a:rPr>
                <a:t>Доволен </a:t>
              </a:r>
              <a:r>
                <a:rPr lang="ru-RU" sz="2400" b="1" dirty="0">
                  <a:solidFill>
                    <a:srgbClr val="FF9900"/>
                  </a:solidFill>
                  <a:latin typeface="Corbel" pitchFamily="34" charset="0"/>
                </a:rPr>
                <a:t>оценкой</a:t>
              </a:r>
            </a:p>
          </p:txBody>
        </p:sp>
        <p:sp>
          <p:nvSpPr>
            <p:cNvPr id="43031" name="Text Box 16"/>
            <p:cNvSpPr txBox="1">
              <a:spLocks noChangeArrowheads="1"/>
            </p:cNvSpPr>
            <p:nvPr/>
          </p:nvSpPr>
          <p:spPr bwMode="auto">
            <a:xfrm>
              <a:off x="2544" y="220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996633"/>
                  </a:solidFill>
                  <a:latin typeface="Corbel" pitchFamily="34" charset="0"/>
                </a:rPr>
                <a:t>Было скучно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114425" y="2286379"/>
            <a:ext cx="7634288" cy="3620709"/>
            <a:chOff x="-337" y="1251"/>
            <a:chExt cx="5945" cy="2627"/>
          </a:xfrm>
        </p:grpSpPr>
        <p:sp>
          <p:nvSpPr>
            <p:cNvPr id="43026" name="Text Box 9"/>
            <p:cNvSpPr txBox="1">
              <a:spLocks noChangeArrowheads="1"/>
            </p:cNvSpPr>
            <p:nvPr/>
          </p:nvSpPr>
          <p:spPr bwMode="auto">
            <a:xfrm>
              <a:off x="-337" y="2864"/>
              <a:ext cx="246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00FF"/>
                  </a:solidFill>
                  <a:latin typeface="Corbel" pitchFamily="34" charset="0"/>
                </a:rPr>
                <a:t>Мне было интересно</a:t>
              </a:r>
            </a:p>
          </p:txBody>
        </p:sp>
        <p:sp>
          <p:nvSpPr>
            <p:cNvPr id="43028" name="Text Box 14"/>
            <p:cNvSpPr txBox="1">
              <a:spLocks noChangeArrowheads="1"/>
            </p:cNvSpPr>
            <p:nvPr/>
          </p:nvSpPr>
          <p:spPr bwMode="auto">
            <a:xfrm>
              <a:off x="2118" y="1251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66FF"/>
                  </a:solidFill>
                  <a:latin typeface="Corbel" pitchFamily="34" charset="0"/>
                </a:rPr>
                <a:t>Здорово</a:t>
              </a:r>
            </a:p>
          </p:txBody>
        </p:sp>
        <p:sp>
          <p:nvSpPr>
            <p:cNvPr id="43029" name="Text Box 18"/>
            <p:cNvSpPr txBox="1">
              <a:spLocks noChangeArrowheads="1"/>
            </p:cNvSpPr>
            <p:nvPr/>
          </p:nvSpPr>
          <p:spPr bwMode="auto">
            <a:xfrm>
              <a:off x="2860" y="3543"/>
              <a:ext cx="274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3399FF"/>
                  </a:solidFill>
                  <a:latin typeface="Corbel" pitchFamily="34" charset="0"/>
                </a:rPr>
                <a:t>Оценка урока - отлично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187450" y="3068637"/>
            <a:ext cx="4646014" cy="2327930"/>
            <a:chOff x="397" y="1871"/>
            <a:chExt cx="3306" cy="1514"/>
          </a:xfrm>
        </p:grpSpPr>
        <p:sp>
          <p:nvSpPr>
            <p:cNvPr id="43022" name="Text Box 7"/>
            <p:cNvSpPr txBox="1">
              <a:spLocks noChangeArrowheads="1"/>
            </p:cNvSpPr>
            <p:nvPr/>
          </p:nvSpPr>
          <p:spPr bwMode="auto">
            <a:xfrm>
              <a:off x="397" y="1871"/>
              <a:ext cx="179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FF"/>
                  </a:solidFill>
                  <a:latin typeface="Corbel" pitchFamily="34" charset="0"/>
                </a:rPr>
                <a:t>Урок понравился</a:t>
              </a:r>
            </a:p>
          </p:txBody>
        </p:sp>
        <p:sp>
          <p:nvSpPr>
            <p:cNvPr id="43023" name="Text Box 8"/>
            <p:cNvSpPr txBox="1">
              <a:spLocks noChangeArrowheads="1"/>
            </p:cNvSpPr>
            <p:nvPr/>
          </p:nvSpPr>
          <p:spPr bwMode="auto">
            <a:xfrm>
              <a:off x="1070" y="2353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CC99FF"/>
                  </a:solidFill>
                  <a:latin typeface="Corbel" pitchFamily="34" charset="0"/>
                </a:rPr>
                <a:t>Есть вопросы</a:t>
              </a:r>
            </a:p>
          </p:txBody>
        </p:sp>
        <p:sp>
          <p:nvSpPr>
            <p:cNvPr id="43024" name="Text Box 11"/>
            <p:cNvSpPr txBox="1">
              <a:spLocks noChangeArrowheads="1"/>
            </p:cNvSpPr>
            <p:nvPr/>
          </p:nvSpPr>
          <p:spPr bwMode="auto">
            <a:xfrm>
              <a:off x="2263" y="3097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66FF"/>
                  </a:solidFill>
                  <a:latin typeface="Corbel" pitchFamily="34" charset="0"/>
                </a:rPr>
                <a:t>Я молодец!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85800" y="1676400"/>
            <a:ext cx="7328045" cy="2572455"/>
            <a:chOff x="528" y="1243"/>
            <a:chExt cx="4931" cy="1659"/>
          </a:xfrm>
        </p:grpSpPr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>
              <a:off x="528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00"/>
                  </a:solidFill>
                  <a:latin typeface="Corbel" pitchFamily="34" charset="0"/>
                </a:rPr>
                <a:t>Важная тема</a:t>
              </a:r>
            </a:p>
          </p:txBody>
        </p:sp>
        <p:sp>
          <p:nvSpPr>
            <p:cNvPr id="43020" name="Text Box 19"/>
            <p:cNvSpPr txBox="1">
              <a:spLocks noChangeArrowheads="1"/>
            </p:cNvSpPr>
            <p:nvPr/>
          </p:nvSpPr>
          <p:spPr bwMode="auto">
            <a:xfrm>
              <a:off x="2639" y="1243"/>
              <a:ext cx="282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F0066"/>
                  </a:solidFill>
                  <a:latin typeface="Corbel" pitchFamily="34" charset="0"/>
                </a:rPr>
                <a:t>Понял сам и помогал другим</a:t>
              </a:r>
              <a:endParaRPr lang="ru-RU" sz="2400" b="1" dirty="0">
                <a:solidFill>
                  <a:srgbClr val="FF0066"/>
                </a:solidFill>
                <a:latin typeface="Corbel" pitchFamily="34" charset="0"/>
              </a:endParaRPr>
            </a:p>
          </p:txBody>
        </p:sp>
        <p:sp>
          <p:nvSpPr>
            <p:cNvPr id="43021" name="Text Box 21"/>
            <p:cNvSpPr txBox="1">
              <a:spLocks noChangeArrowheads="1"/>
            </p:cNvSpPr>
            <p:nvPr/>
          </p:nvSpPr>
          <p:spPr bwMode="auto">
            <a:xfrm>
              <a:off x="3305" y="2604"/>
              <a:ext cx="210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66"/>
                  </a:solidFill>
                  <a:latin typeface="Corbel" pitchFamily="34" charset="0"/>
                </a:rPr>
                <a:t>Ничего особенного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7200" y="2514600"/>
            <a:ext cx="7669213" cy="3392238"/>
            <a:chOff x="308" y="1557"/>
            <a:chExt cx="6168" cy="2731"/>
          </a:xfrm>
        </p:grpSpPr>
        <p:sp>
          <p:nvSpPr>
            <p:cNvPr id="43016" name="Text Box 10"/>
            <p:cNvSpPr txBox="1">
              <a:spLocks noChangeArrowheads="1"/>
            </p:cNvSpPr>
            <p:nvPr/>
          </p:nvSpPr>
          <p:spPr bwMode="auto">
            <a:xfrm>
              <a:off x="308" y="3916"/>
              <a:ext cx="225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9900"/>
                  </a:solidFill>
                  <a:latin typeface="Corbel" pitchFamily="34" charset="0"/>
                </a:rPr>
                <a:t>Ничего не понятно</a:t>
              </a:r>
            </a:p>
          </p:txBody>
        </p:sp>
        <p:sp>
          <p:nvSpPr>
            <p:cNvPr id="43017" name="Text Box 17"/>
            <p:cNvSpPr txBox="1">
              <a:spLocks noChangeArrowheads="1"/>
            </p:cNvSpPr>
            <p:nvPr/>
          </p:nvSpPr>
          <p:spPr bwMode="auto">
            <a:xfrm>
              <a:off x="3783" y="3163"/>
              <a:ext cx="269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33CC33"/>
                  </a:solidFill>
                  <a:latin typeface="Corbel" pitchFamily="34" charset="0"/>
                </a:rPr>
                <a:t>Узнал(а) много нового</a:t>
              </a:r>
            </a:p>
          </p:txBody>
        </p:sp>
        <p:sp>
          <p:nvSpPr>
            <p:cNvPr id="43018" name="Text Box 22"/>
            <p:cNvSpPr txBox="1">
              <a:spLocks noChangeArrowheads="1"/>
            </p:cNvSpPr>
            <p:nvPr/>
          </p:nvSpPr>
          <p:spPr bwMode="auto">
            <a:xfrm>
              <a:off x="888" y="1557"/>
              <a:ext cx="196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9900"/>
                  </a:solidFill>
                  <a:latin typeface="Corbel" pitchFamily="34" charset="0"/>
                </a:rPr>
                <a:t>Свой вариант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8100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3"/>
                </a:solidFill>
              </a:rPr>
              <a:t>Домашнее задание</a:t>
            </a:r>
            <a:br>
              <a:rPr lang="ru-RU" sz="3200" i="1" dirty="0" smtClean="0">
                <a:solidFill>
                  <a:schemeClr val="accent3"/>
                </a:solidFill>
              </a:rPr>
            </a:br>
            <a:r>
              <a:rPr lang="ru-RU" sz="3200" i="1" dirty="0" smtClean="0">
                <a:solidFill>
                  <a:schemeClr val="accent3"/>
                </a:solidFill>
              </a:rPr>
              <a:t/>
            </a:r>
            <a:br>
              <a:rPr lang="ru-RU" sz="3200" i="1" dirty="0" smtClean="0">
                <a:solidFill>
                  <a:schemeClr val="accent3"/>
                </a:solidFill>
              </a:rPr>
            </a:br>
            <a:r>
              <a:rPr lang="ru-RU" sz="2000" dirty="0">
                <a:effectLst/>
              </a:rPr>
              <a:t>составить свой интерактивный кроссворд </a:t>
            </a:r>
            <a:r>
              <a:rPr lang="ru-RU" sz="2000" dirty="0" smtClean="0">
                <a:effectLst/>
              </a:rPr>
              <a:t>по пройденным </a:t>
            </a:r>
            <a:r>
              <a:rPr lang="ru-RU" sz="2000" dirty="0">
                <a:effectLst/>
              </a:rPr>
              <a:t>темам геометрии</a:t>
            </a:r>
            <a:endParaRPr lang="ru-RU" sz="2000" i="1" dirty="0">
              <a:solidFill>
                <a:schemeClr val="accent3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62000" y="2996952"/>
            <a:ext cx="8382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Отправить файл с домашним заданием учителю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5104"/>
            <a:ext cx="1389112" cy="1553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1905000" cy="89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87652"/>
            <a:ext cx="1409700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94506"/>
            <a:ext cx="775147" cy="120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428604"/>
            <a:ext cx="4357718" cy="642942"/>
          </a:xfrm>
        </p:spPr>
        <p:txBody>
          <a:bodyPr/>
          <a:lstStyle/>
          <a:p>
            <a:pPr algn="ctr"/>
            <a:r>
              <a:rPr lang="ru-RU" dirty="0" smtClean="0"/>
              <a:t>Все о Крыме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10800000" flipV="1">
            <a:off x="428596" y="1000108"/>
            <a:ext cx="8183880" cy="5072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ru-RU" dirty="0" smtClean="0"/>
              <a:t>Один из городов Крыма, в котором находится «Ласточкино гнездо» (Ялта)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/>
              <a:t>В каком из городов Крыма находится знаменитый фонтан, воспетый А.С.Пушкиным в одноименной поэме (Бахчисарай)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dirty="0" smtClean="0"/>
              <a:t>Основа экономики Крыма (Виноделие)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Президент РФ – ключевое слово</a:t>
            </a:r>
          </a:p>
          <a:p>
            <a:pPr marL="514350" indent="-514350">
              <a:buNone/>
            </a:pPr>
            <a:r>
              <a:rPr lang="ru-RU" dirty="0" smtClean="0"/>
              <a:t>Владимир Путин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609600"/>
            <a:ext cx="789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можно составить из полученных слов?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626159" cy="47244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Таврида</a:t>
            </a:r>
          </a:p>
          <a:p>
            <a:r>
              <a:rPr lang="ru-RU" dirty="0" smtClean="0"/>
              <a:t>Севастополь</a:t>
            </a:r>
          </a:p>
          <a:p>
            <a:r>
              <a:rPr lang="ru-RU" dirty="0" smtClean="0"/>
              <a:t>Айвазовский</a:t>
            </a:r>
          </a:p>
          <a:p>
            <a:r>
              <a:rPr lang="ru-RU" dirty="0" smtClean="0"/>
              <a:t>Феодосия</a:t>
            </a:r>
          </a:p>
          <a:p>
            <a:r>
              <a:rPr lang="ru-RU" dirty="0" smtClean="0"/>
              <a:t>Украина</a:t>
            </a:r>
          </a:p>
          <a:p>
            <a:r>
              <a:rPr lang="ru-RU" dirty="0" smtClean="0"/>
              <a:t>Симферополь</a:t>
            </a:r>
          </a:p>
          <a:p>
            <a:r>
              <a:rPr lang="ru-RU" dirty="0" smtClean="0"/>
              <a:t>Пролив</a:t>
            </a:r>
          </a:p>
          <a:p>
            <a:r>
              <a:rPr lang="ru-RU" dirty="0" smtClean="0"/>
              <a:t>Артек</a:t>
            </a:r>
          </a:p>
          <a:p>
            <a:r>
              <a:rPr lang="ru-RU" dirty="0" smtClean="0"/>
              <a:t>Полуостров</a:t>
            </a:r>
          </a:p>
          <a:p>
            <a:r>
              <a:rPr lang="ru-RU" dirty="0" smtClean="0"/>
              <a:t>Судак</a:t>
            </a:r>
          </a:p>
          <a:p>
            <a:r>
              <a:rPr lang="ru-RU" dirty="0" smtClean="0"/>
              <a:t>Ялта</a:t>
            </a:r>
          </a:p>
          <a:p>
            <a:r>
              <a:rPr lang="ru-RU" dirty="0" smtClean="0"/>
              <a:t>Бахчисарай</a:t>
            </a:r>
          </a:p>
          <a:p>
            <a:r>
              <a:rPr lang="ru-RU" dirty="0" smtClean="0"/>
              <a:t>Виноделие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39719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интерактивного 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кроссворда в программе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743200" y="4800600"/>
            <a:ext cx="37338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EXCEL</a:t>
            </a:r>
            <a:endParaRPr kumimoji="0" lang="ru-RU" sz="72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2708498" cy="270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57200"/>
            <a:ext cx="832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Откройте</a:t>
            </a:r>
            <a:r>
              <a:rPr lang="en-US" sz="3600" b="1" i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i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программу</a:t>
            </a:r>
            <a:r>
              <a:rPr lang="en-US" sz="3600" b="1" i="1" dirty="0" smtClean="0">
                <a:solidFill>
                  <a:schemeClr val="accent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MS Excel </a:t>
            </a:r>
            <a:endParaRPr lang="ru-RU" sz="3600" b="1" i="1" dirty="0" smtClean="0">
              <a:solidFill>
                <a:schemeClr val="accent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1371600" y="11430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Переименуйте </a:t>
            </a:r>
            <a:r>
              <a:rPr lang="ru-RU" i="1" dirty="0">
                <a:solidFill>
                  <a:schemeClr val="accent3"/>
                </a:solidFill>
              </a:rPr>
              <a:t>листы</a:t>
            </a:r>
            <a:r>
              <a:rPr lang="ru-RU" dirty="0">
                <a:solidFill>
                  <a:schemeClr val="accent3"/>
                </a:solidFill>
              </a:rPr>
              <a:t>: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" y="593467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/>
              <a:t>Титульный лист                     Обработка результатов</a:t>
            </a:r>
            <a:endParaRPr lang="ru-RU" dirty="0" smtClean="0"/>
          </a:p>
          <a:p>
            <a:pPr marL="342900" indent="-342900"/>
            <a:r>
              <a:rPr lang="ru-RU" b="1" dirty="0" smtClean="0"/>
              <a:t>                               Кроссворд</a:t>
            </a:r>
          </a:p>
          <a:p>
            <a:pPr marL="342900" indent="-342900"/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 l="50000" t="65335" r="31365" b="3102"/>
          <a:stretch>
            <a:fillRect/>
          </a:stretch>
        </p:blipFill>
        <p:spPr bwMode="auto">
          <a:xfrm>
            <a:off x="685800" y="990600"/>
            <a:ext cx="7239000" cy="45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Кольцо 7"/>
          <p:cNvSpPr/>
          <p:nvPr/>
        </p:nvSpPr>
        <p:spPr>
          <a:xfrm>
            <a:off x="2133600" y="2286000"/>
            <a:ext cx="3276600" cy="457200"/>
          </a:xfrm>
          <a:prstGeom prst="donut">
            <a:avLst>
              <a:gd name="adj" fmla="val 9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0020645" flipH="1">
            <a:off x="3837036" y="5157807"/>
            <a:ext cx="66136" cy="8936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0020645" flipH="1">
            <a:off x="3014107" y="5302332"/>
            <a:ext cx="66136" cy="8936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0020645" flipH="1">
            <a:off x="2023507" y="5226133"/>
            <a:ext cx="66136" cy="8936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8" grpId="0" animBg="1"/>
      <p:bldP spid="8" grpId="1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9762"/>
          </a:xfrm>
        </p:spPr>
        <p:txBody>
          <a:bodyPr/>
          <a:lstStyle/>
          <a:p>
            <a:pPr algn="ctr"/>
            <a:r>
              <a:rPr lang="ru-RU" sz="3500" i="1" dirty="0" smtClean="0">
                <a:solidFill>
                  <a:schemeClr val="accent3"/>
                </a:solidFill>
              </a:rPr>
              <a:t>Оформляем  </a:t>
            </a:r>
            <a:r>
              <a:rPr lang="ru-RU" sz="3500" i="1" dirty="0">
                <a:solidFill>
                  <a:schemeClr val="accent3"/>
                </a:solidFill>
              </a:rPr>
              <a:t>лист « Кроссворд».</a:t>
            </a:r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 cstate="print"/>
          <a:srcRect l="50000" t="2197" r="28049" b="59350"/>
          <a:stretch>
            <a:fillRect/>
          </a:stretch>
        </p:blipFill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Кольцо 10"/>
          <p:cNvSpPr/>
          <p:nvPr/>
        </p:nvSpPr>
        <p:spPr>
          <a:xfrm>
            <a:off x="914400" y="2590800"/>
            <a:ext cx="3276600" cy="533400"/>
          </a:xfrm>
          <a:prstGeom prst="donut">
            <a:avLst>
              <a:gd name="adj" fmla="val 14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1143000" y="3124200"/>
            <a:ext cx="228600" cy="304800"/>
          </a:xfrm>
          <a:prstGeom prst="quadArrow">
            <a:avLst>
              <a:gd name="adj1" fmla="val 0"/>
              <a:gd name="adj2" fmla="val 22500"/>
              <a:gd name="adj3" fmla="val 2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5491</TotalTime>
  <Words>459</Words>
  <Application>Microsoft Office PowerPoint</Application>
  <PresentationFormat>Экран (4:3)</PresentationFormat>
  <Paragraphs>95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Презентация PowerPoint</vt:lpstr>
      <vt:lpstr>Все о Крыме</vt:lpstr>
      <vt:lpstr>Все о Крыме</vt:lpstr>
      <vt:lpstr>Все о Крыме</vt:lpstr>
      <vt:lpstr>Презентация PowerPoint</vt:lpstr>
      <vt:lpstr>Создание интерактивного кроссворда в программе</vt:lpstr>
      <vt:lpstr>Презентация PowerPoint</vt:lpstr>
      <vt:lpstr>Переименуйте листы:</vt:lpstr>
      <vt:lpstr>Оформляем  лист « Кроссворд».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Оформляем  лист  «Обработка результатов».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Оформляем «Титульный лист»</vt:lpstr>
      <vt:lpstr>Презентация PowerPoint</vt:lpstr>
      <vt:lpstr>Презентация PowerPoint</vt:lpstr>
      <vt:lpstr>Уберем ответы с листа «Кроссворд»</vt:lpstr>
      <vt:lpstr>Скрыть Лист  «Обработка результатов»</vt:lpstr>
      <vt:lpstr>Сохранение работы: сохранить работу в папке 7 класс/Excel/Ваша фамилия.xls</vt:lpstr>
      <vt:lpstr>Кроссворд готов!</vt:lpstr>
      <vt:lpstr>Презентация PowerPoint</vt:lpstr>
      <vt:lpstr>Домашнее задание  составить свой интерактивный кроссворд по пройденным темам геометрии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Зарема</dc:creator>
  <cp:lastModifiedBy>Александр</cp:lastModifiedBy>
  <cp:revision>187</cp:revision>
  <cp:lastPrinted>1601-01-01T00:00:00Z</cp:lastPrinted>
  <dcterms:created xsi:type="dcterms:W3CDTF">1601-01-01T00:00:00Z</dcterms:created>
  <dcterms:modified xsi:type="dcterms:W3CDTF">2014-08-12T10:26:57Z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