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media/audio1.bin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9" r:id="rId19"/>
    <p:sldId id="277" r:id="rId20"/>
    <p:sldId id="276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4FA5"/>
    <a:srgbClr val="7B6C8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05" autoAdjust="0"/>
  </p:normalViewPr>
  <p:slideViewPr>
    <p:cSldViewPr>
      <p:cViewPr varScale="1">
        <p:scale>
          <a:sx n="64" d="100"/>
          <a:sy n="64" d="100"/>
        </p:scale>
        <p:origin x="-13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9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9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A2359-9946-4E3F-9BFB-B6D40504BA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EC53A-36ED-422B-A567-FF1F4F2C05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gif"/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4.gif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39"/>
          <p:cNvSpPr>
            <a:spLocks noChangeArrowheads="1" noChangeShapeType="1" noTextEdit="1"/>
          </p:cNvSpPr>
          <p:nvPr/>
        </p:nvSpPr>
        <p:spPr bwMode="auto">
          <a:xfrm>
            <a:off x="581026" y="461963"/>
            <a:ext cx="7981951" cy="1514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Действия с обыкновенными дробями</a:t>
            </a:r>
          </a:p>
        </p:txBody>
      </p:sp>
      <p:pic>
        <p:nvPicPr>
          <p:cNvPr id="410665" name="Picture 41" descr="BD0509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981200"/>
            <a:ext cx="3803651" cy="323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6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6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</a:t>
            </a:r>
            <a:r>
              <a:rPr lang="ru-RU" sz="2800" smtClean="0">
                <a:solidFill>
                  <a:schemeClr val="accent2"/>
                </a:solidFill>
              </a:rPr>
              <a:t>2.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   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              А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   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              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		    В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    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              С</a:t>
            </a: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1" y="32337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535114" y="981076"/>
          <a:ext cx="887412" cy="987425"/>
        </p:xfrm>
        <a:graphic>
          <a:graphicData uri="http://schemas.openxmlformats.org/presentationml/2006/ole">
            <p:oleObj spid="_x0000_s5122" name="Формула" r:id="rId3" imgW="342720" imgH="393480" progId="Equation.3">
              <p:embed/>
            </p:oleObj>
          </a:graphicData>
        </a:graphic>
      </p:graphicFrame>
      <p:sp>
        <p:nvSpPr>
          <p:cNvPr id="17413" name="Rectangle 9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/>
        </p:nvGraphicFramePr>
        <p:xfrm>
          <a:off x="2268539" y="2133600"/>
          <a:ext cx="619125" cy="1079500"/>
        </p:xfrm>
        <a:graphic>
          <a:graphicData uri="http://schemas.openxmlformats.org/presentationml/2006/ole">
            <p:oleObj spid="_x0000_s5123" name="Формула" r:id="rId4" imgW="215640" imgH="393480" progId="Equation.3">
              <p:embed/>
            </p:oleObj>
          </a:graphicData>
        </a:graphic>
      </p:graphicFrame>
      <p:sp>
        <p:nvSpPr>
          <p:cNvPr id="17415" name="Rectangle 11"/>
          <p:cNvSpPr>
            <a:spLocks noChangeArrowheads="1"/>
          </p:cNvSpPr>
          <p:nvPr/>
        </p:nvSpPr>
        <p:spPr bwMode="auto">
          <a:xfrm>
            <a:off x="1" y="32337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2212975" y="3429001"/>
          <a:ext cx="700088" cy="1152525"/>
        </p:xfrm>
        <a:graphic>
          <a:graphicData uri="http://schemas.openxmlformats.org/presentationml/2006/ole">
            <p:oleObj spid="_x0000_s5124" name="Формула" r:id="rId5" imgW="241200" imgH="393480" progId="Equation.3">
              <p:embed/>
            </p:oleObj>
          </a:graphicData>
        </a:graphic>
      </p:graphicFrame>
      <p:sp>
        <p:nvSpPr>
          <p:cNvPr id="17417" name="Rectangle 13"/>
          <p:cNvSpPr>
            <a:spLocks noChangeArrowheads="1"/>
          </p:cNvSpPr>
          <p:nvPr/>
        </p:nvSpPr>
        <p:spPr bwMode="auto">
          <a:xfrm>
            <a:off x="1" y="32337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8" name="Object 12"/>
          <p:cNvGraphicFramePr>
            <a:graphicFrameLocks noChangeAspect="1"/>
          </p:cNvGraphicFramePr>
          <p:nvPr/>
        </p:nvGraphicFramePr>
        <p:xfrm>
          <a:off x="2195513" y="4724401"/>
          <a:ext cx="762000" cy="1008063"/>
        </p:xfrm>
        <a:graphic>
          <a:graphicData uri="http://schemas.openxmlformats.org/presentationml/2006/ole">
            <p:oleObj spid="_x0000_s5125" name="Формула" r:id="rId6" imgW="29196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2538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endParaRPr lang="ru-RU" dirty="0" smtClean="0">
              <a:solidFill>
                <a:schemeClr val="accent2"/>
              </a:solidFill>
            </a:endParaRPr>
          </a:p>
          <a:p>
            <a:pPr eaLnBrk="1" hangingPunct="1"/>
            <a:endParaRPr lang="ru-RU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3. 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    А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    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    В</a:t>
            </a:r>
          </a:p>
          <a:p>
            <a:pPr eaLnBrk="1" hangingPunct="1">
              <a:buFontTx/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    С   </a:t>
            </a: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524001" y="838200"/>
          <a:ext cx="3471863" cy="1166812"/>
        </p:xfrm>
        <a:graphic>
          <a:graphicData uri="http://schemas.openxmlformats.org/presentationml/2006/ole">
            <p:oleObj spid="_x0000_s6146" name="Формула" r:id="rId3" imgW="787320" imgH="393480" progId="Equation.3">
              <p:embed/>
            </p:oleObj>
          </a:graphicData>
        </a:graphic>
      </p:graphicFrame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822575" y="2060576"/>
          <a:ext cx="636588" cy="1152525"/>
        </p:xfrm>
        <a:graphic>
          <a:graphicData uri="http://schemas.openxmlformats.org/presentationml/2006/ole">
            <p:oleObj spid="_x0000_s6147" name="Формула" r:id="rId4" imgW="215640" imgH="393480" progId="Equation.3">
              <p:embed/>
            </p:oleObj>
          </a:graphicData>
        </a:graphic>
      </p:graphicFrame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1" y="32337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2755901" y="3213100"/>
          <a:ext cx="682625" cy="1150938"/>
        </p:xfrm>
        <a:graphic>
          <a:graphicData uri="http://schemas.openxmlformats.org/presentationml/2006/ole">
            <p:oleObj spid="_x0000_s6148" name="Формула" r:id="rId5" imgW="228600" imgH="393480" progId="Equation.3">
              <p:embed/>
            </p:oleObj>
          </a:graphicData>
        </a:graphic>
      </p:graphicFrame>
      <p:sp>
        <p:nvSpPr>
          <p:cNvPr id="18441" name="Rectangle 11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2862263" y="4437064"/>
          <a:ext cx="576263" cy="1081087"/>
        </p:xfrm>
        <a:graphic>
          <a:graphicData uri="http://schemas.openxmlformats.org/presentationml/2006/ole">
            <p:oleObj spid="_x0000_s6149" name="Формула" r:id="rId6" imgW="20304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3558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0" y="674689"/>
            <a:ext cx="9144000" cy="52752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     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        4.  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                  А       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                  В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                  С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1" y="67468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216151" y="1008064"/>
          <a:ext cx="1831975" cy="1225550"/>
        </p:xfrm>
        <a:graphic>
          <a:graphicData uri="http://schemas.openxmlformats.org/presentationml/2006/ole">
            <p:oleObj spid="_x0000_s7170" name="Формула" r:id="rId3" imgW="444240" imgH="393480" progId="Equation.3">
              <p:embed/>
            </p:oleObj>
          </a:graphicData>
        </a:graphic>
      </p:graphicFrame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1" y="67468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597151" y="2087563"/>
          <a:ext cx="652463" cy="1225550"/>
        </p:xfrm>
        <a:graphic>
          <a:graphicData uri="http://schemas.openxmlformats.org/presentationml/2006/ole">
            <p:oleObj spid="_x0000_s7171" name="Формула" r:id="rId4" imgW="203040" imgH="393480" progId="Equation.3">
              <p:embed/>
            </p:oleObj>
          </a:graphicData>
        </a:graphic>
      </p:graphicFrame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2627314" y="4724401"/>
            <a:ext cx="720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k-KZ" sz="3200" dirty="0" smtClean="0"/>
              <a:t>1</a:t>
            </a:r>
            <a:endParaRPr lang="ru-RU" sz="3200" dirty="0"/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70165" y="3429001"/>
          <a:ext cx="693737" cy="1225550"/>
        </p:xfrm>
        <a:graphic>
          <a:graphicData uri="http://schemas.openxmlformats.org/presentationml/2006/ole">
            <p:oleObj spid="_x0000_s7174" name="Формула" r:id="rId5" imgW="21564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4593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800" dirty="0" smtClean="0"/>
          </a:p>
          <a:p>
            <a:pPr eaLnBrk="1" hangingPunct="1">
              <a:buFontTx/>
              <a:buNone/>
            </a:pPr>
            <a:endParaRPr lang="ru-RU" sz="2800" dirty="0" smtClean="0"/>
          </a:p>
          <a:p>
            <a:pPr eaLnBrk="1" hangingPunct="1">
              <a:buFontTx/>
              <a:buNone/>
            </a:pPr>
            <a:r>
              <a:rPr lang="ru-RU" sz="2800" dirty="0" smtClean="0"/>
              <a:t>        5. </a:t>
            </a:r>
          </a:p>
          <a:p>
            <a:pPr eaLnBrk="1" hangingPunct="1">
              <a:buFontTx/>
              <a:buNone/>
            </a:pPr>
            <a:endParaRPr lang="ru-RU" sz="2800" dirty="0" smtClean="0"/>
          </a:p>
          <a:p>
            <a:pPr eaLnBrk="1" hangingPunct="1">
              <a:buFontTx/>
              <a:buNone/>
            </a:pPr>
            <a:r>
              <a:rPr lang="ru-RU" sz="2800" dirty="0" smtClean="0"/>
              <a:t>                 А           </a:t>
            </a:r>
          </a:p>
          <a:p>
            <a:pPr eaLnBrk="1" hangingPunct="1">
              <a:buFontTx/>
              <a:buNone/>
            </a:pPr>
            <a:endParaRPr lang="ru-RU" sz="2800" dirty="0" smtClean="0"/>
          </a:p>
          <a:p>
            <a:pPr eaLnBrk="1" hangingPunct="1">
              <a:buFontTx/>
              <a:buNone/>
            </a:pPr>
            <a:r>
              <a:rPr lang="ru-RU" sz="2800" dirty="0" smtClean="0"/>
              <a:t>                 В      </a:t>
            </a:r>
          </a:p>
          <a:p>
            <a:pPr eaLnBrk="1" hangingPunct="1">
              <a:buFontTx/>
              <a:buNone/>
            </a:pPr>
            <a:endParaRPr lang="ru-RU" sz="2800" dirty="0" smtClean="0"/>
          </a:p>
          <a:p>
            <a:pPr eaLnBrk="1" hangingPunct="1">
              <a:buFontTx/>
              <a:buNone/>
            </a:pPr>
            <a:r>
              <a:rPr lang="ru-RU" sz="2800" dirty="0" smtClean="0"/>
              <a:t>                 С</a:t>
            </a:r>
          </a:p>
        </p:txBody>
      </p:sp>
      <p:graphicFrame>
        <p:nvGraphicFramePr>
          <p:cNvPr id="20483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1476375" y="777875"/>
          <a:ext cx="1728788" cy="992188"/>
        </p:xfrm>
        <a:graphic>
          <a:graphicData uri="http://schemas.openxmlformats.org/presentationml/2006/ole">
            <p:oleObj spid="_x0000_s10242" name="Формула" r:id="rId3" imgW="685800" imgH="393480" progId="Equation.3">
              <p:embed/>
            </p:oleObj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2176463" y="1844676"/>
          <a:ext cx="711200" cy="935038"/>
        </p:xfrm>
        <a:graphic>
          <a:graphicData uri="http://schemas.openxmlformats.org/presentationml/2006/ole">
            <p:oleObj spid="_x0000_s10243" name="Формула" r:id="rId4" imgW="291960" imgH="393480" progId="Equation.3">
              <p:embed/>
            </p:oleObj>
          </a:graphicData>
        </a:graphic>
      </p:graphicFrame>
      <p:graphicFrame>
        <p:nvGraphicFramePr>
          <p:cNvPr id="20485" name="Object 11"/>
          <p:cNvGraphicFramePr>
            <a:graphicFrameLocks noChangeAspect="1"/>
          </p:cNvGraphicFramePr>
          <p:nvPr/>
        </p:nvGraphicFramePr>
        <p:xfrm>
          <a:off x="2054226" y="2997200"/>
          <a:ext cx="900113" cy="865188"/>
        </p:xfrm>
        <a:graphic>
          <a:graphicData uri="http://schemas.openxmlformats.org/presentationml/2006/ole">
            <p:oleObj spid="_x0000_s10244" name="Формула" r:id="rId5" imgW="291960" imgH="393480" progId="Equation.3">
              <p:embed/>
            </p:oleObj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2247900" y="4114800"/>
          <a:ext cx="822325" cy="865188"/>
        </p:xfrm>
        <a:graphic>
          <a:graphicData uri="http://schemas.openxmlformats.org/presentationml/2006/ole">
            <p:oleObj spid="_x0000_s10245" name="Формула" r:id="rId6" imgW="26640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56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    6.    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              А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              В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             С   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286001" y="908050"/>
          <a:ext cx="2265363" cy="1112838"/>
        </p:xfrm>
        <a:graphic>
          <a:graphicData uri="http://schemas.openxmlformats.org/presentationml/2006/ole">
            <p:oleObj spid="_x0000_s11266" name="Формула" r:id="rId3" imgW="469800" imgH="393480" progId="Equation.3">
              <p:embed/>
            </p:oleObj>
          </a:graphicData>
        </a:graphic>
      </p:graphicFrame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3313114" y="2060576"/>
          <a:ext cx="677863" cy="1079500"/>
        </p:xfrm>
        <a:graphic>
          <a:graphicData uri="http://schemas.openxmlformats.org/presentationml/2006/ole">
            <p:oleObj spid="_x0000_s11267" name="Формула" r:id="rId4" imgW="241200" imgH="393480" progId="Equation.3">
              <p:embed/>
            </p:oleObj>
          </a:graphicData>
        </a:graphic>
      </p:graphicFrame>
      <p:sp>
        <p:nvSpPr>
          <p:cNvPr id="21511" name="Rectangle 9"/>
          <p:cNvSpPr>
            <a:spLocks noChangeArrowheads="1"/>
          </p:cNvSpPr>
          <p:nvPr/>
        </p:nvSpPr>
        <p:spPr bwMode="auto">
          <a:xfrm>
            <a:off x="1" y="32337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314701" y="3357564"/>
          <a:ext cx="631825" cy="1081087"/>
        </p:xfrm>
        <a:graphic>
          <a:graphicData uri="http://schemas.openxmlformats.org/presentationml/2006/ole">
            <p:oleObj spid="_x0000_s11268" name="Формула" r:id="rId5" imgW="228600" imgH="393480" progId="Equation.3">
              <p:embed/>
            </p:oleObj>
          </a:graphicData>
        </a:graphic>
      </p:graphicFrame>
      <p:graphicFrame>
        <p:nvGraphicFramePr>
          <p:cNvPr id="21513" name="Object 10"/>
          <p:cNvGraphicFramePr>
            <a:graphicFrameLocks noChangeAspect="1"/>
          </p:cNvGraphicFramePr>
          <p:nvPr/>
        </p:nvGraphicFramePr>
        <p:xfrm>
          <a:off x="3311526" y="4581525"/>
          <a:ext cx="633413" cy="1150938"/>
        </p:xfrm>
        <a:graphic>
          <a:graphicData uri="http://schemas.openxmlformats.org/presentationml/2006/ole">
            <p:oleObj spid="_x0000_s11269" name="Формула" r:id="rId6" imgW="24120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654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endParaRPr lang="ru-RU" dirty="0" smtClean="0">
              <a:solidFill>
                <a:schemeClr val="accent2"/>
              </a:solidFill>
            </a:endParaRPr>
          </a:p>
          <a:p>
            <a:pPr eaLnBrk="1" hangingPunct="1"/>
            <a:endParaRPr lang="ru-RU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7. 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    А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    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    В</a:t>
            </a:r>
          </a:p>
          <a:p>
            <a:pPr eaLnBrk="1" hangingPunct="1">
              <a:buFontTx/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      С   </a:t>
            </a: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419351" y="838201"/>
          <a:ext cx="1679575" cy="1166813"/>
        </p:xfrm>
        <a:graphic>
          <a:graphicData uri="http://schemas.openxmlformats.org/presentationml/2006/ole">
            <p:oleObj spid="_x0000_s13314" name="Формула" r:id="rId3" imgW="380880" imgH="393480" progId="Equation.3">
              <p:embed/>
            </p:oleObj>
          </a:graphicData>
        </a:graphic>
      </p:graphicFrame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805114" y="2060576"/>
          <a:ext cx="673100" cy="1152525"/>
        </p:xfrm>
        <a:graphic>
          <a:graphicData uri="http://schemas.openxmlformats.org/presentationml/2006/ole">
            <p:oleObj spid="_x0000_s13315" name="Формула" r:id="rId4" imgW="228600" imgH="393480" progId="Equation.3">
              <p:embed/>
            </p:oleObj>
          </a:graphicData>
        </a:graphic>
      </p:graphicFrame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1" y="32337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2643188" y="3213100"/>
          <a:ext cx="909637" cy="1150938"/>
        </p:xfrm>
        <a:graphic>
          <a:graphicData uri="http://schemas.openxmlformats.org/presentationml/2006/ole">
            <p:oleObj spid="_x0000_s13316" name="Формула" r:id="rId5" imgW="304560" imgH="393480" progId="Equation.3">
              <p:embed/>
            </p:oleObj>
          </a:graphicData>
        </a:graphic>
      </p:graphicFrame>
      <p:sp>
        <p:nvSpPr>
          <p:cNvPr id="18441" name="Rectangle 11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2952751" y="4437064"/>
          <a:ext cx="395288" cy="1081087"/>
        </p:xfrm>
        <a:graphic>
          <a:graphicData uri="http://schemas.openxmlformats.org/presentationml/2006/ole">
            <p:oleObj spid="_x0000_s13317" name="Формула" r:id="rId6" imgW="13968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3558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165100"/>
            <a:ext cx="8229600" cy="11430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solidFill>
                  <a:srgbClr val="0000FF"/>
                </a:solidFill>
              </a:rPr>
              <a:t>Занимательные задания</a:t>
            </a:r>
            <a:r>
              <a:rPr lang="ru-RU" b="1" i="1" smtClean="0">
                <a:solidFill>
                  <a:srgbClr val="0000FF"/>
                </a:solidFill>
              </a:rPr>
              <a:t>.</a:t>
            </a:r>
            <a:r>
              <a:rPr lang="ru-RU" smtClean="0"/>
              <a:t> </a:t>
            </a:r>
          </a:p>
        </p:txBody>
      </p:sp>
      <p:sp>
        <p:nvSpPr>
          <p:cNvPr id="15372" name="Rectangle 14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lvl="2" eaLnBrk="1" hangingPunct="1">
              <a:buFontTx/>
              <a:buNone/>
            </a:pPr>
            <a:r>
              <a:rPr lang="ru-RU" b="1" i="1" smtClean="0"/>
              <a:t>			К двум зайчатам в час обеда</a:t>
            </a:r>
          </a:p>
          <a:p>
            <a:pPr lvl="2" eaLnBrk="1" hangingPunct="1">
              <a:buFontTx/>
              <a:buNone/>
            </a:pPr>
            <a:r>
              <a:rPr lang="ru-RU" b="1" i="1" smtClean="0"/>
              <a:t>			Прискакали три соседа,</a:t>
            </a:r>
          </a:p>
          <a:p>
            <a:pPr lvl="2" eaLnBrk="1" hangingPunct="1">
              <a:buFontTx/>
              <a:buNone/>
            </a:pPr>
            <a:r>
              <a:rPr lang="ru-RU" b="1" i="1" smtClean="0"/>
              <a:t>			В огороде зайцы сели</a:t>
            </a:r>
          </a:p>
          <a:p>
            <a:pPr lvl="2" eaLnBrk="1" hangingPunct="1">
              <a:buFontTx/>
              <a:buNone/>
            </a:pPr>
            <a:r>
              <a:rPr lang="ru-RU" b="1" i="1" smtClean="0"/>
              <a:t>			И по семь морковок съели .</a:t>
            </a:r>
          </a:p>
          <a:p>
            <a:pPr lvl="2" eaLnBrk="1" hangingPunct="1">
              <a:buFontTx/>
              <a:buNone/>
            </a:pPr>
            <a:r>
              <a:rPr lang="ru-RU" b="1" i="1" smtClean="0"/>
              <a:t>			Кто считать, ребята, ловок</a:t>
            </a:r>
          </a:p>
          <a:p>
            <a:pPr lvl="2" eaLnBrk="1" hangingPunct="1">
              <a:buFontTx/>
              <a:buNone/>
            </a:pPr>
            <a:r>
              <a:rPr lang="ru-RU" b="1" i="1" smtClean="0"/>
              <a:t>			Сколько съедено морковок?</a:t>
            </a:r>
          </a:p>
        </p:txBody>
      </p:sp>
      <p:pic>
        <p:nvPicPr>
          <p:cNvPr id="15363" name="Picture 4" descr="27m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609600"/>
            <a:ext cx="16764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6" descr="30m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3352800"/>
            <a:ext cx="9636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30m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1" y="1828800"/>
            <a:ext cx="10064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4648200" y="990600"/>
            <a:ext cx="289560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 b="0">
              <a:latin typeface="Arial" charset="0"/>
            </a:endParaRPr>
          </a:p>
        </p:txBody>
      </p:sp>
      <p:pic>
        <p:nvPicPr>
          <p:cNvPr id="15367" name="Picture 4" descr="27m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609600"/>
            <a:ext cx="16764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6" descr="30m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3352800"/>
            <a:ext cx="9636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7" descr="30m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1" y="1828800"/>
            <a:ext cx="10064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0" name="Text Box 8"/>
          <p:cNvSpPr txBox="1">
            <a:spLocks noChangeArrowheads="1"/>
          </p:cNvSpPr>
          <p:nvPr/>
        </p:nvSpPr>
        <p:spPr bwMode="auto">
          <a:xfrm>
            <a:off x="4648200" y="990600"/>
            <a:ext cx="289560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 b="0">
              <a:latin typeface="Arial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4953000" y="5486400"/>
            <a:ext cx="3352800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i="1">
                <a:solidFill>
                  <a:srgbClr val="0000FF"/>
                </a:solidFill>
                <a:latin typeface="Arial" charset="0"/>
              </a:rPr>
              <a:t>(35 морковок)</a:t>
            </a:r>
          </a:p>
        </p:txBody>
      </p:sp>
      <p:pic>
        <p:nvPicPr>
          <p:cNvPr id="15373" name="Picture 5" descr="30m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2" y="1600200"/>
            <a:ext cx="10953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Как-то вечером к медведю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На пирог пришли соседи: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Еж, барсук, енот, «косой»,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Волк с плутовкою-лисой.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А медведь никак не мог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Разделить на всех пирог.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От труда медведь вспотел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Он считать ведь не умел!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Помоги ему скорей,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i="1" smtClean="0"/>
              <a:t>Посчитай-ка всех зверей.</a:t>
            </a:r>
            <a:r>
              <a:rPr lang="ru-RU" sz="240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ru-RU" sz="2400" smtClean="0">
              <a:latin typeface="Times New Roman" pitchFamily="18" charset="0"/>
            </a:endParaRPr>
          </a:p>
        </p:txBody>
      </p:sp>
      <p:pic>
        <p:nvPicPr>
          <p:cNvPr id="16388" name="Picture 5" descr="bear_eating_picnic_h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1" y="1557338"/>
            <a:ext cx="34671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5724525" y="5229225"/>
            <a:ext cx="2808288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0000FF"/>
                </a:solidFill>
                <a:latin typeface="Arial" charset="0"/>
              </a:rPr>
              <a:t>( 7 зверей)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r>
              <a:rPr lang="ru-RU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«Пирамида успеха»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551201" y="1404148"/>
            <a:ext cx="2940480" cy="5030448"/>
          </a:xfrm>
        </p:spPr>
        <p:txBody>
          <a:bodyPr lIns="82945" tIns="41473" rIns="82945" bIns="41473"/>
          <a:lstStyle/>
          <a:p>
            <a:pPr algn="ctr">
              <a:lnSpc>
                <a:spcPct val="73000"/>
              </a:lnSpc>
            </a:pPr>
            <a:r>
              <a:rPr lang="ru-RU" sz="25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Я доволен своей </a:t>
            </a:r>
          </a:p>
          <a:p>
            <a:pPr algn="ctr">
              <a:lnSpc>
                <a:spcPct val="73000"/>
              </a:lnSpc>
            </a:pPr>
            <a:r>
              <a:rPr lang="ru-RU" sz="25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работой на уроке.</a:t>
            </a:r>
          </a:p>
          <a:p>
            <a:pPr algn="ctr">
              <a:lnSpc>
                <a:spcPct val="73000"/>
              </a:lnSpc>
            </a:pPr>
            <a:endParaRPr lang="ru-RU" sz="9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>
              <a:lnSpc>
                <a:spcPct val="73000"/>
              </a:lnSpc>
            </a:pPr>
            <a:endParaRPr lang="ru-RU" sz="9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>
              <a:lnSpc>
                <a:spcPct val="73000"/>
              </a:lnSpc>
            </a:pPr>
            <a:r>
              <a:rPr lang="ru-RU" sz="2500" b="1" i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На уроке я работал неплохо, но надо еще поработать над правилами. </a:t>
            </a:r>
          </a:p>
          <a:p>
            <a:pPr algn="ctr">
              <a:lnSpc>
                <a:spcPct val="73000"/>
              </a:lnSpc>
            </a:pPr>
            <a:endParaRPr lang="ru-RU" sz="900" b="1" i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>
              <a:lnSpc>
                <a:spcPct val="73000"/>
              </a:lnSpc>
            </a:pPr>
            <a:endParaRPr lang="ru-RU" sz="900" b="1" i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>
              <a:lnSpc>
                <a:spcPct val="73000"/>
              </a:lnSpc>
            </a:pPr>
            <a:r>
              <a:rPr lang="ru-RU" sz="2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На уроке мне было трудно. Надо доучить правила и больше решать заданий.    </a:t>
            </a:r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8324"/>
          <a:stretch>
            <a:fillRect/>
          </a:stretch>
        </p:blipFill>
        <p:spPr bwMode="auto">
          <a:xfrm>
            <a:off x="3984481" y="1339341"/>
            <a:ext cx="1632960" cy="4899394"/>
          </a:xfrm>
          <a:prstGeom prst="rect">
            <a:avLst/>
          </a:prstGeom>
          <a:noFill/>
        </p:spPr>
      </p:pic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522720" y="1208288"/>
            <a:ext cx="2874240" cy="4964201"/>
          </a:xfrm>
          <a:prstGeom prst="triangle">
            <a:avLst>
              <a:gd name="adj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979200" y="4539357"/>
            <a:ext cx="19598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ru-RU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1501920" y="2775172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ru-RU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2612160" y="1926922"/>
            <a:ext cx="124128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ru-RU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2939040" y="3624861"/>
            <a:ext cx="979200" cy="0"/>
          </a:xfrm>
          <a:prstGeom prst="line">
            <a:avLst/>
          </a:prstGeom>
          <a:noFill/>
          <a:ln w="63500">
            <a:solidFill>
              <a:srgbClr val="00008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ru-RU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3265920" y="5257992"/>
            <a:ext cx="652320" cy="0"/>
          </a:xfrm>
          <a:prstGeom prst="line">
            <a:avLst/>
          </a:prstGeom>
          <a:noFill/>
          <a:ln w="63500">
            <a:solidFill>
              <a:srgbClr val="003300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86800" cy="838200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Итог урока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dirty="0" smtClean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47700" y="2108201"/>
            <a:ext cx="7518400" cy="369332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543749" name="Rectangle 5"/>
          <p:cNvSpPr>
            <a:spLocks noChangeArrowheads="1"/>
          </p:cNvSpPr>
          <p:nvPr/>
        </p:nvSpPr>
        <p:spPr bwMode="auto">
          <a:xfrm>
            <a:off x="1158875" y="2006600"/>
            <a:ext cx="7054851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ru-RU" sz="3200" b="0" dirty="0">
                <a:latin typeface="Arial" charset="0"/>
              </a:rPr>
              <a:t>Тремя предложениями выразить содержание урока:</a:t>
            </a:r>
          </a:p>
          <a:p>
            <a:pPr marL="533400" indent="-5334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ru-RU" sz="3200" b="0" dirty="0" smtClean="0">
                <a:latin typeface="Arial" charset="0"/>
              </a:rPr>
              <a:t>Урок </a:t>
            </a:r>
            <a:r>
              <a:rPr lang="ru-RU" sz="3200" b="0" dirty="0">
                <a:latin typeface="Arial" charset="0"/>
              </a:rPr>
              <a:t>мне понравился (не понравился), потому что…</a:t>
            </a:r>
          </a:p>
          <a:p>
            <a:pPr marL="533400" indent="-5334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ru-RU" sz="3200" b="0" dirty="0" smtClean="0">
                <a:latin typeface="Arial" charset="0"/>
              </a:rPr>
              <a:t>На уроке мне пригодились знания…</a:t>
            </a:r>
          </a:p>
          <a:p>
            <a:pPr marL="533400" indent="-5334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ru-RU" sz="3200" b="0" dirty="0" smtClean="0">
                <a:latin typeface="Arial" charset="0"/>
              </a:rPr>
              <a:t>Для меня было сложно…</a:t>
            </a:r>
            <a:endParaRPr lang="ru-RU" sz="3200" b="0" dirty="0">
              <a:latin typeface="Arial" charset="0"/>
            </a:endParaRPr>
          </a:p>
        </p:txBody>
      </p:sp>
      <p:sp>
        <p:nvSpPr>
          <p:cNvPr id="17414" name="WordArt 6"/>
          <p:cNvSpPr>
            <a:spLocks noChangeArrowheads="1" noChangeShapeType="1" noTextEdit="1"/>
          </p:cNvSpPr>
          <p:nvPr/>
        </p:nvSpPr>
        <p:spPr bwMode="auto">
          <a:xfrm>
            <a:off x="1604965" y="446089"/>
            <a:ext cx="5794375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ru-RU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3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3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3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3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4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Мотивация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 «Математика» - знание, наука.</a:t>
            </a:r>
          </a:p>
          <a:p>
            <a:pPr lvl="0"/>
            <a:r>
              <a:rPr lang="ru-RU" dirty="0" smtClean="0"/>
              <a:t>Дробь:</a:t>
            </a:r>
          </a:p>
          <a:p>
            <a:pPr lvl="0">
              <a:buNone/>
            </a:pPr>
            <a:r>
              <a:rPr lang="ru-RU" dirty="0" smtClean="0"/>
              <a:t>-барабанная дробь,</a:t>
            </a:r>
          </a:p>
          <a:p>
            <a:pPr lvl="0">
              <a:buNone/>
            </a:pPr>
            <a:r>
              <a:rPr lang="ru-RU" dirty="0" smtClean="0"/>
              <a:t>-охотничья дробь,</a:t>
            </a:r>
          </a:p>
          <a:p>
            <a:pPr lvl="0">
              <a:buNone/>
            </a:pPr>
            <a:r>
              <a:rPr lang="ru-RU" dirty="0" smtClean="0"/>
              <a:t>-обыкновенная дробь.</a:t>
            </a:r>
            <a:endParaRPr lang="ru-RU" dirty="0"/>
          </a:p>
        </p:txBody>
      </p:sp>
      <p:pic>
        <p:nvPicPr>
          <p:cNvPr id="4" name="Рисунок 7" descr="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3500438"/>
            <a:ext cx="3240088" cy="30003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18435" name="Picture 4" descr="BS00809_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3733801"/>
            <a:ext cx="3849688" cy="3468687"/>
          </a:xfrm>
          <a:noFill/>
        </p:spPr>
      </p:pic>
      <p:sp>
        <p:nvSpPr>
          <p:cNvPr id="18436" name="WordArt 5"/>
          <p:cNvSpPr>
            <a:spLocks noChangeArrowheads="1" noChangeShapeType="1" noTextEdit="1"/>
          </p:cNvSpPr>
          <p:nvPr/>
        </p:nvSpPr>
        <p:spPr bwMode="auto">
          <a:xfrm>
            <a:off x="1757365" y="509588"/>
            <a:ext cx="5794375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Домашнее задание</a:t>
            </a:r>
          </a:p>
        </p:txBody>
      </p:sp>
      <p:pic>
        <p:nvPicPr>
          <p:cNvPr id="530438" name="Picture 6" descr="4-2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7501" y="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457200" y="1828800"/>
            <a:ext cx="7950200" cy="14465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 smtClean="0"/>
              <a:t>Повторить правила с.130 и с.133, № 499, № 503(</a:t>
            </a:r>
            <a:r>
              <a:rPr lang="ru-RU" sz="4400" smtClean="0"/>
              <a:t>а-г), </a:t>
            </a:r>
            <a:endParaRPr lang="ru-RU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ttp://www.kovertut.ru/images/KOVER/36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89230" y="6738939"/>
            <a:ext cx="109543" cy="238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7" descr="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1" y="3657600"/>
            <a:ext cx="3000364" cy="277814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1285860"/>
            <a:ext cx="9144000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СПАСИБО ЗА ВНИМАНИЕ!</a:t>
            </a:r>
            <a:endParaRPr lang="ru-RU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5.55556E-6 L 1.05521 0.03172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from="(ppt_x)" to="(ppt_x+1)" calcmode="lin" valueType="num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7908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457200" y="1792288"/>
          <a:ext cx="508000" cy="1312862"/>
        </p:xfrm>
        <a:graphic>
          <a:graphicData uri="http://schemas.openxmlformats.org/presentationml/2006/ole">
            <p:oleObj spid="_x0000_s2050" name="Формула" r:id="rId3" imgW="152280" imgH="393480" progId="Equation.3">
              <p:embed/>
            </p:oleObj>
          </a:graphicData>
        </a:graphic>
      </p:graphicFrame>
      <p:graphicFrame>
        <p:nvGraphicFramePr>
          <p:cNvPr id="507910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1176338" y="1773238"/>
          <a:ext cx="501650" cy="1295400"/>
        </p:xfrm>
        <a:graphic>
          <a:graphicData uri="http://schemas.openxmlformats.org/presentationml/2006/ole">
            <p:oleObj spid="_x0000_s2051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507912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1879600" y="1787525"/>
          <a:ext cx="495300" cy="1279525"/>
        </p:xfrm>
        <a:graphic>
          <a:graphicData uri="http://schemas.openxmlformats.org/presentationml/2006/ole">
            <p:oleObj spid="_x0000_s2052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507916" name="Object 12"/>
          <p:cNvGraphicFramePr>
            <a:graphicFrameLocks noChangeAspect="1"/>
          </p:cNvGraphicFramePr>
          <p:nvPr>
            <p:ph sz="quarter" idx="4"/>
          </p:nvPr>
        </p:nvGraphicFramePr>
        <p:xfrm>
          <a:off x="2667000" y="1787525"/>
          <a:ext cx="652463" cy="1263650"/>
        </p:xfrm>
        <a:graphic>
          <a:graphicData uri="http://schemas.openxmlformats.org/presentationml/2006/ole">
            <p:oleObj spid="_x0000_s2053" name="Формула" r:id="rId6" imgW="203040" imgH="393480" progId="Equation.3">
              <p:embed/>
            </p:oleObj>
          </a:graphicData>
        </a:graphic>
      </p:graphicFrame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1" y="3233738"/>
            <a:ext cx="184731" cy="369332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7918" name="Object 14"/>
          <p:cNvGraphicFramePr>
            <a:graphicFrameLocks noChangeAspect="1"/>
          </p:cNvGraphicFramePr>
          <p:nvPr/>
        </p:nvGraphicFramePr>
        <p:xfrm>
          <a:off x="3632201" y="1833563"/>
          <a:ext cx="650875" cy="1258887"/>
        </p:xfrm>
        <a:graphic>
          <a:graphicData uri="http://schemas.openxmlformats.org/presentationml/2006/ole">
            <p:oleObj spid="_x0000_s2054" name="Формула" r:id="rId7" imgW="203040" imgH="393480" progId="Equation.3">
              <p:embed/>
            </p:oleObj>
          </a:graphicData>
        </a:graphic>
      </p:graphicFrame>
      <p:graphicFrame>
        <p:nvGraphicFramePr>
          <p:cNvPr id="507919" name="Object 15"/>
          <p:cNvGraphicFramePr>
            <a:graphicFrameLocks noChangeAspect="1"/>
          </p:cNvGraphicFramePr>
          <p:nvPr/>
        </p:nvGraphicFramePr>
        <p:xfrm>
          <a:off x="4508500" y="1835151"/>
          <a:ext cx="635000" cy="1231900"/>
        </p:xfrm>
        <a:graphic>
          <a:graphicData uri="http://schemas.openxmlformats.org/presentationml/2006/ole">
            <p:oleObj spid="_x0000_s2055" name="Формула" r:id="rId8" imgW="203040" imgH="393480" progId="Equation.3">
              <p:embed/>
            </p:oleObj>
          </a:graphicData>
        </a:graphic>
      </p:graphicFrame>
      <p:graphicFrame>
        <p:nvGraphicFramePr>
          <p:cNvPr id="507920" name="Object 16"/>
          <p:cNvGraphicFramePr>
            <a:graphicFrameLocks noChangeAspect="1"/>
          </p:cNvGraphicFramePr>
          <p:nvPr/>
        </p:nvGraphicFramePr>
        <p:xfrm>
          <a:off x="5397500" y="1873250"/>
          <a:ext cx="669925" cy="1152525"/>
        </p:xfrm>
        <a:graphic>
          <a:graphicData uri="http://schemas.openxmlformats.org/presentationml/2006/ole">
            <p:oleObj spid="_x0000_s2056" name="Формула" r:id="rId9" imgW="228600" imgH="393480" progId="Equation.3">
              <p:embed/>
            </p:oleObj>
          </a:graphicData>
        </a:graphic>
      </p:graphicFrame>
      <p:graphicFrame>
        <p:nvGraphicFramePr>
          <p:cNvPr id="507921" name="Object 17"/>
          <p:cNvGraphicFramePr>
            <a:graphicFrameLocks noChangeAspect="1"/>
          </p:cNvGraphicFramePr>
          <p:nvPr/>
        </p:nvGraphicFramePr>
        <p:xfrm>
          <a:off x="6397626" y="1835150"/>
          <a:ext cx="663575" cy="1209675"/>
        </p:xfrm>
        <a:graphic>
          <a:graphicData uri="http://schemas.openxmlformats.org/presentationml/2006/ole">
            <p:oleObj spid="_x0000_s2057" name="Формула" r:id="rId10" imgW="215640" imgH="393480" progId="Equation.3">
              <p:embed/>
            </p:oleObj>
          </a:graphicData>
        </a:graphic>
      </p:graphicFrame>
      <p:sp>
        <p:nvSpPr>
          <p:cNvPr id="507924" name="Text Box 20"/>
          <p:cNvSpPr txBox="1">
            <a:spLocks noChangeArrowheads="1"/>
          </p:cNvSpPr>
          <p:nvPr/>
        </p:nvSpPr>
        <p:spPr bwMode="auto">
          <a:xfrm>
            <a:off x="660401" y="3505200"/>
            <a:ext cx="3771900" cy="64633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правильные:</a:t>
            </a:r>
          </a:p>
        </p:txBody>
      </p:sp>
      <p:sp>
        <p:nvSpPr>
          <p:cNvPr id="507925" name="Text Box 21"/>
          <p:cNvSpPr txBox="1">
            <a:spLocks noChangeArrowheads="1"/>
          </p:cNvSpPr>
          <p:nvPr/>
        </p:nvSpPr>
        <p:spPr bwMode="auto">
          <a:xfrm>
            <a:off x="585789" y="4983163"/>
            <a:ext cx="3771900" cy="64633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неправильные:</a:t>
            </a:r>
          </a:p>
        </p:txBody>
      </p:sp>
      <p:sp>
        <p:nvSpPr>
          <p:cNvPr id="1037" name="Text Box 25"/>
          <p:cNvSpPr txBox="1">
            <a:spLocks noChangeArrowheads="1"/>
          </p:cNvSpPr>
          <p:nvPr/>
        </p:nvSpPr>
        <p:spPr bwMode="auto">
          <a:xfrm>
            <a:off x="368301" y="0"/>
            <a:ext cx="6337300" cy="830997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dirty="0">
                <a:solidFill>
                  <a:srgbClr val="0000FF"/>
                </a:solidFill>
              </a:rPr>
              <a:t>Прочитайте дроби:</a:t>
            </a:r>
            <a:r>
              <a:rPr lang="ru-RU" dirty="0"/>
              <a:t> </a:t>
            </a:r>
          </a:p>
        </p:txBody>
      </p:sp>
      <p:sp>
        <p:nvSpPr>
          <p:cNvPr id="1038" name="Text Box 26"/>
          <p:cNvSpPr txBox="1">
            <a:spLocks noChangeArrowheads="1"/>
          </p:cNvSpPr>
          <p:nvPr/>
        </p:nvSpPr>
        <p:spPr bwMode="auto">
          <a:xfrm>
            <a:off x="1" y="3048000"/>
            <a:ext cx="8826500" cy="64633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/>
              <a:t>Какие из данных дробей являются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07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07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07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07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43 0.1088 C 0.13107 0.18357 0.23472 0.25926 0.28194 0.28982 C 0.33021 0.32061 0.31927 0.30463 0.31076 0.28982 " pathEditMode="relative" rAng="0" ptsTypes="aaA">
                                      <p:cBhvr>
                                        <p:cTn id="18" dur="2000" fill="hold"/>
                                        <p:tgtEl>
                                          <p:spTgt spid="507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" y="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802 0.07072 C 0.12969 0.17125 0.22691 0.27225 0.26493 0.3129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07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63 0.07696 C 0.13663 0.17541 0.23819 0.27432 0.27951 0.3147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07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84 0.07996 C 0.07066 0.17194 0.10017 0.26438 0.11198 0.3025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079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42 0.08782 C 0.13368 0.26438 0.23611 0.44164 0.27639 0.5128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079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2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02 0.17055 C 0.0849 0.3106 0.10695 0.45089 0.11597 0.5072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079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93 0.08898 C 0.07882 0.26115 0.11771 0.43379 0.1335 0.5038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079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31 0.09429 C 0.04097 0.26485 0.03715 0.43656 0.03576 0.5058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079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7924" grpId="0"/>
      <p:bldP spid="5079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5901"/>
            <a:ext cx="8229600" cy="59102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Какие значения может принимать </a:t>
            </a:r>
          </a:p>
          <a:p>
            <a:pPr eaLnBrk="1" hangingPunct="1">
              <a:buFontTx/>
              <a:buNone/>
            </a:pPr>
            <a:r>
              <a:rPr lang="ru-RU" smtClean="0"/>
              <a:t>числитель, чтобы дробь       была правильной?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Какие значения может принимать </a:t>
            </a:r>
          </a:p>
          <a:p>
            <a:pPr eaLnBrk="1" hangingPunct="1">
              <a:buFontTx/>
              <a:buNone/>
            </a:pPr>
            <a:r>
              <a:rPr lang="ru-RU" smtClean="0"/>
              <a:t>знаменатель, чтобы дробь      была неправильной?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5270501" y="508001"/>
          <a:ext cx="495300" cy="1270000"/>
        </p:xfrm>
        <a:graphic>
          <a:graphicData uri="http://schemas.openxmlformats.org/presentationml/2006/ole">
            <p:oleObj spid="_x0000_s3074" name="Формула" r:id="rId3" imgW="152334" imgH="393529" progId="Equation.3">
              <p:embed/>
            </p:oleObj>
          </a:graphicData>
        </a:graphic>
      </p:graphicFrame>
      <p:sp>
        <p:nvSpPr>
          <p:cNvPr id="513030" name="Text Box 6"/>
          <p:cNvSpPr txBox="1">
            <a:spLocks noChangeArrowheads="1"/>
          </p:cNvSpPr>
          <p:nvPr/>
        </p:nvSpPr>
        <p:spPr bwMode="auto">
          <a:xfrm>
            <a:off x="914401" y="2197100"/>
            <a:ext cx="4610100" cy="76944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i="1">
                <a:solidFill>
                  <a:srgbClr val="0000FF"/>
                </a:solidFill>
              </a:rPr>
              <a:t>a</a:t>
            </a:r>
            <a:r>
              <a:rPr lang="ru-RU" sz="4400" i="1">
                <a:solidFill>
                  <a:srgbClr val="0000FF"/>
                </a:solidFill>
              </a:rPr>
              <a:t> = 1; 2; 3; 4.</a:t>
            </a:r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5753101" y="3467101"/>
          <a:ext cx="469900" cy="1204913"/>
        </p:xfrm>
        <a:graphic>
          <a:graphicData uri="http://schemas.openxmlformats.org/presentationml/2006/ole">
            <p:oleObj spid="_x0000_s3075" name="Формула" r:id="rId4" imgW="152334" imgH="393529" progId="Equation.3">
              <p:embed/>
            </p:oleObj>
          </a:graphicData>
        </a:graphic>
      </p:graphicFrame>
      <p:sp>
        <p:nvSpPr>
          <p:cNvPr id="513034" name="Text Box 10"/>
          <p:cNvSpPr txBox="1">
            <a:spLocks noChangeArrowheads="1"/>
          </p:cNvSpPr>
          <p:nvPr/>
        </p:nvSpPr>
        <p:spPr bwMode="auto">
          <a:xfrm>
            <a:off x="1042989" y="5068888"/>
            <a:ext cx="4610100" cy="76944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i="1">
                <a:solidFill>
                  <a:srgbClr val="0000FF"/>
                </a:solidFill>
              </a:rPr>
              <a:t>b</a:t>
            </a:r>
            <a:r>
              <a:rPr lang="ru-RU" sz="4400" i="1">
                <a:solidFill>
                  <a:srgbClr val="0000FF"/>
                </a:solidFill>
              </a:rPr>
              <a:t> = 1; 2; 3.</a:t>
            </a:r>
          </a:p>
        </p:txBody>
      </p:sp>
      <p:pic>
        <p:nvPicPr>
          <p:cNvPr id="2057" name="Picture 11" descr="00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92876" y="4835526"/>
            <a:ext cx="2447925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30" grpId="0"/>
      <p:bldP spid="5130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2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/>
              <a:t>Решение анаграмм</a:t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</p:txBody>
      </p:sp>
      <p:sp>
        <p:nvSpPr>
          <p:cNvPr id="505874" name="Text Box 18"/>
          <p:cNvSpPr txBox="1">
            <a:spLocks noChangeArrowheads="1"/>
          </p:cNvSpPr>
          <p:nvPr/>
        </p:nvSpPr>
        <p:spPr bwMode="auto">
          <a:xfrm>
            <a:off x="1409701" y="2540000"/>
            <a:ext cx="5676900" cy="76944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>
                <a:solidFill>
                  <a:srgbClr val="0000FF"/>
                </a:solidFill>
              </a:rPr>
              <a:t>Д  В  А  К  А  Т  Р</a:t>
            </a:r>
          </a:p>
        </p:txBody>
      </p:sp>
      <p:sp>
        <p:nvSpPr>
          <p:cNvPr id="505876" name="Text Box 20"/>
          <p:cNvSpPr txBox="1">
            <a:spLocks noChangeArrowheads="1"/>
          </p:cNvSpPr>
          <p:nvPr/>
        </p:nvSpPr>
        <p:spPr bwMode="auto">
          <a:xfrm>
            <a:off x="1500189" y="3798888"/>
            <a:ext cx="5676900" cy="76944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>
                <a:solidFill>
                  <a:srgbClr val="0000FF"/>
                </a:solidFill>
              </a:rPr>
              <a:t>Б  Р  Ь  О  Д</a:t>
            </a:r>
          </a:p>
        </p:txBody>
      </p:sp>
      <p:sp>
        <p:nvSpPr>
          <p:cNvPr id="505877" name="Text Box 21"/>
          <p:cNvSpPr txBox="1">
            <a:spLocks noChangeArrowheads="1"/>
          </p:cNvSpPr>
          <p:nvPr/>
        </p:nvSpPr>
        <p:spPr bwMode="auto">
          <a:xfrm>
            <a:off x="1589089" y="2719388"/>
            <a:ext cx="5676900" cy="76944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>
                <a:solidFill>
                  <a:srgbClr val="0000FF"/>
                </a:solidFill>
              </a:rPr>
              <a:t>К  В  А  Д  Р  А  Т</a:t>
            </a:r>
          </a:p>
        </p:txBody>
      </p:sp>
      <p:sp>
        <p:nvSpPr>
          <p:cNvPr id="505878" name="Text Box 22"/>
          <p:cNvSpPr txBox="1">
            <a:spLocks noChangeArrowheads="1"/>
          </p:cNvSpPr>
          <p:nvPr/>
        </p:nvSpPr>
        <p:spPr bwMode="auto">
          <a:xfrm>
            <a:off x="1679575" y="3978276"/>
            <a:ext cx="5676900" cy="769441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>
                <a:solidFill>
                  <a:srgbClr val="0000FF"/>
                </a:solidFill>
              </a:rPr>
              <a:t>Д  Р  О  Б  Ь</a:t>
            </a:r>
          </a:p>
        </p:txBody>
      </p:sp>
      <p:pic>
        <p:nvPicPr>
          <p:cNvPr id="6151" name="Picture 23" descr="ED00019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4797426"/>
            <a:ext cx="2881312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505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05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05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05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505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505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0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0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5874" grpId="0"/>
      <p:bldP spid="505876" grpId="0"/>
      <p:bldP spid="505877" grpId="0"/>
      <p:bldP spid="5058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09602" y="685801"/>
            <a:ext cx="8621463" cy="537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kk-KZ" sz="3600" b="1" dirty="0" smtClean="0">
                <a:solidFill>
                  <a:srgbClr val="0070C0"/>
                </a:solidFill>
              </a:rPr>
              <a:t>Дополни</a:t>
            </a:r>
            <a:r>
              <a:rPr lang="kk-KZ" sz="3200" b="1" dirty="0" smtClean="0">
                <a:solidFill>
                  <a:srgbClr val="0070C0"/>
                </a:solidFill>
              </a:rPr>
              <a:t> правила</a:t>
            </a: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kk-KZ" sz="3200" dirty="0" smtClean="0">
                <a:solidFill>
                  <a:srgbClr val="7A4FA5"/>
                </a:solidFill>
              </a:rPr>
              <a:t>Чтобы умножить обыкновенную дробь </a:t>
            </a:r>
          </a:p>
          <a:p>
            <a:pPr marL="514350" indent="-514350">
              <a:spcBef>
                <a:spcPct val="20000"/>
              </a:spcBef>
            </a:pPr>
            <a:r>
              <a:rPr lang="kk-KZ" sz="3200" dirty="0" smtClean="0">
                <a:solidFill>
                  <a:srgbClr val="7A4FA5"/>
                </a:solidFill>
              </a:rPr>
              <a:t>на натуральное число, надо___________</a:t>
            </a:r>
          </a:p>
          <a:p>
            <a:pPr marL="514350" indent="-514350">
              <a:spcBef>
                <a:spcPct val="20000"/>
              </a:spcBef>
            </a:pPr>
            <a:r>
              <a:rPr lang="kk-KZ" sz="3200" dirty="0" smtClean="0">
                <a:solidFill>
                  <a:srgbClr val="7A4FA5"/>
                </a:solidFill>
              </a:rPr>
              <a:t>2. Чтобы разделить дробь на натуральное </a:t>
            </a:r>
          </a:p>
          <a:p>
            <a:pPr marL="514350" indent="-514350">
              <a:spcBef>
                <a:spcPct val="20000"/>
              </a:spcBef>
            </a:pPr>
            <a:r>
              <a:rPr lang="kk-KZ" sz="3200" dirty="0" smtClean="0">
                <a:solidFill>
                  <a:srgbClr val="7A4FA5"/>
                </a:solidFill>
              </a:rPr>
              <a:t> число, надо____________________</a:t>
            </a:r>
          </a:p>
          <a:p>
            <a:pPr marL="514350" indent="-514350">
              <a:spcBef>
                <a:spcPct val="20000"/>
              </a:spcBef>
            </a:pPr>
            <a:r>
              <a:rPr lang="kk-KZ" sz="3200" dirty="0" smtClean="0">
                <a:solidFill>
                  <a:srgbClr val="7A4FA5"/>
                </a:solidFill>
              </a:rPr>
              <a:t>3. Чтобы сложить дроби с разными </a:t>
            </a:r>
          </a:p>
          <a:p>
            <a:pPr marL="514350" indent="-514350">
              <a:spcBef>
                <a:spcPct val="20000"/>
              </a:spcBef>
            </a:pPr>
            <a:r>
              <a:rPr lang="kk-KZ" sz="3200" dirty="0" smtClean="0">
                <a:solidFill>
                  <a:srgbClr val="7A4FA5"/>
                </a:solidFill>
              </a:rPr>
              <a:t>знаменателями, нужно ________________</a:t>
            </a:r>
          </a:p>
          <a:p>
            <a:pPr marL="514350" indent="-514350">
              <a:spcBef>
                <a:spcPct val="20000"/>
              </a:spcBef>
            </a:pPr>
            <a:r>
              <a:rPr lang="kk-KZ" sz="3200" dirty="0" smtClean="0">
                <a:solidFill>
                  <a:srgbClr val="7A4FA5"/>
                </a:solidFill>
              </a:rPr>
              <a:t>4.Чтобы сложить смешанные числа, надо__</a:t>
            </a:r>
          </a:p>
          <a:p>
            <a:pPr marL="514350" indent="-514350">
              <a:spcBef>
                <a:spcPct val="20000"/>
              </a:spcBef>
            </a:pPr>
            <a:r>
              <a:rPr lang="kk-KZ" sz="3200" dirty="0" smtClean="0">
                <a:solidFill>
                  <a:srgbClr val="7A4FA5"/>
                </a:solidFill>
              </a:rPr>
              <a:t>5.Что значит сократить дробь ?  </a:t>
            </a:r>
            <a:endParaRPr lang="kk-KZ" sz="3200" b="1" dirty="0">
              <a:solidFill>
                <a:srgbClr val="7A4FA5"/>
              </a:solidFill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2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dirty="0" smtClean="0"/>
              <a:t>Решение задач  по учебнику</a:t>
            </a:r>
            <a:br>
              <a:rPr lang="ru-RU" sz="4000" b="1" dirty="0" smtClean="0"/>
            </a:br>
            <a:endParaRPr lang="ru-RU" sz="4000" b="1" dirty="0" smtClean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№ 487. </a:t>
            </a:r>
          </a:p>
          <a:p>
            <a:pPr eaLnBrk="1" hangingPunct="1">
              <a:buFontTx/>
              <a:buNone/>
            </a:pPr>
            <a:r>
              <a:rPr lang="ru-RU" dirty="0" smtClean="0"/>
              <a:t>№497</a:t>
            </a:r>
          </a:p>
          <a:p>
            <a:pPr eaLnBrk="1" hangingPunct="1">
              <a:buFontTx/>
              <a:buNone/>
            </a:pPr>
            <a:r>
              <a:rPr lang="ru-RU" dirty="0" smtClean="0"/>
              <a:t>№ 498</a:t>
            </a:r>
          </a:p>
        </p:txBody>
      </p:sp>
      <p:pic>
        <p:nvPicPr>
          <p:cNvPr id="6151" name="Picture 23" descr="ED00019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4797426"/>
            <a:ext cx="2881312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0" y="1196975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kk-KZ" b="1" dirty="0" smtClean="0">
                <a:solidFill>
                  <a:schemeClr val="accent2"/>
                </a:solidFill>
              </a:rPr>
              <a:t>Выполнить тест </a:t>
            </a:r>
          </a:p>
          <a:p>
            <a:pPr algn="ctr" eaLnBrk="1" hangingPunct="1">
              <a:buFontTx/>
              <a:buNone/>
            </a:pPr>
            <a:r>
              <a:rPr lang="kk-KZ" b="1" dirty="0" smtClean="0">
                <a:solidFill>
                  <a:schemeClr val="accent2"/>
                </a:solidFill>
              </a:rPr>
              <a:t>«Решить примеры и найти правильный ответ»</a:t>
            </a:r>
          </a:p>
          <a:p>
            <a:pPr algn="ctr" eaLnBrk="1" hangingPunct="1">
              <a:buFontTx/>
              <a:buNone/>
            </a:pPr>
            <a:endParaRPr lang="kk-KZ" b="1" dirty="0" smtClean="0">
              <a:solidFill>
                <a:schemeClr val="accent2"/>
              </a:solidFill>
            </a:endParaRP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0" y="819150"/>
            <a:ext cx="9144000" cy="6858000"/>
          </a:xfrm>
        </p:spPr>
        <p:txBody>
          <a:bodyPr/>
          <a:lstStyle/>
          <a:p>
            <a:pPr eaLnBrk="1" hangingPunct="1"/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  1.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           А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           В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           С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           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1" y="81915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976314" y="1152526"/>
          <a:ext cx="1089025" cy="1008063"/>
        </p:xfrm>
        <a:graphic>
          <a:graphicData uri="http://schemas.openxmlformats.org/presentationml/2006/ole">
            <p:oleObj spid="_x0000_s4098" name="Формула" r:id="rId3" imgW="304560" imgH="393480" progId="Equation.3">
              <p:embed/>
            </p:oleObj>
          </a:graphicData>
        </a:graphic>
      </p:graphicFrame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1" y="81915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001839" y="2303463"/>
          <a:ext cx="909637" cy="1079500"/>
        </p:xfrm>
        <a:graphic>
          <a:graphicData uri="http://schemas.openxmlformats.org/presentationml/2006/ole">
            <p:oleObj spid="_x0000_s4099" name="Формула" r:id="rId4" imgW="228600" imgH="393480" progId="Equation.3">
              <p:embed/>
            </p:oleObj>
          </a:graphicData>
        </a:graphic>
      </p:graphicFrame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1" y="405288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854201" y="3600450"/>
          <a:ext cx="803275" cy="1079500"/>
        </p:xfrm>
        <a:graphic>
          <a:graphicData uri="http://schemas.openxmlformats.org/presentationml/2006/ole">
            <p:oleObj spid="_x0000_s4100" name="Формула" r:id="rId5" imgW="203040" imgH="393480" progId="Equation.3">
              <p:embed/>
            </p:oleObj>
          </a:graphicData>
        </a:graphic>
      </p:graphicFrame>
      <p:sp>
        <p:nvSpPr>
          <p:cNvPr id="16393" name="Rectangle 11"/>
          <p:cNvSpPr>
            <a:spLocks noChangeArrowheads="1"/>
          </p:cNvSpPr>
          <p:nvPr/>
        </p:nvSpPr>
        <p:spPr bwMode="auto">
          <a:xfrm>
            <a:off x="1" y="405288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2068514" y="4679951"/>
          <a:ext cx="568325" cy="1079500"/>
        </p:xfrm>
        <a:graphic>
          <a:graphicData uri="http://schemas.openxmlformats.org/presentationml/2006/ole">
            <p:oleObj spid="_x0000_s4101" name="Формула" r:id="rId6" imgW="20304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1510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296</TotalTime>
  <Words>390</Words>
  <PresentationFormat>Экран (4:3)</PresentationFormat>
  <Paragraphs>140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Поток</vt:lpstr>
      <vt:lpstr>Формула</vt:lpstr>
      <vt:lpstr>Слайд 1</vt:lpstr>
      <vt:lpstr>Мотивация  </vt:lpstr>
      <vt:lpstr>Слайд 3</vt:lpstr>
      <vt:lpstr>Слайд 4</vt:lpstr>
      <vt:lpstr>Решение анаграмм </vt:lpstr>
      <vt:lpstr>Слайд 6</vt:lpstr>
      <vt:lpstr>Решение задач  по учебнику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Занимательные задания. </vt:lpstr>
      <vt:lpstr>Слайд 17</vt:lpstr>
      <vt:lpstr>«Пирамида успеха»</vt:lpstr>
      <vt:lpstr>Итог урока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45</cp:revision>
  <dcterms:modified xsi:type="dcterms:W3CDTF">2015-01-26T04:28:53Z</dcterms:modified>
</cp:coreProperties>
</file>