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60" r:id="rId2"/>
    <p:sldId id="256" r:id="rId3"/>
    <p:sldId id="261" r:id="rId4"/>
    <p:sldId id="267" r:id="rId5"/>
    <p:sldId id="268" r:id="rId6"/>
    <p:sldId id="262" r:id="rId7"/>
    <p:sldId id="263" r:id="rId8"/>
    <p:sldId id="264" r:id="rId9"/>
    <p:sldId id="259" r:id="rId10"/>
    <p:sldId id="282" r:id="rId11"/>
    <p:sldId id="265" r:id="rId12"/>
    <p:sldId id="281" r:id="rId13"/>
    <p:sldId id="280" r:id="rId14"/>
    <p:sldId id="279" r:id="rId15"/>
  </p:sldIdLst>
  <p:sldSz cx="9144000" cy="6858000" type="screen4x3"/>
  <p:notesSz cx="6858000" cy="9144000"/>
  <p:custDataLst>
    <p:tags r:id="rId17"/>
  </p:custDataLst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FFFF00"/>
    <a:srgbClr val="FF3300"/>
    <a:srgbClr val="009900"/>
    <a:srgbClr val="488F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161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A5B366A-4A4B-4124-B9F9-90FC05810F44}" type="datetimeFigureOut">
              <a:rPr lang="ru-RU"/>
              <a:pPr>
                <a:defRPr/>
              </a:pPr>
              <a:t>27.01.2015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2FA3C36-2732-4534-8B50-04446E9A515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17084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6387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EE5FEF76-A0D3-4E74-B029-19F9D73D0870}" type="slidenum">
              <a:rPr lang="ru-RU" sz="1200">
                <a:latin typeface="+mn-lt"/>
              </a:rPr>
              <a:pPr algn="r">
                <a:defRPr/>
              </a:pPr>
              <a:t>1</a:t>
            </a:fld>
            <a:endParaRPr lang="ru-RU" sz="120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821863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6387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A541BF75-EDBF-4121-A225-71FF50660DC4}" type="slidenum">
              <a:rPr lang="ru-RU" sz="1200">
                <a:latin typeface="+mn-lt"/>
              </a:rPr>
              <a:pPr algn="r">
                <a:defRPr/>
              </a:pPr>
              <a:t>11</a:t>
            </a:fld>
            <a:endParaRPr lang="ru-RU" sz="120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2795067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6387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CB2AD3A9-EFAD-4764-A3F2-6BDFA9915A50}" type="slidenum">
              <a:rPr lang="ru-RU" sz="1200">
                <a:latin typeface="+mn-lt"/>
              </a:rPr>
              <a:pPr algn="r">
                <a:defRPr/>
              </a:pPr>
              <a:t>12</a:t>
            </a:fld>
            <a:endParaRPr lang="ru-RU" sz="120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8854265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6387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80D5EBC0-DE09-463E-80BC-6669F6BE1763}" type="slidenum">
              <a:rPr lang="ru-RU" sz="1200">
                <a:latin typeface="+mn-lt"/>
              </a:rPr>
              <a:pPr algn="r">
                <a:defRPr/>
              </a:pPr>
              <a:t>13</a:t>
            </a:fld>
            <a:endParaRPr lang="ru-RU" sz="120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41148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6387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57BC8BB8-1DEA-47E2-94A8-2D452EFC6EA7}" type="slidenum">
              <a:rPr lang="ru-RU" sz="1200">
                <a:latin typeface="+mn-lt"/>
              </a:rPr>
              <a:pPr algn="r">
                <a:defRPr/>
              </a:pPr>
              <a:t>14</a:t>
            </a:fld>
            <a:endParaRPr lang="ru-RU" sz="120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646356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6387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A1A9E20A-4AAB-48D6-9FE4-2A9D1F48EADE}" type="slidenum">
              <a:rPr lang="ru-RU" sz="1200">
                <a:latin typeface="+mn-lt"/>
              </a:rPr>
              <a:pPr algn="r">
                <a:defRPr/>
              </a:pPr>
              <a:t>3</a:t>
            </a:fld>
            <a:endParaRPr lang="ru-RU" sz="120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634456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6387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F92B80BF-3242-46BC-9A1E-2E7DFD317617}" type="slidenum">
              <a:rPr lang="ru-RU" sz="1200">
                <a:latin typeface="+mn-lt"/>
              </a:rPr>
              <a:pPr algn="r">
                <a:defRPr/>
              </a:pPr>
              <a:t>4</a:t>
            </a:fld>
            <a:endParaRPr lang="ru-RU" sz="120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874003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6387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772779A1-D3B3-4209-991C-B477EEB0ADD7}" type="slidenum">
              <a:rPr lang="ru-RU" sz="1200">
                <a:latin typeface="+mn-lt"/>
              </a:rPr>
              <a:pPr algn="r">
                <a:defRPr/>
              </a:pPr>
              <a:t>5</a:t>
            </a:fld>
            <a:endParaRPr lang="ru-RU" sz="120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7955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6387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BB13A3C4-D854-497C-A1A4-9BC46746F44A}" type="slidenum">
              <a:rPr lang="ru-RU" sz="1200">
                <a:latin typeface="+mn-lt"/>
              </a:rPr>
              <a:pPr algn="r">
                <a:defRPr/>
              </a:pPr>
              <a:t>6</a:t>
            </a:fld>
            <a:endParaRPr lang="ru-RU" sz="120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030461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6387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7DE2EF2D-50B8-4917-BB2F-E1B07B52BB8F}" type="slidenum">
              <a:rPr lang="ru-RU" sz="1200">
                <a:latin typeface="+mn-lt"/>
              </a:rPr>
              <a:pPr algn="r">
                <a:defRPr/>
              </a:pPr>
              <a:t>7</a:t>
            </a:fld>
            <a:endParaRPr lang="ru-RU" sz="120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5449778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6387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CC40ED83-FEA8-48C4-8F6B-6F7E423048A3}" type="slidenum">
              <a:rPr lang="ru-RU" sz="1200">
                <a:latin typeface="+mn-lt"/>
              </a:rPr>
              <a:pPr algn="r">
                <a:defRPr/>
              </a:pPr>
              <a:t>8</a:t>
            </a:fld>
            <a:endParaRPr lang="ru-RU" sz="120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62718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6387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82EB2E48-D6F3-4019-B8BD-FB465AC21F77}" type="slidenum">
              <a:rPr lang="ru-RU" sz="1200">
                <a:latin typeface="+mn-lt"/>
              </a:rPr>
              <a:pPr algn="r">
                <a:defRPr/>
              </a:pPr>
              <a:t>9</a:t>
            </a:fld>
            <a:endParaRPr lang="ru-RU" sz="120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5057422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6387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0601445A-BFA6-4834-86DA-832C4927B5F3}" type="slidenum">
              <a:rPr lang="ru-RU" sz="1200">
                <a:latin typeface="+mn-lt"/>
              </a:rPr>
              <a:pPr algn="r">
                <a:defRPr/>
              </a:pPr>
              <a:t>10</a:t>
            </a:fld>
            <a:endParaRPr lang="ru-RU" sz="120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569781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D5737B-6CD7-46B9-B1A7-B37216434CAD}" type="datetime1">
              <a:rPr lang="ru-RU"/>
              <a:pPr>
                <a:defRPr/>
              </a:pPr>
              <a:t>27.01.2015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F6E5A6-0301-4708-9522-F06D2A72C4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D8C3F1-4A8B-4CE9-AC07-70FF36988309}" type="datetime1">
              <a:rPr lang="ru-RU"/>
              <a:pPr>
                <a:defRPr/>
              </a:pPr>
              <a:t>27.01.2015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D7F8C9-6875-49A1-874C-C22464C51F9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9B1A0B-CC5F-4522-8CF6-8F33AA0867A4}" type="datetime1">
              <a:rPr lang="ru-RU"/>
              <a:pPr>
                <a:defRPr/>
              </a:pPr>
              <a:t>27.01.2015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ABBC7D-853E-4B6D-9FFD-C7E66004E50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628650" y="365125"/>
            <a:ext cx="7886700" cy="58118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483E73-D0B6-4E37-8219-40C2D278B3C9}" type="datetime1">
              <a:rPr lang="ru-RU"/>
              <a:pPr>
                <a:defRPr/>
              </a:pPr>
              <a:t>27.01.2015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3C68AD-5710-4354-A7D5-7A2B02147C3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34C15E-88F2-4519-B6DB-5642C1FB48CD}" type="datetime1">
              <a:rPr lang="ru-RU"/>
              <a:pPr>
                <a:defRPr/>
              </a:pPr>
              <a:t>27.01.2015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B75762-EF5A-4744-9F85-F7FD8B1FE7E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4DA3D5-703E-41AF-B4BC-296DDA7C1858}" type="datetime1">
              <a:rPr lang="ru-RU"/>
              <a:pPr>
                <a:defRPr/>
              </a:pPr>
              <a:t>27.01.2015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3F2EDF-B1E2-4C91-8795-96DC5F02C6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AE4356-2C1B-4A73-9A43-2C511B20380C}" type="datetime1">
              <a:rPr lang="ru-RU"/>
              <a:pPr>
                <a:defRPr/>
              </a:pPr>
              <a:t>27.01.2015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41B62-5A06-4642-A3A3-A1734C088B8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8A9700-0B03-4436-8C74-8F02F192B848}" type="datetime1">
              <a:rPr lang="ru-RU"/>
              <a:pPr>
                <a:defRPr/>
              </a:pPr>
              <a:t>27.01.2015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9C5E3-24B0-4C9C-BFE0-97C5F1CBDD3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F7F547-58CB-466F-9BAD-FEF0BED25E10}" type="datetime1">
              <a:rPr lang="ru-RU"/>
              <a:pPr>
                <a:defRPr/>
              </a:pPr>
              <a:t>27.01.2015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836041-7712-4A0D-BF22-BB425959B6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8416BF-ACBE-4ABC-B47A-FE8ACEDC38FA}" type="datetime1">
              <a:rPr lang="ru-RU"/>
              <a:pPr>
                <a:defRPr/>
              </a:pPr>
              <a:t>27.01.2015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DD49A4-52D9-4DD2-940B-A95D7C6C87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3C2F7C-E47E-4C0A-A043-F9B85795FFBE}" type="datetime1">
              <a:rPr lang="ru-RU"/>
              <a:pPr>
                <a:defRPr/>
              </a:pPr>
              <a:t>27.01.2015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803CD5-A478-4300-9FFC-DC1135A1A20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62C6B2-3E8D-41EB-BD34-8A524DF93EEC}" type="datetime1">
              <a:rPr lang="ru-RU"/>
              <a:pPr>
                <a:defRPr/>
              </a:pPr>
              <a:t>27.01.2015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05E840-0F68-4560-A60C-251ADB0C3D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79338AB-DD74-4149-B777-360CCD293F3A}" type="datetime1">
              <a:rPr lang="ru-RU"/>
              <a:pPr>
                <a:defRPr/>
              </a:pPr>
              <a:t>27.01.2015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C2C1D2E-28B5-4149-97C8-9E85D58913A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0" r:id="rId3"/>
    <p:sldLayoutId id="2147483669" r:id="rId4"/>
    <p:sldLayoutId id="2147483668" r:id="rId5"/>
    <p:sldLayoutId id="2147483667" r:id="rId6"/>
    <p:sldLayoutId id="2147483666" r:id="rId7"/>
    <p:sldLayoutId id="2147483665" r:id="rId8"/>
    <p:sldLayoutId id="2147483664" r:id="rId9"/>
    <p:sldLayoutId id="2147483663" r:id="rId10"/>
    <p:sldLayoutId id="2147483662" r:id="rId11"/>
    <p:sldLayoutId id="2147483661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eidos.ru/journal/2012/0329-10.htm" TargetMode="External"/><Relationship Id="rId5" Type="http://schemas.openxmlformats.org/officeDocument/2006/relationships/hyperlink" Target="http://eidos.ru/journal/2012/0529-10.htm" TargetMode="External"/><Relationship Id="rId4" Type="http://schemas.openxmlformats.org/officeDocument/2006/relationships/hyperlink" Target="http://www.it-n.ru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434975" y="363538"/>
            <a:ext cx="8202613" cy="936625"/>
          </a:xfrm>
          <a:prstGeom prst="roundRect">
            <a:avLst/>
          </a:prstGeom>
          <a:ln w="38100">
            <a:solidFill>
              <a:srgbClr val="92D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7410" name="TextBox 6"/>
          <p:cNvSpPr txBox="1">
            <a:spLocks noChangeArrowheads="1"/>
          </p:cNvSpPr>
          <p:nvPr/>
        </p:nvSpPr>
        <p:spPr bwMode="auto">
          <a:xfrm>
            <a:off x="944563" y="447675"/>
            <a:ext cx="771048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latin typeface="Comic Sans MS" pitchFamily="66" charset="0"/>
              </a:rPr>
              <a:t>Главная заповедь учителя – заметить даже самое маленькое продвижение ученика вперёд и поддержать его успех. </a:t>
            </a:r>
            <a:endParaRPr lang="ru-RU" b="1">
              <a:solidFill>
                <a:srgbClr val="0070C0"/>
              </a:solidFill>
              <a:latin typeface="Comic Sans MS" pitchFamily="66" charset="0"/>
            </a:endParaRPr>
          </a:p>
        </p:txBody>
      </p:sp>
      <p:pic>
        <p:nvPicPr>
          <p:cNvPr id="17411" name="Рисунок 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0488" y="304800"/>
            <a:ext cx="920750" cy="95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Скругленный прямоугольник 7"/>
          <p:cNvSpPr/>
          <p:nvPr/>
        </p:nvSpPr>
        <p:spPr>
          <a:xfrm>
            <a:off x="434975" y="1519238"/>
            <a:ext cx="8202613" cy="4837112"/>
          </a:xfrm>
          <a:prstGeom prst="roundRect">
            <a:avLst>
              <a:gd name="adj" fmla="val 1639"/>
            </a:avLst>
          </a:prstGeom>
          <a:ln w="38100">
            <a:solidFill>
              <a:srgbClr val="92D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" name="Номер слайда 8"/>
          <p:cNvSpPr txBox="1">
            <a:spLocks noGrp="1"/>
          </p:cNvSpPr>
          <p:nvPr/>
        </p:nvSpPr>
        <p:spPr>
          <a:xfrm>
            <a:off x="6513513" y="6002338"/>
            <a:ext cx="20574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84312DC1-14AC-4367-A9AC-3B4D20235037}" type="slidenum">
              <a:rPr lang="ru-RU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</a:t>
            </a:fld>
            <a:endParaRPr lang="ru-RU" sz="1200" dirty="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pic>
        <p:nvPicPr>
          <p:cNvPr id="17414" name="Picture 9" descr="13080882-n---n--n----n--n--n----n---n-noe--n-nf------n--n---n--n-n----nzn-n-n--n------n-------------n---noen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87575" y="1570038"/>
            <a:ext cx="4716463" cy="4716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5" name="Picture 11" descr="school-children-illustration-vector_18-9112"/>
          <p:cNvPicPr>
            <a:picLocks noChangeAspect="1" noChangeArrowheads="1"/>
          </p:cNvPicPr>
          <p:nvPr/>
        </p:nvPicPr>
        <p:blipFill>
          <a:blip r:embed="rId5"/>
          <a:srcRect l="51660" t="26442" b="6250"/>
          <a:stretch>
            <a:fillRect/>
          </a:stretch>
        </p:blipFill>
        <p:spPr bwMode="auto">
          <a:xfrm>
            <a:off x="3973513" y="2797175"/>
            <a:ext cx="1401762" cy="155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434975" y="363538"/>
            <a:ext cx="8202613" cy="936625"/>
          </a:xfrm>
          <a:prstGeom prst="roundRect">
            <a:avLst/>
          </a:prstGeom>
          <a:ln w="38100">
            <a:solidFill>
              <a:srgbClr val="92D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8371" name="TextBox 6"/>
          <p:cNvSpPr txBox="1">
            <a:spLocks noChangeArrowheads="1"/>
          </p:cNvSpPr>
          <p:nvPr/>
        </p:nvSpPr>
        <p:spPr bwMode="auto">
          <a:xfrm>
            <a:off x="1112838" y="546100"/>
            <a:ext cx="73596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>
                <a:solidFill>
                  <a:schemeClr val="hlink"/>
                </a:solidFill>
                <a:latin typeface="Comic Sans MS" pitchFamily="66" charset="0"/>
              </a:rPr>
              <a:t>Рефлексия деятельности</a:t>
            </a:r>
            <a:endParaRPr lang="ru-RU" sz="2800">
              <a:solidFill>
                <a:schemeClr val="hlink"/>
              </a:solidFill>
              <a:latin typeface="Comic Sans MS" pitchFamily="66" charset="0"/>
            </a:endParaRPr>
          </a:p>
        </p:txBody>
      </p:sp>
      <p:pic>
        <p:nvPicPr>
          <p:cNvPr id="58372" name="Рисунок 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0488" y="304800"/>
            <a:ext cx="920750" cy="95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Скругленный прямоугольник 7"/>
          <p:cNvSpPr/>
          <p:nvPr/>
        </p:nvSpPr>
        <p:spPr>
          <a:xfrm>
            <a:off x="406400" y="1547813"/>
            <a:ext cx="8202613" cy="4837112"/>
          </a:xfrm>
          <a:prstGeom prst="roundRect">
            <a:avLst>
              <a:gd name="adj" fmla="val 1639"/>
            </a:avLst>
          </a:prstGeom>
          <a:ln w="38100">
            <a:solidFill>
              <a:srgbClr val="92D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771525" y="1851025"/>
            <a:ext cx="7513638" cy="10064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ru-RU" sz="2000" i="1">
                <a:solidFill>
                  <a:srgbClr val="FF3300"/>
                </a:solidFill>
                <a:latin typeface="Comic Sans MS" pitchFamily="66" charset="0"/>
              </a:rPr>
              <a:t>«Лесенка успеха»</a:t>
            </a:r>
            <a:r>
              <a:rPr lang="ru-RU" sz="2000" i="1">
                <a:latin typeface="Comic Sans MS" pitchFamily="66" charset="0"/>
              </a:rPr>
              <a:t> – нижняя ступенька – у меня ничего не получилось;  средняя ступенька– у меня были проблемы; верхняя ступенька– мне всё удалось.</a:t>
            </a:r>
          </a:p>
        </p:txBody>
      </p:sp>
      <p:sp>
        <p:nvSpPr>
          <p:cNvPr id="9" name="Номер слайда 8"/>
          <p:cNvSpPr txBox="1">
            <a:spLocks noGrp="1"/>
          </p:cNvSpPr>
          <p:nvPr/>
        </p:nvSpPr>
        <p:spPr>
          <a:xfrm>
            <a:off x="6513513" y="6002338"/>
            <a:ext cx="20574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DEF434AE-D7C7-4549-A419-38C4CB39576A}" type="slidenum">
              <a:rPr lang="ru-RU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10</a:t>
            </a:fld>
            <a:endParaRPr lang="ru-RU" sz="1200" dirty="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pic>
        <p:nvPicPr>
          <p:cNvPr id="58380" name="Picture 12" descr="clp63737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43213" y="2859088"/>
            <a:ext cx="3448050" cy="34369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434975" y="363538"/>
            <a:ext cx="8202613" cy="936625"/>
          </a:xfrm>
          <a:prstGeom prst="roundRect">
            <a:avLst/>
          </a:prstGeom>
          <a:ln w="38100">
            <a:solidFill>
              <a:srgbClr val="92D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5842" name="TextBox 6"/>
          <p:cNvSpPr txBox="1">
            <a:spLocks noChangeArrowheads="1"/>
          </p:cNvSpPr>
          <p:nvPr/>
        </p:nvSpPr>
        <p:spPr bwMode="auto">
          <a:xfrm>
            <a:off x="1112838" y="546100"/>
            <a:ext cx="73596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>
                <a:solidFill>
                  <a:schemeClr val="hlink"/>
                </a:solidFill>
                <a:latin typeface="Comic Sans MS" pitchFamily="66" charset="0"/>
              </a:rPr>
              <a:t>Рефлексия деятельности</a:t>
            </a:r>
            <a:endParaRPr lang="ru-RU" sz="2800">
              <a:solidFill>
                <a:schemeClr val="hlink"/>
              </a:solidFill>
              <a:latin typeface="Comic Sans MS" pitchFamily="66" charset="0"/>
            </a:endParaRPr>
          </a:p>
        </p:txBody>
      </p:sp>
      <p:pic>
        <p:nvPicPr>
          <p:cNvPr id="35843" name="Рисунок 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0488" y="304800"/>
            <a:ext cx="920750" cy="95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Скругленный прямоугольник 7"/>
          <p:cNvSpPr/>
          <p:nvPr/>
        </p:nvSpPr>
        <p:spPr>
          <a:xfrm>
            <a:off x="434975" y="1533525"/>
            <a:ext cx="8202613" cy="4837113"/>
          </a:xfrm>
          <a:prstGeom prst="roundRect">
            <a:avLst>
              <a:gd name="adj" fmla="val 1639"/>
            </a:avLst>
          </a:prstGeom>
          <a:ln w="38100">
            <a:solidFill>
              <a:srgbClr val="92D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771525" y="1851025"/>
            <a:ext cx="7513638" cy="7016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ru-RU" sz="2000" b="1" i="1">
                <a:solidFill>
                  <a:schemeClr val="hlink"/>
                </a:solidFill>
                <a:latin typeface="Comic Sans MS" pitchFamily="66" charset="0"/>
              </a:rPr>
              <a:t>«Дерево успеха» </a:t>
            </a:r>
            <a:r>
              <a:rPr lang="ru-RU" sz="2000" b="1" i="1"/>
              <a:t>– зелёный лист – нет ошибок, жёлтый лист – 1 ошибка, красный лист – 2-3 ошибки.</a:t>
            </a:r>
          </a:p>
        </p:txBody>
      </p:sp>
      <p:sp>
        <p:nvSpPr>
          <p:cNvPr id="9" name="Номер слайда 8"/>
          <p:cNvSpPr txBox="1">
            <a:spLocks noGrp="1"/>
          </p:cNvSpPr>
          <p:nvPr/>
        </p:nvSpPr>
        <p:spPr>
          <a:xfrm>
            <a:off x="6513513" y="6002338"/>
            <a:ext cx="20574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36063650-0579-472D-872B-DD345A1DF9F8}" type="slidenum">
              <a:rPr lang="ru-RU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11</a:t>
            </a:fld>
            <a:endParaRPr lang="ru-RU" sz="1200" dirty="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pic>
        <p:nvPicPr>
          <p:cNvPr id="35849" name="Picture 9" descr="0_a50bd_ec485593_XL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644775" y="2433638"/>
            <a:ext cx="4008438" cy="38592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434975" y="363538"/>
            <a:ext cx="8202613" cy="936625"/>
          </a:xfrm>
          <a:prstGeom prst="roundRect">
            <a:avLst/>
          </a:prstGeom>
          <a:ln w="38100">
            <a:solidFill>
              <a:srgbClr val="92D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6323" name="TextBox 6"/>
          <p:cNvSpPr txBox="1">
            <a:spLocks noChangeArrowheads="1"/>
          </p:cNvSpPr>
          <p:nvPr/>
        </p:nvSpPr>
        <p:spPr bwMode="auto">
          <a:xfrm>
            <a:off x="1112838" y="546100"/>
            <a:ext cx="73596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>
                <a:solidFill>
                  <a:schemeClr val="hlink"/>
                </a:solidFill>
                <a:latin typeface="Comic Sans MS" pitchFamily="66" charset="0"/>
              </a:rPr>
              <a:t>Рефлексия деятельности</a:t>
            </a:r>
            <a:endParaRPr lang="ru-RU" sz="2800">
              <a:solidFill>
                <a:schemeClr val="hlink"/>
              </a:solidFill>
              <a:latin typeface="Comic Sans MS" pitchFamily="66" charset="0"/>
            </a:endParaRPr>
          </a:p>
        </p:txBody>
      </p:sp>
      <p:pic>
        <p:nvPicPr>
          <p:cNvPr id="56324" name="Рисунок 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0488" y="304800"/>
            <a:ext cx="920750" cy="95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Скругленный прямоугольник 7"/>
          <p:cNvSpPr/>
          <p:nvPr/>
        </p:nvSpPr>
        <p:spPr>
          <a:xfrm>
            <a:off x="434975" y="1504950"/>
            <a:ext cx="8202613" cy="4837113"/>
          </a:xfrm>
          <a:prstGeom prst="roundRect">
            <a:avLst>
              <a:gd name="adj" fmla="val 1639"/>
            </a:avLst>
          </a:prstGeom>
          <a:ln w="38100">
            <a:solidFill>
              <a:srgbClr val="92D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812800" y="1638300"/>
            <a:ext cx="7513638" cy="457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ru-RU" sz="2000" b="1" i="1">
                <a:solidFill>
                  <a:srgbClr val="009900"/>
                </a:solidFill>
                <a:latin typeface="Comic Sans MS" pitchFamily="66" charset="0"/>
              </a:rPr>
              <a:t>«Поезд»</a:t>
            </a:r>
            <a:r>
              <a:rPr lang="ru-RU" sz="2400" b="1" i="1">
                <a:solidFill>
                  <a:srgbClr val="009900"/>
                </a:solidFill>
                <a:latin typeface="Comic Sans MS" pitchFamily="66" charset="0"/>
              </a:rPr>
              <a:t> </a:t>
            </a:r>
          </a:p>
        </p:txBody>
      </p:sp>
      <p:sp>
        <p:nvSpPr>
          <p:cNvPr id="9" name="Номер слайда 8"/>
          <p:cNvSpPr txBox="1">
            <a:spLocks noGrp="1"/>
          </p:cNvSpPr>
          <p:nvPr/>
        </p:nvSpPr>
        <p:spPr>
          <a:xfrm>
            <a:off x="6513513" y="6002338"/>
            <a:ext cx="20574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105F96D5-AE61-4C96-9A21-9A8010FDC53E}" type="slidenum">
              <a:rPr lang="ru-RU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12</a:t>
            </a:fld>
            <a:endParaRPr lang="ru-RU" sz="1200" dirty="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pic>
        <p:nvPicPr>
          <p:cNvPr id="56329" name="Picture 9" descr="H30XFz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3263" y="2192338"/>
            <a:ext cx="7713662" cy="4140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434975" y="363538"/>
            <a:ext cx="8202613" cy="936625"/>
          </a:xfrm>
          <a:prstGeom prst="roundRect">
            <a:avLst/>
          </a:prstGeom>
          <a:ln w="38100">
            <a:solidFill>
              <a:srgbClr val="92D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4275" name="TextBox 6"/>
          <p:cNvSpPr txBox="1">
            <a:spLocks noChangeArrowheads="1"/>
          </p:cNvSpPr>
          <p:nvPr/>
        </p:nvSpPr>
        <p:spPr bwMode="auto">
          <a:xfrm>
            <a:off x="1112838" y="546100"/>
            <a:ext cx="73596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>
                <a:solidFill>
                  <a:schemeClr val="hlink"/>
                </a:solidFill>
                <a:latin typeface="Comic Sans MS" pitchFamily="66" charset="0"/>
              </a:rPr>
              <a:t>Рефлексия на уроке – </a:t>
            </a:r>
          </a:p>
        </p:txBody>
      </p:sp>
      <p:pic>
        <p:nvPicPr>
          <p:cNvPr id="54276" name="Рисунок 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0488" y="304800"/>
            <a:ext cx="920750" cy="95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Скругленный прямоугольник 7"/>
          <p:cNvSpPr/>
          <p:nvPr/>
        </p:nvSpPr>
        <p:spPr>
          <a:xfrm>
            <a:off x="447675" y="1519238"/>
            <a:ext cx="8202613" cy="4837112"/>
          </a:xfrm>
          <a:prstGeom prst="roundRect">
            <a:avLst>
              <a:gd name="adj" fmla="val 1639"/>
            </a:avLst>
          </a:prstGeom>
          <a:ln w="38100">
            <a:solidFill>
              <a:srgbClr val="92D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884238" y="1668463"/>
            <a:ext cx="7513637" cy="191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/>
            <a:r>
              <a:rPr lang="ru-RU" sz="2400" b="1" i="1">
                <a:latin typeface="Comic Sans MS" pitchFamily="66" charset="0"/>
              </a:rPr>
              <a:t>это совместная деятельность учащихся и учителя, позволяющая совершенствовать учебный процесс, ориентируясь на личность каждого ученика.</a:t>
            </a:r>
          </a:p>
          <a:p>
            <a:pPr algn="ctr"/>
            <a:endParaRPr lang="ru-RU" sz="2400" b="1" i="1">
              <a:solidFill>
                <a:srgbClr val="262626"/>
              </a:solidFill>
              <a:latin typeface="Comic Sans MS" pitchFamily="66" charset="0"/>
            </a:endParaRPr>
          </a:p>
        </p:txBody>
      </p:sp>
      <p:sp>
        <p:nvSpPr>
          <p:cNvPr id="9" name="Номер слайда 8"/>
          <p:cNvSpPr txBox="1">
            <a:spLocks noGrp="1"/>
          </p:cNvSpPr>
          <p:nvPr/>
        </p:nvSpPr>
        <p:spPr>
          <a:xfrm>
            <a:off x="6513513" y="6002338"/>
            <a:ext cx="20574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2E3EF597-E0F2-49BC-BF7F-6E82200483BD}" type="slidenum">
              <a:rPr lang="ru-RU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13</a:t>
            </a:fld>
            <a:endParaRPr lang="ru-RU" sz="1200" dirty="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pic>
        <p:nvPicPr>
          <p:cNvPr id="54282" name="Picture 10" descr="clp747537"/>
          <p:cNvPicPr>
            <a:picLocks noChangeAspect="1" noChangeArrowheads="1"/>
          </p:cNvPicPr>
          <p:nvPr/>
        </p:nvPicPr>
        <p:blipFill>
          <a:blip r:embed="rId4"/>
          <a:srcRect l="-1721" t="14769" b="3394"/>
          <a:stretch>
            <a:fillRect/>
          </a:stretch>
        </p:blipFill>
        <p:spPr bwMode="auto">
          <a:xfrm>
            <a:off x="2736850" y="3219450"/>
            <a:ext cx="3851275" cy="309721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434975" y="363538"/>
            <a:ext cx="8202613" cy="936625"/>
          </a:xfrm>
          <a:prstGeom prst="roundRect">
            <a:avLst/>
          </a:prstGeom>
          <a:ln w="38100">
            <a:solidFill>
              <a:srgbClr val="92D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2227" name="TextBox 6"/>
          <p:cNvSpPr txBox="1">
            <a:spLocks noChangeArrowheads="1"/>
          </p:cNvSpPr>
          <p:nvPr/>
        </p:nvSpPr>
        <p:spPr bwMode="auto">
          <a:xfrm>
            <a:off x="1112838" y="546100"/>
            <a:ext cx="73596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>
                <a:solidFill>
                  <a:schemeClr val="hlink"/>
                </a:solidFill>
                <a:latin typeface="Comic Sans MS" pitchFamily="66" charset="0"/>
              </a:rPr>
              <a:t>Список литературы</a:t>
            </a:r>
          </a:p>
        </p:txBody>
      </p:sp>
      <p:pic>
        <p:nvPicPr>
          <p:cNvPr id="52228" name="Рисунок 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0488" y="304800"/>
            <a:ext cx="920750" cy="95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Скругленный прямоугольник 7"/>
          <p:cNvSpPr/>
          <p:nvPr/>
        </p:nvSpPr>
        <p:spPr>
          <a:xfrm>
            <a:off x="434975" y="1519238"/>
            <a:ext cx="8202613" cy="4837112"/>
          </a:xfrm>
          <a:prstGeom prst="roundRect">
            <a:avLst>
              <a:gd name="adj" fmla="val 1639"/>
            </a:avLst>
          </a:prstGeom>
          <a:ln w="38100">
            <a:solidFill>
              <a:srgbClr val="92D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546100" y="1625600"/>
            <a:ext cx="8062913" cy="42116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42900" indent="-342900">
              <a:buFontTx/>
              <a:buAutoNum type="arabicPeriod"/>
            </a:pPr>
            <a:r>
              <a:rPr lang="ru-RU" b="1"/>
              <a:t>Загашев И.О., Заир – Бек С.И., Муштавинская И.В.</a:t>
            </a:r>
            <a:r>
              <a:rPr lang="ru-RU"/>
              <a:t> Учим детей мыслить критически. - СПб издательство «Речь», 2003 г.</a:t>
            </a:r>
            <a:endParaRPr lang="ru-RU" b="1"/>
          </a:p>
          <a:p>
            <a:pPr marL="342900" indent="-342900">
              <a:buFontTx/>
              <a:buAutoNum type="arabicPeriod"/>
            </a:pPr>
            <a:r>
              <a:rPr lang="ru-RU" b="1"/>
              <a:t>Заир- Бек С.И., Муштавинская И.В.</a:t>
            </a:r>
            <a:r>
              <a:rPr lang="ru-RU"/>
              <a:t> Развитие критического мышления на уроке. – М.: Просвещение, 2011. -224 с.</a:t>
            </a:r>
          </a:p>
          <a:p>
            <a:pPr marL="342900" indent="-342900">
              <a:buFontTx/>
              <a:buAutoNum type="arabicPeriod"/>
            </a:pPr>
            <a:r>
              <a:rPr lang="ru-RU"/>
              <a:t>Каким должен быть современный урок. </a:t>
            </a:r>
            <a:r>
              <a:rPr lang="en-US">
                <a:hlinkClick r:id="rId4"/>
              </a:rPr>
              <a:t>http</a:t>
            </a:r>
            <a:r>
              <a:rPr lang="ru-RU">
                <a:hlinkClick r:id="rId4"/>
              </a:rPr>
              <a:t>://</a:t>
            </a:r>
            <a:r>
              <a:rPr lang="en-US">
                <a:hlinkClick r:id="rId4"/>
              </a:rPr>
              <a:t>www</a:t>
            </a:r>
            <a:r>
              <a:rPr lang="ru-RU">
                <a:hlinkClick r:id="rId4"/>
              </a:rPr>
              <a:t>.</a:t>
            </a:r>
            <a:r>
              <a:rPr lang="en-US">
                <a:hlinkClick r:id="rId4"/>
              </a:rPr>
              <a:t>it</a:t>
            </a:r>
            <a:r>
              <a:rPr lang="ru-RU">
                <a:hlinkClick r:id="rId4"/>
              </a:rPr>
              <a:t>-</a:t>
            </a:r>
            <a:r>
              <a:rPr lang="en-US">
                <a:hlinkClick r:id="rId4"/>
              </a:rPr>
              <a:t>n</a:t>
            </a:r>
            <a:r>
              <a:rPr lang="ru-RU">
                <a:hlinkClick r:id="rId4"/>
              </a:rPr>
              <a:t>.</a:t>
            </a:r>
            <a:r>
              <a:rPr lang="en-US">
                <a:hlinkClick r:id="rId4"/>
              </a:rPr>
              <a:t>ru</a:t>
            </a:r>
            <a:r>
              <a:rPr lang="ru-RU"/>
              <a:t>.</a:t>
            </a:r>
          </a:p>
          <a:p>
            <a:pPr marL="342900" indent="-342900">
              <a:buFontTx/>
              <a:buAutoNum type="arabicPeriod"/>
            </a:pPr>
            <a:r>
              <a:rPr lang="ru-RU"/>
              <a:t>Как проектировать универсальные учебные действия в начальной школе. От действия к мысли: пособие для учителя / (А. Г. Асмолов, Г. В. Бурменская, И. А. Володарская и др.) Под ред. А.Г. Асмолова. М.: Просвещение, 2011. </a:t>
            </a:r>
            <a:endParaRPr lang="ru-RU" b="1"/>
          </a:p>
          <a:p>
            <a:pPr marL="342900" indent="-342900">
              <a:buFontTx/>
              <a:buAutoNum type="arabicPeriod"/>
            </a:pPr>
            <a:r>
              <a:rPr lang="ru-RU" b="1"/>
              <a:t>Хуторской А.В.</a:t>
            </a:r>
            <a:r>
              <a:rPr lang="ru-RU"/>
              <a:t> Что такое современный урок // Интернет-журнал "Эйдос". - 2012. -№2. </a:t>
            </a:r>
            <a:r>
              <a:rPr lang="ru-RU">
                <a:hlinkClick r:id="rId5"/>
              </a:rPr>
              <a:t>http://eidos.ru/journal/2012/0529-10.htm</a:t>
            </a:r>
            <a:r>
              <a:rPr lang="ru-RU"/>
              <a:t>   - Центр дистанционного образования "Эйдос". </a:t>
            </a:r>
            <a:endParaRPr lang="ru-RU" b="1"/>
          </a:p>
          <a:p>
            <a:pPr marL="342900" indent="-342900">
              <a:buFontTx/>
              <a:buAutoNum type="arabicPeriod"/>
            </a:pPr>
            <a:r>
              <a:rPr lang="ru-RU" b="1"/>
              <a:t>Хуторской А.В.</a:t>
            </a:r>
            <a:r>
              <a:rPr lang="ru-RU"/>
              <a:t> Модель системно-деятельностного обучения и самореализации учащихся // Интернет-журнал "Эйдос". - 2012. -№2.    </a:t>
            </a:r>
            <a:r>
              <a:rPr lang="ru-RU">
                <a:hlinkClick r:id="rId6"/>
              </a:rPr>
              <a:t>http://www.eidos.ru/journal/2012/0329-10.htm</a:t>
            </a:r>
            <a:r>
              <a:rPr lang="ru-RU"/>
              <a:t>.</a:t>
            </a:r>
          </a:p>
        </p:txBody>
      </p:sp>
      <p:sp>
        <p:nvSpPr>
          <p:cNvPr id="9" name="Номер слайда 8"/>
          <p:cNvSpPr txBox="1">
            <a:spLocks noGrp="1"/>
          </p:cNvSpPr>
          <p:nvPr/>
        </p:nvSpPr>
        <p:spPr>
          <a:xfrm>
            <a:off x="6513513" y="6002338"/>
            <a:ext cx="20574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A74B587B-1088-4F01-91AA-4D401C1F6BEE}" type="slidenum">
              <a:rPr lang="ru-RU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14</a:t>
            </a:fld>
            <a:endParaRPr lang="ru-RU" sz="1200" dirty="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488FD0"/>
            </a:gs>
            <a:gs pos="39000">
              <a:schemeClr val="accent1">
                <a:satMod val="110000"/>
                <a:lumMod val="100000"/>
                <a:shade val="100000"/>
              </a:schemeClr>
            </a:gs>
            <a:gs pos="100000">
              <a:schemeClr val="accent1">
                <a:lumMod val="7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Капля 4"/>
          <p:cNvSpPr/>
          <p:nvPr/>
        </p:nvSpPr>
        <p:spPr>
          <a:xfrm>
            <a:off x="477838" y="242888"/>
            <a:ext cx="8401050" cy="6016625"/>
          </a:xfrm>
          <a:prstGeom prst="teardrop">
            <a:avLst/>
          </a:prstGeom>
          <a:ln w="38100">
            <a:solidFill>
              <a:srgbClr val="92D05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19459" name="Рисунок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4975" y="2039938"/>
            <a:ext cx="43307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0" name="TextBox 6"/>
          <p:cNvSpPr txBox="1">
            <a:spLocks noChangeArrowheads="1"/>
          </p:cNvSpPr>
          <p:nvPr/>
        </p:nvSpPr>
        <p:spPr bwMode="auto">
          <a:xfrm>
            <a:off x="1289050" y="427038"/>
            <a:ext cx="7558088" cy="173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ru-RU" sz="3600" b="1">
                <a:solidFill>
                  <a:srgbClr val="0070C0"/>
                </a:solidFill>
                <a:latin typeface="Algerian" pitchFamily="82" charset="0"/>
              </a:rPr>
              <a:t>Рефлексия</a:t>
            </a:r>
            <a:r>
              <a:rPr lang="ru-RU" sz="3600" b="1">
                <a:solidFill>
                  <a:srgbClr val="0070C0"/>
                </a:solidFill>
                <a:latin typeface="Comic Sans MS" pitchFamily="66" charset="0"/>
              </a:rPr>
              <a:t> как этап современного урока в условиях ФГОС</a:t>
            </a:r>
          </a:p>
        </p:txBody>
      </p:sp>
      <p:sp>
        <p:nvSpPr>
          <p:cNvPr id="9" name="Полилиния 8"/>
          <p:cNvSpPr/>
          <p:nvPr/>
        </p:nvSpPr>
        <p:spPr>
          <a:xfrm rot="21010095">
            <a:off x="3963988" y="2159000"/>
            <a:ext cx="4670425" cy="374650"/>
          </a:xfrm>
          <a:custGeom>
            <a:avLst/>
            <a:gdLst>
              <a:gd name="connsiteX0" fmla="*/ 4671152 w 4671152"/>
              <a:gd name="connsiteY0" fmla="*/ 374791 h 374791"/>
              <a:gd name="connsiteX1" fmla="*/ 2082188 w 4671152"/>
              <a:gd name="connsiteY1" fmla="*/ 218 h 374791"/>
              <a:gd name="connsiteX2" fmla="*/ 451692 w 4671152"/>
              <a:gd name="connsiteY2" fmla="*/ 319707 h 374791"/>
              <a:gd name="connsiteX3" fmla="*/ 0 w 4671152"/>
              <a:gd name="connsiteY3" fmla="*/ 275639 h 3747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71152" h="374791">
                <a:moveTo>
                  <a:pt x="4671152" y="374791"/>
                </a:moveTo>
                <a:cubicBezTo>
                  <a:pt x="3728291" y="192095"/>
                  <a:pt x="2785431" y="9399"/>
                  <a:pt x="2082188" y="218"/>
                </a:cubicBezTo>
                <a:cubicBezTo>
                  <a:pt x="1378945" y="-8963"/>
                  <a:pt x="798723" y="273804"/>
                  <a:pt x="451692" y="319707"/>
                </a:cubicBezTo>
                <a:cubicBezTo>
                  <a:pt x="104661" y="365610"/>
                  <a:pt x="52330" y="320624"/>
                  <a:pt x="0" y="275639"/>
                </a:cubicBezTo>
              </a:path>
            </a:pathLst>
          </a:custGeom>
          <a:ln>
            <a:prstDash val="lgDashDotDot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9462" name="TextBox 10"/>
          <p:cNvSpPr txBox="1">
            <a:spLocks noChangeArrowheads="1"/>
          </p:cNvSpPr>
          <p:nvPr/>
        </p:nvSpPr>
        <p:spPr bwMode="auto">
          <a:xfrm>
            <a:off x="4964113" y="2800350"/>
            <a:ext cx="3741737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ru-RU" sz="2000" b="1">
                <a:solidFill>
                  <a:srgbClr val="009900"/>
                </a:solidFill>
                <a:latin typeface="Calibri" pitchFamily="34" charset="0"/>
              </a:rPr>
              <a:t>Русакова Татьяна Александровна, учитель английского языка</a:t>
            </a:r>
          </a:p>
          <a:p>
            <a:pPr algn="r"/>
            <a:r>
              <a:rPr lang="ru-RU" sz="2000" b="1">
                <a:solidFill>
                  <a:srgbClr val="009900"/>
                </a:solidFill>
                <a:latin typeface="Calibri" pitchFamily="34" charset="0"/>
              </a:rPr>
              <a:t> МОБУ «Борисовская СОШ»</a:t>
            </a:r>
          </a:p>
        </p:txBody>
      </p:sp>
      <p:sp>
        <p:nvSpPr>
          <p:cNvPr id="19463" name="Text Box 7"/>
          <p:cNvSpPr txBox="1">
            <a:spLocks noChangeArrowheads="1"/>
          </p:cNvSpPr>
          <p:nvPr/>
        </p:nvSpPr>
        <p:spPr bwMode="auto">
          <a:xfrm>
            <a:off x="4367213" y="5597525"/>
            <a:ext cx="11350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solidFill>
                  <a:srgbClr val="488FD0"/>
                </a:solidFill>
              </a:rPr>
              <a:t>2014 год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434975" y="363538"/>
            <a:ext cx="8202613" cy="936625"/>
          </a:xfrm>
          <a:prstGeom prst="roundRect">
            <a:avLst/>
          </a:prstGeom>
          <a:ln w="38100">
            <a:solidFill>
              <a:srgbClr val="92D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0482" name="TextBox 6"/>
          <p:cNvSpPr txBox="1">
            <a:spLocks noChangeArrowheads="1"/>
          </p:cNvSpPr>
          <p:nvPr/>
        </p:nvSpPr>
        <p:spPr bwMode="auto">
          <a:xfrm>
            <a:off x="1016000" y="392113"/>
            <a:ext cx="7443788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>
                <a:solidFill>
                  <a:srgbClr val="0070C0"/>
                </a:solidFill>
                <a:latin typeface="Comic Sans MS" pitchFamily="66" charset="0"/>
              </a:rPr>
              <a:t>Таблица-фиксация знаний </a:t>
            </a:r>
          </a:p>
          <a:p>
            <a:pPr algn="ctr"/>
            <a:r>
              <a:rPr lang="ru-RU" sz="2800" b="1">
                <a:solidFill>
                  <a:srgbClr val="0070C0"/>
                </a:solidFill>
                <a:latin typeface="Comic Sans MS" pitchFamily="66" charset="0"/>
              </a:rPr>
              <a:t>по данной теме</a:t>
            </a:r>
          </a:p>
        </p:txBody>
      </p:sp>
      <p:pic>
        <p:nvPicPr>
          <p:cNvPr id="20483" name="Рисунок 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0488" y="304800"/>
            <a:ext cx="920750" cy="95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Скругленный прямоугольник 7"/>
          <p:cNvSpPr/>
          <p:nvPr/>
        </p:nvSpPr>
        <p:spPr>
          <a:xfrm>
            <a:off x="434975" y="1490663"/>
            <a:ext cx="8202613" cy="4837112"/>
          </a:xfrm>
          <a:prstGeom prst="roundRect">
            <a:avLst>
              <a:gd name="adj" fmla="val 1639"/>
            </a:avLst>
          </a:prstGeom>
          <a:ln w="38100">
            <a:solidFill>
              <a:srgbClr val="92D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0485" name="TextBox 5"/>
          <p:cNvSpPr txBox="1">
            <a:spLocks noChangeArrowheads="1"/>
          </p:cNvSpPr>
          <p:nvPr/>
        </p:nvSpPr>
        <p:spPr bwMode="auto">
          <a:xfrm>
            <a:off x="771525" y="1851025"/>
            <a:ext cx="75136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3200">
              <a:solidFill>
                <a:srgbClr val="262626"/>
              </a:solidFill>
              <a:latin typeface="Calibri" pitchFamily="34" charset="0"/>
            </a:endParaRPr>
          </a:p>
        </p:txBody>
      </p:sp>
      <p:sp>
        <p:nvSpPr>
          <p:cNvPr id="9" name="Номер слайда 8"/>
          <p:cNvSpPr txBox="1">
            <a:spLocks noGrp="1"/>
          </p:cNvSpPr>
          <p:nvPr/>
        </p:nvSpPr>
        <p:spPr>
          <a:xfrm>
            <a:off x="6513513" y="6002338"/>
            <a:ext cx="20574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188A9017-D082-4866-B5E1-A8440B219D9F}" type="slidenum">
              <a:rPr lang="ru-RU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3</a:t>
            </a:fld>
            <a:endParaRPr lang="ru-RU" sz="1200" dirty="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graphicFrame>
        <p:nvGraphicFramePr>
          <p:cNvPr id="32800" name="Group 32"/>
          <p:cNvGraphicFramePr>
            <a:graphicFrameLocks noGrp="1"/>
          </p:cNvGraphicFramePr>
          <p:nvPr>
            <p:ph/>
          </p:nvPr>
        </p:nvGraphicFramePr>
        <p:xfrm>
          <a:off x="981075" y="2279650"/>
          <a:ext cx="7253288" cy="3408363"/>
        </p:xfrm>
        <a:graphic>
          <a:graphicData uri="http://schemas.openxmlformats.org/drawingml/2006/table">
            <a:tbl>
              <a:tblPr/>
              <a:tblGrid>
                <a:gridCol w="1995488"/>
                <a:gridCol w="1631950"/>
                <a:gridCol w="1812925"/>
                <a:gridCol w="1812925"/>
              </a:tblGrid>
              <a:tr h="10175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Понятие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Знаю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Хочу узнать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Узнал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07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      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Calibri" pitchFamily="34" charset="0"/>
                        </a:rPr>
                        <a:t>Рефлексия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434975" y="363538"/>
            <a:ext cx="8202613" cy="936625"/>
          </a:xfrm>
          <a:prstGeom prst="roundRect">
            <a:avLst/>
          </a:prstGeom>
          <a:ln w="38100">
            <a:solidFill>
              <a:srgbClr val="92D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2530" name="TextBox 6"/>
          <p:cNvSpPr txBox="1">
            <a:spLocks noChangeArrowheads="1"/>
          </p:cNvSpPr>
          <p:nvPr/>
        </p:nvSpPr>
        <p:spPr bwMode="auto">
          <a:xfrm>
            <a:off x="973138" y="361950"/>
            <a:ext cx="7527925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/>
              <a:t>Организация рефлексивной деятельности на уроке-   подготовка к  развитию необходимых современной личности </a:t>
            </a:r>
            <a:r>
              <a:rPr lang="ru-RU" b="1" i="1"/>
              <a:t>качеств.</a:t>
            </a:r>
            <a:r>
              <a:rPr lang="ru-RU" b="1"/>
              <a:t> </a:t>
            </a:r>
            <a:endParaRPr lang="ru-RU" b="1">
              <a:solidFill>
                <a:srgbClr val="0070C0"/>
              </a:solidFill>
              <a:latin typeface="Calibri" pitchFamily="34" charset="0"/>
            </a:endParaRPr>
          </a:p>
        </p:txBody>
      </p:sp>
      <p:pic>
        <p:nvPicPr>
          <p:cNvPr id="22531" name="Рисунок 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0488" y="304800"/>
            <a:ext cx="920750" cy="95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Скругленный прямоугольник 7"/>
          <p:cNvSpPr/>
          <p:nvPr/>
        </p:nvSpPr>
        <p:spPr>
          <a:xfrm>
            <a:off x="365125" y="1447800"/>
            <a:ext cx="8202613" cy="4837113"/>
          </a:xfrm>
          <a:prstGeom prst="roundRect">
            <a:avLst>
              <a:gd name="adj" fmla="val 1639"/>
            </a:avLst>
          </a:prstGeom>
          <a:ln w="38100">
            <a:solidFill>
              <a:srgbClr val="92D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" name="Номер слайда 8"/>
          <p:cNvSpPr txBox="1">
            <a:spLocks noGrp="1"/>
          </p:cNvSpPr>
          <p:nvPr/>
        </p:nvSpPr>
        <p:spPr>
          <a:xfrm>
            <a:off x="6513513" y="6002338"/>
            <a:ext cx="20574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F5E39EC5-F28D-4C4A-BE7D-68814D600D99}" type="slidenum">
              <a:rPr lang="ru-RU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4</a:t>
            </a:fld>
            <a:endParaRPr lang="ru-RU" sz="1200" dirty="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pic>
        <p:nvPicPr>
          <p:cNvPr id="22537" name="Picture 9" descr="school-children-illustration-vector_18-9112"/>
          <p:cNvPicPr>
            <a:picLocks noChangeAspect="1" noChangeArrowheads="1"/>
          </p:cNvPicPr>
          <p:nvPr/>
        </p:nvPicPr>
        <p:blipFill>
          <a:blip r:embed="rId4"/>
          <a:srcRect l="3831" t="26443" b="6250"/>
          <a:stretch>
            <a:fillRect/>
          </a:stretch>
        </p:blipFill>
        <p:spPr bwMode="auto">
          <a:xfrm>
            <a:off x="2290763" y="2660650"/>
            <a:ext cx="4260850" cy="237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42" name="AutoShape 14"/>
          <p:cNvSpPr>
            <a:spLocks noChangeArrowheads="1"/>
          </p:cNvSpPr>
          <p:nvPr/>
        </p:nvSpPr>
        <p:spPr bwMode="auto">
          <a:xfrm>
            <a:off x="4122738" y="2293938"/>
            <a:ext cx="434975" cy="898525"/>
          </a:xfrm>
          <a:prstGeom prst="upArrow">
            <a:avLst>
              <a:gd name="adj1" fmla="val 50000"/>
              <a:gd name="adj2" fmla="val 5164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2543" name="AutoShape 15"/>
          <p:cNvSpPr>
            <a:spLocks noChangeArrowheads="1"/>
          </p:cNvSpPr>
          <p:nvPr/>
        </p:nvSpPr>
        <p:spPr bwMode="auto">
          <a:xfrm rot="8022470">
            <a:off x="6380163" y="4619625"/>
            <a:ext cx="434975" cy="898525"/>
          </a:xfrm>
          <a:prstGeom prst="upArrow">
            <a:avLst>
              <a:gd name="adj1" fmla="val 50000"/>
              <a:gd name="adj2" fmla="val 5164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2544" name="AutoShape 16"/>
          <p:cNvSpPr>
            <a:spLocks noChangeArrowheads="1"/>
          </p:cNvSpPr>
          <p:nvPr/>
        </p:nvSpPr>
        <p:spPr bwMode="auto">
          <a:xfrm rot="13973250">
            <a:off x="2247900" y="4610100"/>
            <a:ext cx="434975" cy="898525"/>
          </a:xfrm>
          <a:prstGeom prst="upArrow">
            <a:avLst>
              <a:gd name="adj1" fmla="val 50000"/>
              <a:gd name="adj2" fmla="val 5164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2545" name="Text Box 17"/>
          <p:cNvSpPr txBox="1">
            <a:spLocks noChangeArrowheads="1"/>
          </p:cNvSpPr>
          <p:nvPr/>
        </p:nvSpPr>
        <p:spPr bwMode="auto">
          <a:xfrm>
            <a:off x="2681288" y="1797050"/>
            <a:ext cx="3679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 i="1">
                <a:solidFill>
                  <a:srgbClr val="FF3300"/>
                </a:solidFill>
              </a:rPr>
              <a:t>Самостоятельность</a:t>
            </a:r>
            <a:r>
              <a:rPr lang="ru-RU" sz="2400">
                <a:solidFill>
                  <a:srgbClr val="FF3300"/>
                </a:solidFill>
              </a:rPr>
              <a:t> </a:t>
            </a:r>
          </a:p>
        </p:txBody>
      </p:sp>
      <p:sp>
        <p:nvSpPr>
          <p:cNvPr id="22546" name="Text Box 18"/>
          <p:cNvSpPr txBox="1">
            <a:spLocks noChangeArrowheads="1"/>
          </p:cNvSpPr>
          <p:nvPr/>
        </p:nvSpPr>
        <p:spPr bwMode="auto">
          <a:xfrm>
            <a:off x="723900" y="5499100"/>
            <a:ext cx="33559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 i="1">
                <a:solidFill>
                  <a:srgbClr val="009900"/>
                </a:solidFill>
              </a:rPr>
              <a:t>Предприимчивость</a:t>
            </a:r>
            <a:r>
              <a:rPr lang="ru-RU" sz="2400">
                <a:solidFill>
                  <a:srgbClr val="009900"/>
                </a:solidFill>
              </a:rPr>
              <a:t> </a:t>
            </a:r>
          </a:p>
        </p:txBody>
      </p:sp>
      <p:sp>
        <p:nvSpPr>
          <p:cNvPr id="22547" name="Text Box 19"/>
          <p:cNvSpPr txBox="1">
            <a:spLocks noChangeArrowheads="1"/>
          </p:cNvSpPr>
          <p:nvPr/>
        </p:nvSpPr>
        <p:spPr bwMode="auto">
          <a:xfrm>
            <a:off x="4492625" y="5511800"/>
            <a:ext cx="42243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 i="1">
                <a:solidFill>
                  <a:schemeClr val="hlink"/>
                </a:solidFill>
              </a:rPr>
              <a:t>Конкурентоспособность</a:t>
            </a:r>
            <a:r>
              <a:rPr lang="ru-RU" sz="2400">
                <a:solidFill>
                  <a:schemeClr val="hlink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449263" y="517525"/>
            <a:ext cx="8202612" cy="936625"/>
          </a:xfrm>
          <a:prstGeom prst="roundRect">
            <a:avLst/>
          </a:prstGeom>
          <a:ln w="38100">
            <a:solidFill>
              <a:srgbClr val="92D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5602" name="TextBox 6"/>
          <p:cNvSpPr txBox="1">
            <a:spLocks noChangeArrowheads="1"/>
          </p:cNvSpPr>
          <p:nvPr/>
        </p:nvSpPr>
        <p:spPr bwMode="auto">
          <a:xfrm>
            <a:off x="1141413" y="742950"/>
            <a:ext cx="73596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/>
              <a:t> </a:t>
            </a:r>
            <a:r>
              <a:rPr lang="ru-RU" sz="2800" b="1">
                <a:solidFill>
                  <a:schemeClr val="hlink"/>
                </a:solidFill>
                <a:latin typeface="Comic Sans MS" pitchFamily="66" charset="0"/>
              </a:rPr>
              <a:t>А что же такое рефлексия? </a:t>
            </a:r>
          </a:p>
        </p:txBody>
      </p:sp>
      <p:pic>
        <p:nvPicPr>
          <p:cNvPr id="25603" name="Рисунок 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0488" y="304800"/>
            <a:ext cx="920750" cy="95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Скругленный прямоугольник 7"/>
          <p:cNvSpPr/>
          <p:nvPr/>
        </p:nvSpPr>
        <p:spPr>
          <a:xfrm>
            <a:off x="434975" y="1519238"/>
            <a:ext cx="8202613" cy="4837112"/>
          </a:xfrm>
          <a:prstGeom prst="roundRect">
            <a:avLst>
              <a:gd name="adj" fmla="val 1639"/>
            </a:avLst>
          </a:prstGeom>
          <a:ln w="38100">
            <a:solidFill>
              <a:srgbClr val="92D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785813" y="1500188"/>
            <a:ext cx="7513637" cy="52657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/>
            <a:r>
              <a:rPr lang="ru-RU" b="1"/>
              <a:t> </a:t>
            </a:r>
            <a:r>
              <a:rPr lang="ru-RU" sz="2800" b="1">
                <a:latin typeface="Comic Sans MS" pitchFamily="66" charset="0"/>
              </a:rPr>
              <a:t>от лат. </a:t>
            </a:r>
            <a:r>
              <a:rPr lang="ru-RU" sz="2800" b="1">
                <a:solidFill>
                  <a:srgbClr val="FF3300"/>
                </a:solidFill>
                <a:latin typeface="Comic Sans MS" pitchFamily="66" charset="0"/>
              </a:rPr>
              <a:t>reflexio </a:t>
            </a:r>
            <a:r>
              <a:rPr lang="ru-RU" sz="2800" b="1">
                <a:latin typeface="Comic Sans MS" pitchFamily="66" charset="0"/>
              </a:rPr>
              <a:t>– обращение назад</a:t>
            </a:r>
            <a:r>
              <a:rPr lang="ru-RU" sz="2800">
                <a:latin typeface="Comic Sans MS" pitchFamily="66" charset="0"/>
              </a:rPr>
              <a:t> </a:t>
            </a:r>
          </a:p>
          <a:p>
            <a:pPr algn="ctr"/>
            <a:endParaRPr lang="ru-RU" sz="2400">
              <a:latin typeface="Comic Sans MS" pitchFamily="66" charset="0"/>
            </a:endParaRPr>
          </a:p>
          <a:p>
            <a:pPr>
              <a:buFontTx/>
              <a:buChar char="•"/>
            </a:pPr>
            <a:r>
              <a:rPr lang="ru-RU" sz="2400" b="1">
                <a:latin typeface="Comic Sans MS" pitchFamily="66" charset="0"/>
              </a:rPr>
              <a:t>размышление о своем внутреннем состоянии, самопознание (Словарь иностранных слов</a:t>
            </a:r>
            <a:r>
              <a:rPr lang="ru-RU" sz="2400">
                <a:latin typeface="Comic Sans MS" pitchFamily="66" charset="0"/>
              </a:rPr>
              <a:t>) </a:t>
            </a:r>
          </a:p>
          <a:p>
            <a:pPr>
              <a:buFontTx/>
              <a:buChar char="•"/>
            </a:pPr>
            <a:endParaRPr lang="ru-RU" sz="2400">
              <a:latin typeface="Comic Sans MS" pitchFamily="66" charset="0"/>
            </a:endParaRPr>
          </a:p>
          <a:p>
            <a:pPr>
              <a:buFontTx/>
              <a:buChar char="•"/>
            </a:pPr>
            <a:r>
              <a:rPr lang="ru-RU" sz="2400" b="1">
                <a:latin typeface="Comic Sans MS" pitchFamily="66" charset="0"/>
              </a:rPr>
              <a:t>самоанализ</a:t>
            </a:r>
            <a:r>
              <a:rPr lang="ru-RU" sz="2400">
                <a:latin typeface="Comic Sans MS" pitchFamily="66" charset="0"/>
              </a:rPr>
              <a:t> (</a:t>
            </a:r>
            <a:r>
              <a:rPr lang="ru-RU" sz="2400" b="1">
                <a:latin typeface="Comic Sans MS" pitchFamily="66" charset="0"/>
              </a:rPr>
              <a:t>Толковый словарь русского языка</a:t>
            </a:r>
            <a:r>
              <a:rPr lang="ru-RU" sz="2400">
                <a:latin typeface="Comic Sans MS" pitchFamily="66" charset="0"/>
              </a:rPr>
              <a:t>)</a:t>
            </a:r>
          </a:p>
          <a:p>
            <a:pPr>
              <a:buFontTx/>
              <a:buChar char="•"/>
            </a:pPr>
            <a:endParaRPr lang="ru-RU" sz="2400">
              <a:latin typeface="Comic Sans MS" pitchFamily="66" charset="0"/>
            </a:endParaRPr>
          </a:p>
          <a:p>
            <a:pPr>
              <a:buFontTx/>
              <a:buChar char="•"/>
            </a:pPr>
            <a:r>
              <a:rPr lang="ru-RU" sz="2400" b="1">
                <a:latin typeface="Comic Sans MS" pitchFamily="66" charset="0"/>
              </a:rPr>
              <a:t>в современной педагогике под рефлексией понимают самоанализ деятельности и её  результатов.</a:t>
            </a:r>
            <a:endParaRPr lang="ru-RU" sz="2400">
              <a:latin typeface="Comic Sans MS" pitchFamily="66" charset="0"/>
            </a:endParaRPr>
          </a:p>
          <a:p>
            <a:pPr>
              <a:buFontTx/>
              <a:buChar char="•"/>
            </a:pPr>
            <a:endParaRPr lang="ru-RU" sz="2400">
              <a:latin typeface="Comic Sans MS" pitchFamily="66" charset="0"/>
            </a:endParaRPr>
          </a:p>
          <a:p>
            <a:pPr algn="ctr"/>
            <a:endParaRPr lang="ru-RU" sz="2400">
              <a:latin typeface="Comic Sans MS" pitchFamily="66" charset="0"/>
            </a:endParaRPr>
          </a:p>
        </p:txBody>
      </p:sp>
      <p:sp>
        <p:nvSpPr>
          <p:cNvPr id="9" name="Номер слайда 8"/>
          <p:cNvSpPr txBox="1">
            <a:spLocks noGrp="1"/>
          </p:cNvSpPr>
          <p:nvPr/>
        </p:nvSpPr>
        <p:spPr>
          <a:xfrm>
            <a:off x="6513513" y="6002338"/>
            <a:ext cx="20574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4BC5785A-37E9-4244-A42A-765D6986CC87}" type="slidenum">
              <a:rPr lang="ru-RU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5</a:t>
            </a:fld>
            <a:endParaRPr lang="ru-RU" sz="1200" dirty="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25609" name="Text Box 9"/>
          <p:cNvSpPr txBox="1">
            <a:spLocks noChangeArrowheads="1"/>
          </p:cNvSpPr>
          <p:nvPr/>
        </p:nvSpPr>
        <p:spPr bwMode="auto">
          <a:xfrm>
            <a:off x="766763" y="2587625"/>
            <a:ext cx="247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434975" y="363538"/>
            <a:ext cx="8202613" cy="936625"/>
          </a:xfrm>
          <a:prstGeom prst="roundRect">
            <a:avLst/>
          </a:prstGeom>
          <a:ln w="38100">
            <a:solidFill>
              <a:srgbClr val="92D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7650" name="TextBox 6"/>
          <p:cNvSpPr txBox="1">
            <a:spLocks noChangeArrowheads="1"/>
          </p:cNvSpPr>
          <p:nvPr/>
        </p:nvSpPr>
        <p:spPr bwMode="auto">
          <a:xfrm>
            <a:off x="1100138" y="560388"/>
            <a:ext cx="73596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>
                <a:solidFill>
                  <a:schemeClr val="hlink"/>
                </a:solidFill>
              </a:rPr>
              <a:t>Виды учебной рефлексии:</a:t>
            </a:r>
            <a:endParaRPr lang="ru-RU" sz="4400">
              <a:solidFill>
                <a:srgbClr val="0070C0"/>
              </a:solidFill>
              <a:latin typeface="Calibri" pitchFamily="34" charset="0"/>
            </a:endParaRPr>
          </a:p>
        </p:txBody>
      </p:sp>
      <p:pic>
        <p:nvPicPr>
          <p:cNvPr id="27651" name="Рисунок 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0488" y="304800"/>
            <a:ext cx="920750" cy="95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Скругленный прямоугольник 7"/>
          <p:cNvSpPr/>
          <p:nvPr/>
        </p:nvSpPr>
        <p:spPr>
          <a:xfrm>
            <a:off x="434975" y="1519238"/>
            <a:ext cx="8202613" cy="4837112"/>
          </a:xfrm>
          <a:prstGeom prst="roundRect">
            <a:avLst>
              <a:gd name="adj" fmla="val 1639"/>
            </a:avLst>
          </a:prstGeom>
          <a:ln w="38100">
            <a:solidFill>
              <a:srgbClr val="92D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r>
              <a:rPr lang="ru-RU" sz="2800">
                <a:solidFill>
                  <a:schemeClr val="tx1"/>
                </a:solidFill>
                <a:latin typeface="Comic Sans MS" pitchFamily="66" charset="0"/>
                <a:cs typeface="Arial" charset="0"/>
              </a:rPr>
              <a:t>•	</a:t>
            </a:r>
            <a:r>
              <a:rPr lang="ru-RU" sz="2800" b="1">
                <a:solidFill>
                  <a:srgbClr val="FF3300"/>
                </a:solidFill>
                <a:latin typeface="Comic Sans MS" pitchFamily="66" charset="0"/>
                <a:cs typeface="Arial" charset="0"/>
              </a:rPr>
              <a:t>физическая</a:t>
            </a:r>
            <a:r>
              <a:rPr lang="ru-RU" sz="2800">
                <a:solidFill>
                  <a:schemeClr val="tx1"/>
                </a:solidFill>
                <a:latin typeface="Comic Sans MS" pitchFamily="66" charset="0"/>
                <a:cs typeface="Arial" charset="0"/>
              </a:rPr>
              <a:t> (успел – не успел);</a:t>
            </a:r>
          </a:p>
          <a:p>
            <a:r>
              <a:rPr lang="ru-RU" sz="2800">
                <a:solidFill>
                  <a:schemeClr val="tx1"/>
                </a:solidFill>
                <a:latin typeface="Comic Sans MS" pitchFamily="66" charset="0"/>
                <a:cs typeface="Arial" charset="0"/>
              </a:rPr>
              <a:t>•	</a:t>
            </a:r>
            <a:r>
              <a:rPr lang="ru-RU" sz="2800" b="1">
                <a:solidFill>
                  <a:schemeClr val="hlink"/>
                </a:solidFill>
                <a:latin typeface="Comic Sans MS" pitchFamily="66" charset="0"/>
                <a:cs typeface="Arial" charset="0"/>
              </a:rPr>
              <a:t>сенсорная</a:t>
            </a:r>
            <a:r>
              <a:rPr lang="ru-RU" sz="2800">
                <a:solidFill>
                  <a:schemeClr val="tx1"/>
                </a:solidFill>
                <a:latin typeface="Comic Sans MS" pitchFamily="66" charset="0"/>
                <a:cs typeface="Arial" charset="0"/>
              </a:rPr>
              <a:t> (самочувствие: комфортно – дискомфортно);</a:t>
            </a:r>
          </a:p>
          <a:p>
            <a:r>
              <a:rPr lang="ru-RU" sz="2800">
                <a:solidFill>
                  <a:schemeClr val="tx1"/>
                </a:solidFill>
                <a:latin typeface="Comic Sans MS" pitchFamily="66" charset="0"/>
                <a:cs typeface="Arial" charset="0"/>
              </a:rPr>
              <a:t>•	</a:t>
            </a:r>
            <a:r>
              <a:rPr lang="ru-RU" sz="2800" b="1">
                <a:solidFill>
                  <a:srgbClr val="009900"/>
                </a:solidFill>
                <a:latin typeface="Comic Sans MS" pitchFamily="66" charset="0"/>
                <a:cs typeface="Arial" charset="0"/>
              </a:rPr>
              <a:t>интеллектуальная </a:t>
            </a:r>
            <a:r>
              <a:rPr lang="ru-RU" sz="2800">
                <a:solidFill>
                  <a:schemeClr val="tx1"/>
                </a:solidFill>
                <a:latin typeface="Comic Sans MS" pitchFamily="66" charset="0"/>
                <a:cs typeface="Arial" charset="0"/>
              </a:rPr>
              <a:t>(что понял, что осознал – что не понял, какие затруднения испытывал);</a:t>
            </a:r>
          </a:p>
          <a:p>
            <a:r>
              <a:rPr lang="ru-RU" sz="2800">
                <a:solidFill>
                  <a:schemeClr val="tx1"/>
                </a:solidFill>
                <a:latin typeface="Comic Sans MS" pitchFamily="66" charset="0"/>
                <a:cs typeface="Arial" charset="0"/>
              </a:rPr>
              <a:t>•</a:t>
            </a:r>
            <a:r>
              <a:rPr lang="ru-RU" sz="2800">
                <a:solidFill>
                  <a:srgbClr val="FFCC00"/>
                </a:solidFill>
                <a:latin typeface="Comic Sans MS" pitchFamily="66" charset="0"/>
                <a:cs typeface="Arial" charset="0"/>
              </a:rPr>
              <a:t>	</a:t>
            </a:r>
            <a:r>
              <a:rPr lang="ru-RU" sz="2800" b="1">
                <a:solidFill>
                  <a:srgbClr val="FFCC00"/>
                </a:solidFill>
                <a:latin typeface="Comic Sans MS" pitchFamily="66" charset="0"/>
                <a:cs typeface="Arial" charset="0"/>
              </a:rPr>
              <a:t>духовная</a:t>
            </a:r>
            <a:r>
              <a:rPr lang="ru-RU" sz="2800">
                <a:solidFill>
                  <a:schemeClr val="tx1"/>
                </a:solidFill>
                <a:latin typeface="Comic Sans MS" pitchFamily="66" charset="0"/>
                <a:cs typeface="Arial" charset="0"/>
              </a:rPr>
              <a:t> (стал лучше – хуже, созидал или разрушал себя, других).</a:t>
            </a:r>
          </a:p>
        </p:txBody>
      </p:sp>
      <p:sp>
        <p:nvSpPr>
          <p:cNvPr id="9" name="Номер слайда 8"/>
          <p:cNvSpPr txBox="1">
            <a:spLocks noGrp="1"/>
          </p:cNvSpPr>
          <p:nvPr/>
        </p:nvSpPr>
        <p:spPr>
          <a:xfrm>
            <a:off x="6513513" y="6002338"/>
            <a:ext cx="20574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A1F8B1C9-F33F-4806-BA07-42AD0F8B86F4}" type="slidenum">
              <a:rPr lang="ru-RU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6</a:t>
            </a:fld>
            <a:endParaRPr lang="ru-RU" sz="1200" dirty="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434975" y="363538"/>
            <a:ext cx="8202613" cy="936625"/>
          </a:xfrm>
          <a:prstGeom prst="roundRect">
            <a:avLst/>
          </a:prstGeom>
          <a:ln w="38100">
            <a:solidFill>
              <a:srgbClr val="92D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9698" name="TextBox 6"/>
          <p:cNvSpPr txBox="1">
            <a:spLocks noChangeArrowheads="1"/>
          </p:cNvSpPr>
          <p:nvPr/>
        </p:nvSpPr>
        <p:spPr bwMode="auto">
          <a:xfrm>
            <a:off x="1127125" y="546100"/>
            <a:ext cx="73596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>
                <a:solidFill>
                  <a:schemeClr val="hlink"/>
                </a:solidFill>
                <a:latin typeface="Comic Sans MS" pitchFamily="66" charset="0"/>
              </a:rPr>
              <a:t>Классификация рефлексии:</a:t>
            </a:r>
            <a:endParaRPr lang="ru-RU" sz="4400">
              <a:solidFill>
                <a:schemeClr val="hlink"/>
              </a:solidFill>
              <a:latin typeface="Calibri" pitchFamily="34" charset="0"/>
            </a:endParaRPr>
          </a:p>
        </p:txBody>
      </p:sp>
      <p:pic>
        <p:nvPicPr>
          <p:cNvPr id="29699" name="Рисунок 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0488" y="304800"/>
            <a:ext cx="920750" cy="95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Скругленный прямоугольник 7"/>
          <p:cNvSpPr/>
          <p:nvPr/>
        </p:nvSpPr>
        <p:spPr>
          <a:xfrm>
            <a:off x="434975" y="1519238"/>
            <a:ext cx="8202613" cy="4837112"/>
          </a:xfrm>
          <a:prstGeom prst="roundRect">
            <a:avLst>
              <a:gd name="adj" fmla="val 1639"/>
            </a:avLst>
          </a:prstGeom>
          <a:ln w="38100">
            <a:solidFill>
              <a:srgbClr val="92D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771525" y="1851025"/>
            <a:ext cx="7513638" cy="3508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ru-RU" sz="2800" b="1">
                <a:latin typeface="Comic Sans MS" pitchFamily="66" charset="0"/>
              </a:rPr>
              <a:t>рефлексия </a:t>
            </a:r>
            <a:r>
              <a:rPr lang="ru-RU" sz="2800" b="1">
                <a:solidFill>
                  <a:srgbClr val="FF3300"/>
                </a:solidFill>
                <a:latin typeface="Comic Sans MS" pitchFamily="66" charset="0"/>
              </a:rPr>
              <a:t>настроения и эмоционального состояния;</a:t>
            </a:r>
          </a:p>
          <a:p>
            <a:pPr>
              <a:buFontTx/>
              <a:buChar char="•"/>
            </a:pPr>
            <a:endParaRPr lang="ru-RU" sz="2800" b="1">
              <a:solidFill>
                <a:srgbClr val="FF3300"/>
              </a:solidFill>
              <a:latin typeface="Comic Sans MS" pitchFamily="66" charset="0"/>
            </a:endParaRPr>
          </a:p>
          <a:p>
            <a:pPr>
              <a:buFontTx/>
              <a:buChar char="•"/>
            </a:pPr>
            <a:r>
              <a:rPr lang="ru-RU" sz="2800" b="1">
                <a:latin typeface="Comic Sans MS" pitchFamily="66" charset="0"/>
              </a:rPr>
              <a:t>рефлексия </a:t>
            </a:r>
            <a:r>
              <a:rPr lang="ru-RU" sz="2800" b="1">
                <a:solidFill>
                  <a:schemeClr val="hlink"/>
                </a:solidFill>
                <a:latin typeface="Comic Sans MS" pitchFamily="66" charset="0"/>
              </a:rPr>
              <a:t>деятельности;</a:t>
            </a:r>
          </a:p>
          <a:p>
            <a:pPr>
              <a:buFontTx/>
              <a:buChar char="•"/>
            </a:pPr>
            <a:endParaRPr lang="ru-RU" sz="2800" b="1">
              <a:solidFill>
                <a:schemeClr val="hlink"/>
              </a:solidFill>
              <a:latin typeface="Comic Sans MS" pitchFamily="66" charset="0"/>
            </a:endParaRPr>
          </a:p>
          <a:p>
            <a:pPr>
              <a:buFontTx/>
              <a:buChar char="•"/>
            </a:pPr>
            <a:r>
              <a:rPr lang="ru-RU" sz="2800" b="1">
                <a:latin typeface="Comic Sans MS" pitchFamily="66" charset="0"/>
              </a:rPr>
              <a:t>рефлексия </a:t>
            </a:r>
            <a:r>
              <a:rPr lang="ru-RU" sz="2800" b="1">
                <a:solidFill>
                  <a:srgbClr val="009900"/>
                </a:solidFill>
                <a:latin typeface="Comic Sans MS" pitchFamily="66" charset="0"/>
              </a:rPr>
              <a:t>содержания учебного материала.</a:t>
            </a:r>
          </a:p>
          <a:p>
            <a:pPr>
              <a:buFontTx/>
              <a:buChar char="•"/>
            </a:pPr>
            <a:endParaRPr lang="ru-RU" sz="2800" b="1">
              <a:solidFill>
                <a:srgbClr val="009900"/>
              </a:solidFill>
              <a:latin typeface="Comic Sans MS" pitchFamily="66" charset="0"/>
            </a:endParaRPr>
          </a:p>
        </p:txBody>
      </p:sp>
      <p:sp>
        <p:nvSpPr>
          <p:cNvPr id="9" name="Номер слайда 8"/>
          <p:cNvSpPr txBox="1">
            <a:spLocks noGrp="1"/>
          </p:cNvSpPr>
          <p:nvPr/>
        </p:nvSpPr>
        <p:spPr>
          <a:xfrm>
            <a:off x="6513513" y="6002338"/>
            <a:ext cx="20574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BC291C44-35DA-4169-AC51-C74FAA2C1385}" type="slidenum">
              <a:rPr lang="ru-RU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7</a:t>
            </a:fld>
            <a:endParaRPr lang="ru-RU" sz="1200" dirty="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434975" y="363538"/>
            <a:ext cx="8202613" cy="936625"/>
          </a:xfrm>
          <a:prstGeom prst="roundRect">
            <a:avLst/>
          </a:prstGeom>
          <a:ln w="38100">
            <a:solidFill>
              <a:srgbClr val="92D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1746" name="TextBox 6"/>
          <p:cNvSpPr txBox="1">
            <a:spLocks noChangeArrowheads="1"/>
          </p:cNvSpPr>
          <p:nvPr/>
        </p:nvSpPr>
        <p:spPr bwMode="auto">
          <a:xfrm>
            <a:off x="817563" y="349250"/>
            <a:ext cx="79883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>
                <a:solidFill>
                  <a:schemeClr val="hlink"/>
                </a:solidFill>
                <a:latin typeface="Comic Sans MS" pitchFamily="66" charset="0"/>
              </a:rPr>
              <a:t>Рефлексия настроения и эмоционального состояния</a:t>
            </a:r>
          </a:p>
        </p:txBody>
      </p:sp>
      <p:pic>
        <p:nvPicPr>
          <p:cNvPr id="31747" name="Рисунок 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0488" y="304800"/>
            <a:ext cx="920750" cy="95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Скругленный прямоугольник 7"/>
          <p:cNvSpPr/>
          <p:nvPr/>
        </p:nvSpPr>
        <p:spPr>
          <a:xfrm>
            <a:off x="434975" y="1519238"/>
            <a:ext cx="8202613" cy="4837112"/>
          </a:xfrm>
          <a:prstGeom prst="roundRect">
            <a:avLst>
              <a:gd name="adj" fmla="val 1639"/>
            </a:avLst>
          </a:prstGeom>
          <a:ln w="38100">
            <a:solidFill>
              <a:srgbClr val="92D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771525" y="1851025"/>
            <a:ext cx="7513638" cy="40544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ru-RU" sz="2000" b="1" i="1">
                <a:latin typeface="Comic Sans MS" pitchFamily="66" charset="0"/>
              </a:rPr>
              <a:t>Карточки с изображением лица (грустного, веселого); показ большого пальца вверх или вниз.</a:t>
            </a:r>
          </a:p>
          <a:p>
            <a:pPr>
              <a:buFontTx/>
              <a:buChar char="•"/>
            </a:pPr>
            <a:endParaRPr lang="ru-RU" sz="2000" b="1" i="1">
              <a:latin typeface="Comic Sans MS" pitchFamily="66" charset="0"/>
            </a:endParaRPr>
          </a:p>
          <a:p>
            <a:pPr>
              <a:buFontTx/>
              <a:buChar char="•"/>
            </a:pPr>
            <a:r>
              <a:rPr lang="ru-RU" sz="2000" b="1" i="1">
                <a:latin typeface="Comic Sans MS" pitchFamily="66" charset="0"/>
              </a:rPr>
              <a:t>«Солнышко» – мне всё удалось, «солнышко и тучка» – мне не всё удалось, «тучка» – у меня ничего не получилось.</a:t>
            </a:r>
          </a:p>
          <a:p>
            <a:pPr>
              <a:buFontTx/>
              <a:buChar char="•"/>
            </a:pPr>
            <a:endParaRPr lang="ru-RU" sz="2000" b="1" i="1">
              <a:latin typeface="Comic Sans MS" pitchFamily="66" charset="0"/>
            </a:endParaRPr>
          </a:p>
          <a:p>
            <a:pPr>
              <a:buFontTx/>
              <a:buChar char="•"/>
            </a:pPr>
            <a:r>
              <a:rPr lang="ru-RU" sz="2000" b="1" i="1">
                <a:latin typeface="Comic Sans MS" pitchFamily="66" charset="0"/>
              </a:rPr>
              <a:t>«Радостный гномик» – всё хорошо, «грустный гномик» – грустно.</a:t>
            </a:r>
          </a:p>
          <a:p>
            <a:pPr>
              <a:buFontTx/>
              <a:buChar char="•"/>
            </a:pPr>
            <a:r>
              <a:rPr lang="ru-RU" sz="2000" b="1" i="1">
                <a:latin typeface="Comic Sans MS" pitchFamily="66" charset="0"/>
              </a:rPr>
              <a:t> </a:t>
            </a:r>
          </a:p>
          <a:p>
            <a:pPr>
              <a:buFontTx/>
              <a:buChar char="•"/>
            </a:pPr>
            <a:r>
              <a:rPr lang="ru-RU" sz="2000" b="1" i="1">
                <a:latin typeface="Comic Sans MS" pitchFamily="66" charset="0"/>
              </a:rPr>
              <a:t>«Светофор».</a:t>
            </a:r>
          </a:p>
          <a:p>
            <a:pPr>
              <a:buFontTx/>
              <a:buChar char="•"/>
            </a:pPr>
            <a:endParaRPr lang="ru-RU" sz="2000" b="1" i="1">
              <a:latin typeface="Comic Sans MS" pitchFamily="66" charset="0"/>
            </a:endParaRPr>
          </a:p>
          <a:p>
            <a:pPr>
              <a:buFontTx/>
              <a:buChar char="•"/>
            </a:pPr>
            <a:r>
              <a:rPr lang="ru-RU" sz="2000" b="1" i="1">
                <a:latin typeface="Comic Sans MS" pitchFamily="66" charset="0"/>
              </a:rPr>
              <a:t>«Мои ожидания»</a:t>
            </a:r>
            <a:endParaRPr lang="ru-RU" sz="2000" b="1" i="1">
              <a:solidFill>
                <a:srgbClr val="262626"/>
              </a:solidFill>
              <a:latin typeface="Comic Sans MS" pitchFamily="66" charset="0"/>
            </a:endParaRPr>
          </a:p>
        </p:txBody>
      </p:sp>
      <p:sp>
        <p:nvSpPr>
          <p:cNvPr id="9" name="Номер слайда 8"/>
          <p:cNvSpPr txBox="1">
            <a:spLocks noGrp="1"/>
          </p:cNvSpPr>
          <p:nvPr/>
        </p:nvSpPr>
        <p:spPr>
          <a:xfrm>
            <a:off x="6513513" y="6002338"/>
            <a:ext cx="20574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66C45712-AB66-4B84-AE58-8FC0A9219D88}" type="slidenum">
              <a:rPr lang="ru-RU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8</a:t>
            </a:fld>
            <a:endParaRPr lang="ru-RU" sz="1200" dirty="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434975" y="363538"/>
            <a:ext cx="8202613" cy="936625"/>
          </a:xfrm>
          <a:prstGeom prst="roundRect">
            <a:avLst/>
          </a:prstGeom>
          <a:ln w="38100">
            <a:solidFill>
              <a:srgbClr val="92D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3794" name="TextBox 6"/>
          <p:cNvSpPr txBox="1">
            <a:spLocks noChangeArrowheads="1"/>
          </p:cNvSpPr>
          <p:nvPr/>
        </p:nvSpPr>
        <p:spPr bwMode="auto">
          <a:xfrm>
            <a:off x="1127125" y="377825"/>
            <a:ext cx="735965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>
                <a:solidFill>
                  <a:schemeClr val="hlink"/>
                </a:solidFill>
              </a:rPr>
              <a:t>Рефлексия </a:t>
            </a:r>
          </a:p>
          <a:p>
            <a:pPr algn="ctr"/>
            <a:r>
              <a:rPr lang="ru-RU" sz="2800" b="1">
                <a:solidFill>
                  <a:schemeClr val="hlink"/>
                </a:solidFill>
              </a:rPr>
              <a:t>содержания учебного материала</a:t>
            </a:r>
            <a:r>
              <a:rPr lang="ru-RU" sz="2800">
                <a:solidFill>
                  <a:schemeClr val="hlink"/>
                </a:solidFill>
              </a:rPr>
              <a:t> </a:t>
            </a:r>
            <a:endParaRPr lang="ru-RU" sz="2800">
              <a:solidFill>
                <a:schemeClr val="hlink"/>
              </a:solidFill>
              <a:latin typeface="Calibri" pitchFamily="34" charset="0"/>
            </a:endParaRPr>
          </a:p>
        </p:txBody>
      </p:sp>
      <p:pic>
        <p:nvPicPr>
          <p:cNvPr id="33795" name="Рисунок 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0488" y="304800"/>
            <a:ext cx="920750" cy="95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Скругленный прямоугольник 7"/>
          <p:cNvSpPr/>
          <p:nvPr/>
        </p:nvSpPr>
        <p:spPr>
          <a:xfrm>
            <a:off x="449263" y="1490663"/>
            <a:ext cx="8202612" cy="4837112"/>
          </a:xfrm>
          <a:prstGeom prst="roundRect">
            <a:avLst>
              <a:gd name="adj" fmla="val 1639"/>
            </a:avLst>
          </a:prstGeom>
          <a:ln w="38100">
            <a:solidFill>
              <a:srgbClr val="92D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757238" y="2328863"/>
            <a:ext cx="7513637" cy="1920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ru-RU"/>
              <a:t> </a:t>
            </a:r>
            <a:r>
              <a:rPr lang="ru-RU" sz="2000" b="1" i="1">
                <a:latin typeface="Comic Sans MS" pitchFamily="66" charset="0"/>
              </a:rPr>
              <a:t>«Плюс-минус-интересно»</a:t>
            </a:r>
          </a:p>
          <a:p>
            <a:endParaRPr lang="ru-RU" sz="2000" b="1" i="1">
              <a:latin typeface="Comic Sans MS" pitchFamily="66" charset="0"/>
            </a:endParaRPr>
          </a:p>
          <a:p>
            <a:pPr>
              <a:buFontTx/>
              <a:buChar char="•"/>
            </a:pPr>
            <a:r>
              <a:rPr lang="ru-RU" sz="2000" b="1" i="1">
                <a:latin typeface="Comic Sans MS" pitchFamily="66" charset="0"/>
              </a:rPr>
              <a:t>Синквейн</a:t>
            </a:r>
          </a:p>
          <a:p>
            <a:endParaRPr lang="ru-RU" sz="2000" b="1" i="1">
              <a:latin typeface="Comic Sans MS" pitchFamily="66" charset="0"/>
            </a:endParaRPr>
          </a:p>
          <a:p>
            <a:pPr>
              <a:buFontTx/>
              <a:buChar char="•"/>
            </a:pPr>
            <a:r>
              <a:rPr lang="ru-RU" sz="2000" b="1" i="1">
                <a:latin typeface="Comic Sans MS" pitchFamily="66" charset="0"/>
              </a:rPr>
              <a:t>Табличка – фиксация знания и незнания о каком-либо понятии </a:t>
            </a:r>
          </a:p>
        </p:txBody>
      </p:sp>
      <p:sp>
        <p:nvSpPr>
          <p:cNvPr id="9" name="Номер слайда 8"/>
          <p:cNvSpPr txBox="1">
            <a:spLocks noGrp="1"/>
          </p:cNvSpPr>
          <p:nvPr/>
        </p:nvSpPr>
        <p:spPr>
          <a:xfrm>
            <a:off x="6513513" y="6002338"/>
            <a:ext cx="20574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6536441C-82DB-4624-9E10-ED95D70ACE66}" type="slidenum">
              <a:rPr lang="ru-RU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9</a:t>
            </a:fld>
            <a:endParaRPr lang="ru-RU" sz="1200" dirty="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8e6a1e257e54216faa6a757a571a1341218922"/>
</p:tagLst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194</TotalTime>
  <Words>501</Words>
  <Application>Microsoft Office PowerPoint</Application>
  <PresentationFormat>Экран (4:3)</PresentationFormat>
  <Paragraphs>95</Paragraphs>
  <Slides>14</Slides>
  <Notes>13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0" baseType="lpstr">
      <vt:lpstr>Algerian</vt:lpstr>
      <vt:lpstr>Arial</vt:lpstr>
      <vt:lpstr>Calibri</vt:lpstr>
      <vt:lpstr>Calibri Light</vt:lpstr>
      <vt:lpstr>Comic Sans MS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DNS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Олег Грибан</dc:creator>
  <cp:lastModifiedBy>Олег</cp:lastModifiedBy>
  <cp:revision>38</cp:revision>
  <dcterms:created xsi:type="dcterms:W3CDTF">2013-04-07T07:07:54Z</dcterms:created>
  <dcterms:modified xsi:type="dcterms:W3CDTF">2015-01-27T17:46:46Z</dcterms:modified>
</cp:coreProperties>
</file>