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90" r:id="rId5"/>
    <p:sldId id="291" r:id="rId6"/>
    <p:sldId id="260" r:id="rId7"/>
    <p:sldId id="292" r:id="rId8"/>
    <p:sldId id="263" r:id="rId9"/>
    <p:sldId id="293" r:id="rId10"/>
    <p:sldId id="294" r:id="rId11"/>
    <p:sldId id="295" r:id="rId12"/>
    <p:sldId id="29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66"/>
    <a:srgbClr val="FF99CC"/>
    <a:srgbClr val="FF9900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660D-9107-4561-976F-066B5FF0284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ECC68-9DCB-4976-8CD3-22FF2F53D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CC68-9DCB-4976-8CD3-22FF2F53DF2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9.xml"/><Relationship Id="rId18" Type="http://schemas.openxmlformats.org/officeDocument/2006/relationships/slide" Target="slide20.xml"/><Relationship Id="rId26" Type="http://schemas.openxmlformats.org/officeDocument/2006/relationships/slide" Target="slide12.xml"/><Relationship Id="rId3" Type="http://schemas.openxmlformats.org/officeDocument/2006/relationships/slide" Target="slide6.xml"/><Relationship Id="rId21" Type="http://schemas.openxmlformats.org/officeDocument/2006/relationships/slide" Target="slide11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5.xml"/><Relationship Id="rId25" Type="http://schemas.openxmlformats.org/officeDocument/2006/relationships/slide" Target="slide31.xml"/><Relationship Id="rId2" Type="http://schemas.openxmlformats.org/officeDocument/2006/relationships/slide" Target="slide7.xml"/><Relationship Id="rId16" Type="http://schemas.openxmlformats.org/officeDocument/2006/relationships/slide" Target="slide10.xml"/><Relationship Id="rId20" Type="http://schemas.openxmlformats.org/officeDocument/2006/relationships/slide" Target="slide3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24" Type="http://schemas.openxmlformats.org/officeDocument/2006/relationships/slide" Target="slide26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23" Type="http://schemas.openxmlformats.org/officeDocument/2006/relationships/slide" Target="slide21.xml"/><Relationship Id="rId28" Type="http://schemas.openxmlformats.org/officeDocument/2006/relationships/slide" Target="slide22.xml"/><Relationship Id="rId10" Type="http://schemas.openxmlformats.org/officeDocument/2006/relationships/slide" Target="slide28.xml"/><Relationship Id="rId19" Type="http://schemas.openxmlformats.org/officeDocument/2006/relationships/slide" Target="slide25.xml"/><Relationship Id="rId31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23.xml"/><Relationship Id="rId14" Type="http://schemas.openxmlformats.org/officeDocument/2006/relationships/slide" Target="slide24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3857620" cy="13573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Презентацию подготовила: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Панжина С.В., учитель немецкого языка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МБОУ «СОШ №8»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г.Ступино, Московская обл.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0"/>
            <a:ext cx="6286544" cy="3643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Olympiade.</a:t>
            </a:r>
            <a:r>
              <a:rPr lang="de-DE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Geschichte und Gegenwart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/>
            </a:r>
            <a:b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</a:b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(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Quiz)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D:\Документы\Загрузки\sochi_3.jpg"/>
          <p:cNvPicPr>
            <a:picLocks noChangeAspect="1" noChangeArrowheads="1"/>
          </p:cNvPicPr>
          <p:nvPr/>
        </p:nvPicPr>
        <p:blipFill>
          <a:blip r:embed="rId2" cstate="print"/>
          <a:srcRect t="51835"/>
          <a:stretch>
            <a:fillRect/>
          </a:stretch>
        </p:blipFill>
        <p:spPr bwMode="auto">
          <a:xfrm rot="10800000">
            <a:off x="2313052" y="3000372"/>
            <a:ext cx="6830948" cy="3857628"/>
          </a:xfrm>
          <a:prstGeom prst="halfFrame">
            <a:avLst>
              <a:gd name="adj1" fmla="val 34671"/>
              <a:gd name="adj2" fmla="val 33333"/>
            </a:avLst>
          </a:prstGeom>
          <a:noFill/>
        </p:spPr>
      </p:pic>
      <p:pic>
        <p:nvPicPr>
          <p:cNvPr id="7" name="Picture 2" descr="D:\Документы\Загрузки\sochi_3.jpg"/>
          <p:cNvPicPr>
            <a:picLocks noChangeAspect="1" noChangeArrowheads="1"/>
          </p:cNvPicPr>
          <p:nvPr/>
        </p:nvPicPr>
        <p:blipFill>
          <a:blip r:embed="rId2" cstate="print"/>
          <a:srcRect b="51605"/>
          <a:stretch>
            <a:fillRect/>
          </a:stretch>
        </p:blipFill>
        <p:spPr bwMode="auto">
          <a:xfrm>
            <a:off x="0" y="0"/>
            <a:ext cx="8358214" cy="3071810"/>
          </a:xfrm>
          <a:prstGeom prst="halfFram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85728"/>
            <a:ext cx="735811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 algn="ctr"/>
            <a:endParaRPr lang="ru-RU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7600" b="1" dirty="0" smtClean="0">
                <a:solidFill>
                  <a:schemeClr val="tx1"/>
                </a:solidFill>
              </a:rPr>
              <a:t>Symbole und Attribute</a:t>
            </a:r>
            <a:endParaRPr lang="ru-RU" sz="7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857364"/>
            <a:ext cx="8072494" cy="2262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3. Welches Jahr ist das Geburtsjahr der olympischen Symbole?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14348" y="5643578"/>
            <a:ext cx="714380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215370" cy="2256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800" dirty="0" smtClean="0">
              <a:latin typeface="Arial Black" pitchFamily="34" charset="0"/>
            </a:endParaRPr>
          </a:p>
          <a:p>
            <a:pPr algn="ctr"/>
            <a:r>
              <a:rPr lang="de-DE" sz="8000" dirty="0" smtClean="0">
                <a:latin typeface="Arial Black" pitchFamily="34" charset="0"/>
              </a:rPr>
              <a:t>1920</a:t>
            </a:r>
          </a:p>
          <a:p>
            <a:pPr algn="ctr"/>
            <a:endParaRPr lang="ru-RU" sz="2800" dirty="0">
              <a:latin typeface="Arial Black" pitchFamily="34" charset="0"/>
            </a:endParaRPr>
          </a:p>
        </p:txBody>
      </p:sp>
      <p:pic>
        <p:nvPicPr>
          <p:cNvPr id="28673" name="Picture 1" descr="C:\Users\1\Desktop\Магистр\Олимпиада\картинк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143380"/>
            <a:ext cx="542924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85728"/>
            <a:ext cx="735811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 algn="ctr"/>
            <a:endParaRPr lang="ru-RU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7600" b="1" dirty="0" smtClean="0">
                <a:solidFill>
                  <a:schemeClr val="tx1"/>
                </a:solidFill>
              </a:rPr>
              <a:t>Symbole und Attribute</a:t>
            </a:r>
            <a:endParaRPr lang="ru-RU" sz="7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8001056" cy="1800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11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4. Was war das Symbol der Olympiade in Moskau?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14348" y="5643578"/>
            <a:ext cx="714380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071678"/>
            <a:ext cx="8001057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24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Der lächelnde Braunbär Mischa.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http://i.allday.ru/uploads/posts/2009-12/1260675808_721678.jpg"/>
          <p:cNvPicPr>
            <a:picLocks noChangeAspect="1" noChangeArrowheads="1"/>
          </p:cNvPicPr>
          <p:nvPr/>
        </p:nvPicPr>
        <p:blipFill>
          <a:blip r:embed="rId3" cstate="print"/>
          <a:srcRect t="1741" b="4998"/>
          <a:stretch>
            <a:fillRect/>
          </a:stretch>
        </p:blipFill>
        <p:spPr bwMode="auto">
          <a:xfrm>
            <a:off x="5286380" y="3357562"/>
            <a:ext cx="2428892" cy="33299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85728"/>
            <a:ext cx="735811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 algn="ctr"/>
            <a:endParaRPr lang="ru-RU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7600" b="1" dirty="0" smtClean="0">
                <a:solidFill>
                  <a:schemeClr val="tx1"/>
                </a:solidFill>
              </a:rPr>
              <a:t>Symbole und Attribute</a:t>
            </a:r>
            <a:endParaRPr lang="ru-RU" sz="7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8001056" cy="2508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16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5. Was beschwören die Athleten und Sportrichter vor der Olympiade?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14348" y="5643578"/>
            <a:ext cx="714380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800105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3200" dirty="0" smtClean="0">
                <a:latin typeface="Arial Black" pitchFamily="34" charset="0"/>
              </a:rPr>
              <a:t>Das Olympische Gelöbnis aller Sportler: ehrlich zu kämpfen und nicht zu mogeln.</a:t>
            </a:r>
            <a:endParaRPr lang="ru-RU" sz="3200" dirty="0" smtClean="0">
              <a:latin typeface="Arial Black" pitchFamily="34" charset="0"/>
            </a:endParaRPr>
          </a:p>
          <a:p>
            <a:r>
              <a:rPr lang="de-DE" sz="3200" dirty="0" smtClean="0">
                <a:latin typeface="Arial Black" pitchFamily="34" charset="0"/>
              </a:rPr>
              <a:t>Der sogenannte Kampfrichtereid: die gezeigten Leistungen gewissenhaft zu beurteilen.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26625" name="Picture 1" descr="C:\Users\1\Desktop\Магистр\Олимпиада\картинки\860989075-olympia_feuer_05_20130929-144252-jE34.jpg"/>
          <p:cNvPicPr>
            <a:picLocks noChangeAspect="1" noChangeArrowheads="1"/>
          </p:cNvPicPr>
          <p:nvPr/>
        </p:nvPicPr>
        <p:blipFill>
          <a:blip r:embed="rId3" cstate="print"/>
          <a:srcRect t="6325" b="6325"/>
          <a:stretch>
            <a:fillRect/>
          </a:stretch>
        </p:blipFill>
        <p:spPr bwMode="auto">
          <a:xfrm>
            <a:off x="3071802" y="4848591"/>
            <a:ext cx="3071834" cy="200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Sportarten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8001056" cy="307776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endParaRPr lang="de-DE" sz="12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1. Welche Sportarten gehören zu den Sommerspielen? (Nennt 5 olympische Sommerspiele) 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571472" y="5857892"/>
            <a:ext cx="642942" cy="571504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357298"/>
            <a:ext cx="8001056" cy="378565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Bei den Olympischen Sommerspielen werden über 100 verschiedene Wettkämpfe ausgetragen, hauptsächlich in der Leichtathletik. 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25603" name="Picture 3" descr="C:\Users\1\Desktop\Магистр\Олимпиада\картинки\5-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9" y="4500570"/>
            <a:ext cx="3929051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4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Sportarten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7929618" cy="298543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endParaRPr lang="de-DE" sz="1400" dirty="0" smtClean="0">
              <a:latin typeface="Arial Black" pitchFamily="34" charset="0"/>
            </a:endParaRPr>
          </a:p>
          <a:p>
            <a:pPr lvl="0"/>
            <a:r>
              <a:rPr lang="de-DE" sz="4000" dirty="0" smtClean="0">
                <a:latin typeface="Arial Black" pitchFamily="34" charset="0"/>
              </a:rPr>
              <a:t>2. Welche Sportarten gehören zu den Winterspielen? (Nennt 5 olympische Winterspiele)</a:t>
            </a:r>
            <a:endParaRPr lang="de-DE" sz="4000" dirty="0"/>
          </a:p>
          <a:p>
            <a:pPr lvl="0"/>
            <a:endParaRPr lang="ru-RU" sz="1400" dirty="0" smtClean="0">
              <a:latin typeface="Arial Black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428596" y="6000768"/>
            <a:ext cx="714380" cy="64291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428736"/>
            <a:ext cx="7929618" cy="360098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de-DE" sz="1400" dirty="0" smtClean="0">
              <a:latin typeface="Arial Black" pitchFamily="34" charset="0"/>
            </a:endParaRPr>
          </a:p>
          <a:p>
            <a:r>
              <a:rPr lang="de-DE" sz="4000" dirty="0" smtClean="0">
                <a:latin typeface="Arial Black" pitchFamily="34" charset="0"/>
              </a:rPr>
              <a:t>Bei der Winterolympiade messen sich die Sportler in Skilauf, Eishockey, Eiskunstlauf, Rodeln und Bobfahren.</a:t>
            </a:r>
          </a:p>
          <a:p>
            <a:endParaRPr lang="ru-RU" sz="1400" dirty="0"/>
          </a:p>
        </p:txBody>
      </p:sp>
      <p:pic>
        <p:nvPicPr>
          <p:cNvPr id="24578" name="Picture 2" descr="C:\Users\1\Desktop\Магистр\Олимпиада\картинки\1.free-sport-ic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8" y="4191005"/>
            <a:ext cx="4000492" cy="266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Sportarten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358246" cy="378565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3. Das ist ein Denksport, den auch Menschen im Alter oder Personen, welche ein körperliches Gebrechen haben, nutzen können, um fit zu bleiben. </a:t>
            </a: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57158" y="6000768"/>
            <a:ext cx="642942" cy="642942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643051"/>
            <a:ext cx="8358246" cy="387798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endParaRPr lang="de-DE" sz="5400" dirty="0" smtClean="0">
              <a:latin typeface="Arial Black" pitchFamily="34" charset="0"/>
            </a:endParaRPr>
          </a:p>
          <a:p>
            <a:pPr lvl="0" algn="ctr"/>
            <a:r>
              <a:rPr lang="de-DE" sz="6000" dirty="0" smtClean="0">
                <a:latin typeface="Arial Black" pitchFamily="34" charset="0"/>
              </a:rPr>
              <a:t>Das ist Schach</a:t>
            </a:r>
            <a:r>
              <a:rPr lang="ru-RU" sz="6000" dirty="0" smtClean="0">
                <a:latin typeface="Arial Black" pitchFamily="34" charset="0"/>
              </a:rPr>
              <a:t>spiel</a:t>
            </a:r>
            <a:r>
              <a:rPr lang="de-DE" sz="6000" dirty="0" smtClean="0">
                <a:latin typeface="Arial Black" pitchFamily="34" charset="0"/>
              </a:rPr>
              <a:t>.</a:t>
            </a:r>
          </a:p>
          <a:p>
            <a:pPr lvl="0"/>
            <a:endParaRPr lang="ru-RU" sz="54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3554" name="Picture 2" descr="http://allphoto.in.ua/photo/68/es215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429132"/>
            <a:ext cx="2664133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01056" cy="10826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Sportarten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7786741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4. Das ist ein Mannschaftssport von 11 Sportlern in jeder Mannschaft. </a:t>
            </a: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428596" y="5857892"/>
            <a:ext cx="642942" cy="571504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643050"/>
            <a:ext cx="7786742" cy="258532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de-DE" sz="5400" dirty="0" smtClean="0">
              <a:latin typeface="Arial Black" pitchFamily="34" charset="0"/>
            </a:endParaRPr>
          </a:p>
          <a:p>
            <a:pPr algn="ctr"/>
            <a:r>
              <a:rPr lang="de-DE" sz="5400" dirty="0" smtClean="0">
                <a:latin typeface="Arial Black" pitchFamily="34" charset="0"/>
              </a:rPr>
              <a:t>Das ist Fußball.</a:t>
            </a:r>
          </a:p>
          <a:p>
            <a:endParaRPr lang="ru-RU" sz="5400" dirty="0">
              <a:latin typeface="Arial Black" pitchFamily="34" charset="0"/>
            </a:endParaRPr>
          </a:p>
        </p:txBody>
      </p:sp>
      <p:pic>
        <p:nvPicPr>
          <p:cNvPr id="21506" name="Picture 2" descr="http://image.tianjimedia.com/uploadImages/2012/313/IL8XJ8P04XKH_10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1" y="4223724"/>
            <a:ext cx="4214843" cy="263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0112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Sportarten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8358246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5. Das ist eine Sportart im Freien, bezeichnet  sich als die Fortbewegung von Lebewesen im Wasser.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5857892"/>
            <a:ext cx="642942" cy="571504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8358246" cy="258532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endParaRPr lang="de-DE" sz="5400" dirty="0" smtClean="0">
              <a:latin typeface="Arial Black" pitchFamily="34" charset="0"/>
            </a:endParaRPr>
          </a:p>
          <a:p>
            <a:pPr algn="ctr"/>
            <a:r>
              <a:rPr lang="de-DE" sz="5400" dirty="0" smtClean="0">
                <a:latin typeface="Arial Black" pitchFamily="34" charset="0"/>
              </a:rPr>
              <a:t>Das ist Schwimmen.</a:t>
            </a:r>
          </a:p>
          <a:p>
            <a:pPr algn="ctr"/>
            <a:endParaRPr lang="ru-RU" sz="5400" dirty="0">
              <a:latin typeface="Arial Black" pitchFamily="34" charset="0"/>
            </a:endParaRPr>
          </a:p>
        </p:txBody>
      </p:sp>
      <p:pic>
        <p:nvPicPr>
          <p:cNvPr id="20482" name="Picture 2" descr="http://www.favorit-club.ru/uploads/posts/2013-01/1358149076_pla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95729"/>
            <a:ext cx="4143404" cy="276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939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Medaillen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7858180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100" dirty="0" smtClean="0">
                <a:latin typeface="Arial Black" pitchFamily="34" charset="0"/>
              </a:rPr>
              <a:t>1</a:t>
            </a:r>
            <a:r>
              <a:rPr lang="de-DE" sz="4100" dirty="0" smtClean="0">
                <a:latin typeface="Arial Black" pitchFamily="34" charset="0"/>
              </a:rPr>
              <a:t>. Was bekamen die antiken Athleten als Belohnung für den Gewinn bei den Wettkämpfen?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500702"/>
            <a:ext cx="642942" cy="642942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8001056" cy="2610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Die Sieger bekamen keine Medaillen, sondern Öl(baum)zweige.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19458" name="Picture 2" descr="http://fb.ru/misc/i/gallery/10687/14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294676"/>
            <a:ext cx="2643174" cy="356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10112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Medaillen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858180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100" dirty="0" smtClean="0">
                <a:latin typeface="Arial Black" pitchFamily="34" charset="0"/>
              </a:rPr>
              <a:t>2. In welchem Jahr begannen die olympischen Athleten die ersten Medaillen zu bekommen?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4348" y="5715016"/>
            <a:ext cx="642942" cy="642942"/>
          </a:xfrm>
          <a:prstGeom prst="actionButtonRetur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7929619" cy="2643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3600" dirty="0" smtClean="0">
              <a:latin typeface="Arial Black" pitchFamily="34" charset="0"/>
            </a:endParaRPr>
          </a:p>
          <a:p>
            <a:pPr lvl="0"/>
            <a:r>
              <a:rPr lang="de-DE" sz="4400" dirty="0" smtClean="0">
                <a:latin typeface="Arial Black" pitchFamily="34" charset="0"/>
              </a:rPr>
              <a:t>1896, bei den ersten Sommerspielen in Athen. </a:t>
            </a:r>
            <a:endParaRPr lang="ru-RU" sz="4400" dirty="0" smtClean="0">
              <a:latin typeface="Arial Black" pitchFamily="34" charset="0"/>
            </a:endParaRPr>
          </a:p>
          <a:p>
            <a:endParaRPr lang="ru-RU" sz="3600" dirty="0"/>
          </a:p>
        </p:txBody>
      </p:sp>
      <p:pic>
        <p:nvPicPr>
          <p:cNvPr id="18436" name="Picture 4" descr="http://redchn.net/wp-content/uploads/2012/12/Athens-Greece-1896-Summer-Olympics-Med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134320"/>
            <a:ext cx="5286412" cy="272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Wählt das Thema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71612"/>
            <a:ext cx="2500330" cy="771346"/>
          </a:xfrm>
          <a:prstGeom prst="roundRect">
            <a:avLst>
              <a:gd name="adj" fmla="val 284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DE" b="1" dirty="0" smtClean="0">
                <a:solidFill>
                  <a:sysClr val="windowText" lastClr="000000"/>
                </a:solidFill>
              </a:rPr>
              <a:t>Geschichte der Olympischen Spiele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9"/>
            <a:ext cx="2500330" cy="752475"/>
          </a:xfrm>
          <a:prstGeom prst="roundRect">
            <a:avLst>
              <a:gd name="adj" fmla="val 324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/>
            <a:endParaRPr lang="de-DE" sz="800" b="1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de-DE" b="1" dirty="0" smtClean="0">
                <a:solidFill>
                  <a:sysClr val="windowText" lastClr="000000"/>
                </a:solidFill>
              </a:rPr>
              <a:t>Symbole und Attribute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endParaRPr lang="ru-R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286124"/>
            <a:ext cx="2500330" cy="734616"/>
          </a:xfrm>
          <a:prstGeom prst="roundRect">
            <a:avLst>
              <a:gd name="adj" fmla="val 284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endParaRPr lang="de-DE" sz="800" b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de-DE" b="1" dirty="0" smtClean="0">
                <a:solidFill>
                  <a:sysClr val="windowText" lastClr="000000"/>
                </a:solidFill>
              </a:rPr>
              <a:t>Sportarten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143380"/>
            <a:ext cx="2500330" cy="746522"/>
          </a:xfrm>
          <a:prstGeom prst="roundRect">
            <a:avLst>
              <a:gd name="adj" fmla="val 304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endParaRPr lang="de-DE" sz="800" b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de-DE" b="1" dirty="0" smtClean="0">
                <a:solidFill>
                  <a:sysClr val="windowText" lastClr="000000"/>
                </a:solidFill>
              </a:rPr>
              <a:t>Medaillen</a:t>
            </a:r>
          </a:p>
          <a:p>
            <a:pPr lvl="0" algn="ctr"/>
            <a:endParaRPr lang="ru-RU" sz="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00636"/>
            <a:ext cx="2500330" cy="746522"/>
          </a:xfrm>
          <a:prstGeom prst="roundRect">
            <a:avLst>
              <a:gd name="adj" fmla="val 304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/>
            <a:endParaRPr lang="de-DE" sz="800" b="1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de-DE" b="1" dirty="0" smtClean="0">
                <a:solidFill>
                  <a:sysClr val="windowText" lastClr="000000"/>
                </a:solidFill>
              </a:rPr>
              <a:t>Olympiade in Sotschi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876703"/>
            <a:ext cx="2500330" cy="752475"/>
          </a:xfrm>
          <a:prstGeom prst="roundRect">
            <a:avLst>
              <a:gd name="adj" fmla="val 324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endParaRPr lang="de-DE" sz="800" b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de-DE" b="1" dirty="0" smtClean="0">
                <a:solidFill>
                  <a:sysClr val="windowText" lastClr="000000"/>
                </a:solidFill>
              </a:rPr>
              <a:t>Athleten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endParaRPr lang="ru-RU" sz="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43834" y="157161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157161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3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94" y="157161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4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157161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5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3357554" y="3286124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6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3357554" y="157161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7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4143380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8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5000636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9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585789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0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2428868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1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9124" y="3286124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2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4143380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3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24" y="5000636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4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29124" y="585789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5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00694" y="2428868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6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0694" y="3286124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7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4143380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8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0694" y="5000636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19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00694" y="585789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0" action="ppaction://hlinksldjump"/>
              </a:rPr>
              <a:t>30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72264" y="2428868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1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72264" y="3286124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2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72264" y="4143380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3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72264" y="5000636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4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33" name="Скругленный прямоугольник 32">
            <a:hlinkClick r:id="rId25" action="ppaction://hlinksldjump"/>
          </p:cNvPr>
          <p:cNvSpPr/>
          <p:nvPr/>
        </p:nvSpPr>
        <p:spPr>
          <a:xfrm>
            <a:off x="6572264" y="585789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5" action="ppaction://hlinksldjump"/>
              </a:rPr>
              <a:t>40</a:t>
            </a:r>
            <a:endParaRPr lang="ru-RU" sz="2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43834" y="2428868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6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43834" y="3286124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7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43834" y="4143380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8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43834" y="5000636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29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43834" y="5857892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30" action="ppaction://hlinksldjump"/>
              </a:rPr>
              <a:t>50</a:t>
            </a:r>
            <a:endParaRPr lang="ru-RU" sz="2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428868"/>
            <a:ext cx="857256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-DE" sz="2400" b="1" dirty="0" smtClean="0">
                <a:hlinkClick r:id="rId31" action="ppaction://hlinksldjump"/>
              </a:rPr>
              <a:t>10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0112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Medaillen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858180" cy="1985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3. Wie ist die Größe und das Gewicht der modernen Medaillen?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71472" y="5857892"/>
            <a:ext cx="642942" cy="571504"/>
          </a:xfrm>
          <a:prstGeom prst="actionButtonRetur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85818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3200" dirty="0" smtClean="0">
                <a:latin typeface="Arial Black" pitchFamily="34" charset="0"/>
              </a:rPr>
              <a:t>Die Wiege der Medaille muss von </a:t>
            </a:r>
            <a:r>
              <a:rPr lang="ru-RU" sz="3200" dirty="0" smtClean="0">
                <a:latin typeface="Arial Black" pitchFamily="34" charset="0"/>
              </a:rPr>
              <a:t>460 </a:t>
            </a:r>
            <a:r>
              <a:rPr lang="de-DE" sz="3200" dirty="0" smtClean="0">
                <a:latin typeface="Arial Black" pitchFamily="34" charset="0"/>
              </a:rPr>
              <a:t>bis</a:t>
            </a:r>
            <a:r>
              <a:rPr lang="ru-RU" sz="3200" dirty="0" smtClean="0">
                <a:latin typeface="Arial Black" pitchFamily="34" charset="0"/>
              </a:rPr>
              <a:t> 531 </a:t>
            </a:r>
            <a:r>
              <a:rPr lang="de-DE" sz="3200" dirty="0" smtClean="0">
                <a:latin typeface="Arial Black" pitchFamily="34" charset="0"/>
              </a:rPr>
              <a:t>Gramm sein</a:t>
            </a:r>
            <a:r>
              <a:rPr lang="ru-RU" sz="3200" dirty="0" smtClean="0">
                <a:latin typeface="Arial Black" pitchFamily="34" charset="0"/>
              </a:rPr>
              <a:t>, </a:t>
            </a:r>
            <a:r>
              <a:rPr lang="de-DE" sz="3200" dirty="0" smtClean="0">
                <a:latin typeface="Arial Black" pitchFamily="34" charset="0"/>
              </a:rPr>
              <a:t>die Dicke </a:t>
            </a:r>
            <a:r>
              <a:rPr lang="ru-RU" sz="3200" dirty="0" smtClean="0">
                <a:latin typeface="Arial Black" pitchFamily="34" charset="0"/>
              </a:rPr>
              <a:t>– </a:t>
            </a:r>
            <a:r>
              <a:rPr lang="de-DE" sz="3200" dirty="0" smtClean="0">
                <a:latin typeface="Arial Black" pitchFamily="34" charset="0"/>
              </a:rPr>
              <a:t>10 mm</a:t>
            </a:r>
            <a:r>
              <a:rPr lang="ru-RU" sz="3200" dirty="0" smtClean="0">
                <a:latin typeface="Arial Black" pitchFamily="34" charset="0"/>
              </a:rPr>
              <a:t>, </a:t>
            </a:r>
            <a:r>
              <a:rPr lang="de-DE" sz="3200" dirty="0" smtClean="0">
                <a:latin typeface="Arial Black" pitchFamily="34" charset="0"/>
              </a:rPr>
              <a:t>das Durchmesser</a:t>
            </a:r>
            <a:r>
              <a:rPr lang="ru-RU" sz="3200" dirty="0" smtClean="0">
                <a:latin typeface="Arial Black" pitchFamily="34" charset="0"/>
              </a:rPr>
              <a:t> – </a:t>
            </a:r>
            <a:r>
              <a:rPr lang="de-DE" sz="3200" dirty="0" smtClean="0">
                <a:latin typeface="Arial Black" pitchFamily="34" charset="0"/>
              </a:rPr>
              <a:t>100 mm</a:t>
            </a:r>
            <a:r>
              <a:rPr lang="ru-RU" sz="3200" dirty="0" smtClean="0">
                <a:latin typeface="Arial Black" pitchFamily="34" charset="0"/>
              </a:rPr>
              <a:t>. </a:t>
            </a:r>
            <a:r>
              <a:rPr lang="de-DE" sz="3200" dirty="0" smtClean="0">
                <a:latin typeface="Arial Black" pitchFamily="34" charset="0"/>
              </a:rPr>
              <a:t>Die Größe und die Wiege wurden bestimmt, aber mit der Zeit mehrmals geändert. 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6" name="Picture 2" descr="http://www.designmagazin.cz/foto/2011/08/medaile-olympijske-hry-londyn-2012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4543408"/>
            <a:ext cx="3857652" cy="231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Medaillen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858180" cy="1985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100" dirty="0" smtClean="0">
                <a:latin typeface="Arial Black" pitchFamily="34" charset="0"/>
              </a:rPr>
              <a:t>4. Was stellen die Medaillen der Olympiade in Sotschi dar?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4348" y="5786454"/>
            <a:ext cx="642942" cy="571504"/>
          </a:xfrm>
          <a:prstGeom prst="actionButtonRetur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85818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 Black" pitchFamily="34" charset="0"/>
              </a:rPr>
              <a:t>Das Bild der 2014 Spiele ist eine Flickendecke - als Symbol für die Vielfalt der kulturellen Traditionen. 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16385" name="Picture 1" descr="C:\Users\1\Desktop\Магистр\Олимпиада\картинки\467974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188898"/>
            <a:ext cx="4000528" cy="266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Medaillen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7858180" cy="3247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5. Wie viele goldene, silberne und bronzene Medaillen haben unsere Sportler bei der Olympiade 2014 gewonnen?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929330"/>
            <a:ext cx="642942" cy="571504"/>
          </a:xfrm>
          <a:prstGeom prst="actionButtonRetur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7858180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000" dirty="0" smtClean="0">
              <a:latin typeface="Arial Black" pitchFamily="34" charset="0"/>
            </a:endParaRPr>
          </a:p>
          <a:p>
            <a:r>
              <a:rPr lang="de-DE" sz="3800" dirty="0" smtClean="0">
                <a:latin typeface="Arial Black" pitchFamily="34" charset="0"/>
              </a:rPr>
              <a:t>Die russischen Olympioniken haben in Sotschi 33 Medaillen gewonnen: 13 Gold-, 11 Silber- und 9 Bronzemedaille.</a:t>
            </a:r>
            <a:endParaRPr lang="ru-RU" sz="3800" dirty="0" smtClean="0">
              <a:latin typeface="Arial Black" pitchFamily="34" charset="0"/>
            </a:endParaRPr>
          </a:p>
          <a:p>
            <a:endParaRPr lang="ru-RU" sz="1000" dirty="0">
              <a:latin typeface="Arial Black" pitchFamily="34" charset="0"/>
            </a:endParaRPr>
          </a:p>
        </p:txBody>
      </p:sp>
      <p:pic>
        <p:nvPicPr>
          <p:cNvPr id="15361" name="Picture 1" descr="C:\Users\1\Desktop\Магистр\Олимпиада\картинки\4392816394_015ea3704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527276"/>
            <a:ext cx="4000496" cy="233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0112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Olympiade in Sotschi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001056" cy="198515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1. Wie viele Länder nahmen an der Olympiade in Sotschi teil?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8001056" cy="209288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 Black" pitchFamily="34" charset="0"/>
            </a:endParaRPr>
          </a:p>
          <a:p>
            <a:r>
              <a:rPr lang="de-DE" sz="4100" dirty="0" smtClean="0">
                <a:latin typeface="Arial Black" pitchFamily="34" charset="0"/>
              </a:rPr>
              <a:t>Etwa 3 000 Sportler</a:t>
            </a:r>
            <a:r>
              <a:rPr lang="ru-RU" sz="4100" dirty="0" smtClean="0">
                <a:latin typeface="Arial Black" pitchFamily="34" charset="0"/>
              </a:rPr>
              <a:t> </a:t>
            </a:r>
            <a:r>
              <a:rPr lang="de-DE" sz="4100" dirty="0" smtClean="0">
                <a:latin typeface="Arial Black" pitchFamily="34" charset="0"/>
              </a:rPr>
              <a:t>aus 88 Länder.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4338" name="Picture 2" descr="http://www.kp.ru/f/12/image/52/27/640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49"/>
            <a:ext cx="4714876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Olympiade in Sotschi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786742" cy="198515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4100" dirty="0" smtClean="0">
                <a:latin typeface="Arial Black" pitchFamily="34" charset="0"/>
              </a:rPr>
              <a:t>2. Wer hat das olympische Feuer in Sotschi beleuchtet?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7786742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 Black" pitchFamily="34" charset="0"/>
              </a:rPr>
              <a:t>Vladislav Tretiak und Irina Rodnina haben das Feuer der XXII. Olympischen Winterspiele beleuchtet.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3314" name="Picture 2" descr="http://pbs.twimg.com/media/Bf5KGpFIQAEh3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1" y="4000505"/>
            <a:ext cx="5047005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Olympiade in Sotschi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643866" cy="198515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3. Wie heißt der viermal Olympiameister der Olympiade in Sotschi?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7643865" cy="286232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3600" dirty="0" smtClean="0">
                <a:latin typeface="Arial Black" pitchFamily="34" charset="0"/>
              </a:rPr>
              <a:t>Der Shorttrekläufer Viktor Ahn hat einen Rekord: er  gewann in Sotschi 2014 vier Medaillen: drei Gold und eine Bronze.</a:t>
            </a:r>
            <a:endParaRPr lang="ru-RU" sz="3600" dirty="0" smtClean="0">
              <a:latin typeface="Arial Black" pitchFamily="34" charset="0"/>
            </a:endParaRPr>
          </a:p>
        </p:txBody>
      </p:sp>
      <p:pic>
        <p:nvPicPr>
          <p:cNvPr id="12290" name="Picture 2" descr="http://rusbiathlon.ru/photo/101/5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38904"/>
            <a:ext cx="4000528" cy="261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Olympiade in Sotschi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643866" cy="261610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4100" dirty="0" smtClean="0">
                <a:latin typeface="Arial Black" pitchFamily="34" charset="0"/>
              </a:rPr>
              <a:t>4. In welcher Sportart haben unsere Sportler die meisten Medaillen gewonnen?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7715304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 Black" pitchFamily="34" charset="0"/>
            </a:endParaRPr>
          </a:p>
          <a:p>
            <a:pPr algn="ctr"/>
            <a:r>
              <a:rPr lang="de-DE" sz="8000" dirty="0" smtClean="0">
                <a:latin typeface="Arial Black" pitchFamily="34" charset="0"/>
              </a:rPr>
              <a:t>Eiskunstlauf</a:t>
            </a:r>
          </a:p>
          <a:p>
            <a:endParaRPr lang="ru-RU" sz="4000" dirty="0">
              <a:latin typeface="Arial Black" pitchFamily="34" charset="0"/>
            </a:endParaRPr>
          </a:p>
        </p:txBody>
      </p:sp>
      <p:pic>
        <p:nvPicPr>
          <p:cNvPr id="11270" name="Picture 6" descr="http://hotels.touristic.od.ua/upload/iblock/959/959aecb2f8917647992988bfd464cd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93984"/>
            <a:ext cx="3571900" cy="329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Olympiade in Sotschi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643866" cy="324704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5. Was ging bei der Eröffnung der Olympiade schiff, was später bei der Abschlusszeremonie zum Scherz gemacht wurde?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7643866" cy="347787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Arial Black" pitchFamily="34" charset="0"/>
            </a:endParaRPr>
          </a:p>
          <a:p>
            <a:r>
              <a:rPr lang="de-DE" sz="4400" dirty="0" smtClean="0">
                <a:latin typeface="Arial Black" pitchFamily="34" charset="0"/>
              </a:rPr>
              <a:t>Der fünfte olympische Ring hat sich nicht geöffnet.</a:t>
            </a:r>
            <a:endParaRPr lang="ru-RU" sz="4400" dirty="0" smtClean="0">
              <a:latin typeface="Arial Black" pitchFamily="34" charset="0"/>
            </a:endParaRPr>
          </a:p>
          <a:p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D:\Документы\Загрузки\1 сентября\8b0f9887d3fa40ca4072169a9c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54" y="3730282"/>
            <a:ext cx="5024446" cy="312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Athleten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7643866" cy="19851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100" dirty="0" smtClean="0">
                <a:latin typeface="Arial Black" pitchFamily="34" charset="0"/>
              </a:rPr>
              <a:t>1. Was war der erste Athlet in dem antiken Athen?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71472" y="5715016"/>
            <a:ext cx="642942" cy="64294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7715305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 Black" pitchFamily="34" charset="0"/>
              </a:rPr>
              <a:t>Der erste Sieger der Olympischen Spiele in der Antike war der Koch Koreb aus Elide.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9220" name="Picture 4" descr="http://gorod.lugansk.ua/uploads/posts/2010-06/1276233612_sport-viktorina-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14810"/>
            <a:ext cx="5286380" cy="26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Athleten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643866" cy="19851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2. Wie viele Athleten nahmen an der Olympiade in Sotschi teil?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643866" cy="2000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4000" dirty="0" smtClean="0">
              <a:latin typeface="Arial Black" pitchFamily="34" charset="0"/>
            </a:endParaRPr>
          </a:p>
          <a:p>
            <a:pPr lvl="0" algn="ctr"/>
            <a:r>
              <a:rPr lang="de-DE" sz="4400" dirty="0" smtClean="0">
                <a:latin typeface="Arial Black" pitchFamily="34" charset="0"/>
              </a:rPr>
              <a:t>Etwa 3000 Sportler.</a:t>
            </a:r>
          </a:p>
          <a:p>
            <a:pPr lvl="0"/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8194" name="Picture 2" descr="http://img.rufox.ru/files/big2/719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89712"/>
            <a:ext cx="4357717" cy="326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10001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solidFill>
                  <a:sysClr val="windowText" lastClr="000000"/>
                </a:solidFill>
                <a:latin typeface="+mn-lt"/>
              </a:rPr>
              <a:t>Geschichte der Olympischen Spiele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643866" cy="2214578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endParaRPr lang="de-DE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/>
            <a:r>
              <a:rPr lang="de-DE" sz="4100" dirty="0" smtClean="0">
                <a:solidFill>
                  <a:schemeClr val="tx1"/>
                </a:solidFill>
                <a:latin typeface="Arial Black" pitchFamily="34" charset="0"/>
              </a:rPr>
              <a:t>1. Wie heißt die Heimat der Olympischen Spiele?</a:t>
            </a:r>
            <a:endParaRPr lang="ru-RU" sz="41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71472" y="5929330"/>
            <a:ext cx="714380" cy="571504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3116"/>
            <a:ext cx="7715304" cy="241604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de-DE" sz="10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Die Heimat der olympischen Spiele ist das antike Griechenland.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1\Desktop\Магистр\Олимпиада\картинки\560922596-olympia-feuer-athen-flamme-fackel-olympisches-feuer-hP34.jpg"/>
          <p:cNvPicPr>
            <a:picLocks noChangeAspect="1" noChangeArrowheads="1"/>
          </p:cNvPicPr>
          <p:nvPr/>
        </p:nvPicPr>
        <p:blipFill>
          <a:blip r:embed="rId3" cstate="print"/>
          <a:srcRect t="4819" b="6325"/>
          <a:stretch>
            <a:fillRect/>
          </a:stretch>
        </p:blipFill>
        <p:spPr bwMode="auto">
          <a:xfrm>
            <a:off x="2662032" y="4572008"/>
            <a:ext cx="343542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93978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Athleten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643866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 Black" pitchFamily="34" charset="0"/>
              </a:rPr>
              <a:t>3. In welcher Sportart wurde der Vorsitzende des russischen olympischen Komitees Alexander Shukow bekannt?</a:t>
            </a:r>
            <a:endParaRPr lang="ru-RU" sz="36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715305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sz="4400" dirty="0" smtClean="0">
              <a:latin typeface="Arial Black" pitchFamily="34" charset="0"/>
            </a:endParaRPr>
          </a:p>
          <a:p>
            <a:r>
              <a:rPr lang="de-DE" sz="4400" dirty="0" smtClean="0">
                <a:latin typeface="Arial Black" pitchFamily="34" charset="0"/>
              </a:rPr>
              <a:t>Alexander Shukow ist Schachmeister.</a:t>
            </a:r>
          </a:p>
          <a:p>
            <a:endParaRPr lang="ru-RU" sz="4400" dirty="0"/>
          </a:p>
        </p:txBody>
      </p:sp>
      <p:pic>
        <p:nvPicPr>
          <p:cNvPr id="2050" name="Picture 2" descr="D:\Документы\Загрузки\1 сентября\35064_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9463"/>
            <a:ext cx="4214810" cy="299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Athleten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643866" cy="19851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4. Wie heißt die jüngste Eiskunstläuferin der Olympiade in Sotschi?</a:t>
            </a:r>
            <a:endParaRPr lang="ru-RU" sz="41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7715305" cy="21852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2800" dirty="0" smtClean="0">
              <a:latin typeface="Arial Black" pitchFamily="34" charset="0"/>
            </a:endParaRPr>
          </a:p>
          <a:p>
            <a:pPr lvl="0"/>
            <a:r>
              <a:rPr lang="de-DE" sz="4000" dirty="0" smtClean="0">
                <a:latin typeface="Arial Black" pitchFamily="34" charset="0"/>
              </a:rPr>
              <a:t>Das ist Julia Lipnitskaja (15 Jahre alt).</a:t>
            </a:r>
            <a:endParaRPr lang="ru-RU" sz="4000" dirty="0" smtClean="0">
              <a:latin typeface="Arial Black" pitchFamily="34" charset="0"/>
            </a:endParaRPr>
          </a:p>
          <a:p>
            <a:endParaRPr lang="ru-RU" sz="2800" dirty="0"/>
          </a:p>
        </p:txBody>
      </p:sp>
      <p:pic>
        <p:nvPicPr>
          <p:cNvPr id="3074" name="Picture 2" descr="D:\Документы\Загрузки\1 сентября\159202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59958"/>
            <a:ext cx="5643602" cy="319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 smtClean="0"/>
              <a:t>Athleten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643866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 Black" pitchFamily="34" charset="0"/>
              </a:rPr>
              <a:t>5. Wer trug die russische Flagge von unserer Mannschaft bei der Eröffnung der Olympiade 2014?</a:t>
            </a:r>
            <a:endParaRPr lang="ru-RU" sz="3600" dirty="0" smtClean="0"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642942" cy="642942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643866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800" dirty="0" smtClean="0">
              <a:latin typeface="Arial Black" pitchFamily="34" charset="0"/>
            </a:endParaRPr>
          </a:p>
          <a:p>
            <a:pPr algn="ctr"/>
            <a:r>
              <a:rPr lang="de-DE" sz="4400" dirty="0" smtClean="0">
                <a:latin typeface="Arial Black" pitchFamily="34" charset="0"/>
              </a:rPr>
              <a:t>Alexandr Subkow (Bobfahrer)</a:t>
            </a:r>
          </a:p>
          <a:p>
            <a:pPr algn="ctr"/>
            <a:endParaRPr lang="ru-RU" sz="2800" dirty="0">
              <a:latin typeface="Arial Black" pitchFamily="34" charset="0"/>
            </a:endParaRPr>
          </a:p>
        </p:txBody>
      </p:sp>
      <p:pic>
        <p:nvPicPr>
          <p:cNvPr id="5124" name="Picture 4" descr="http://www.mn.ru/images/36945/48/36945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929" y="3857628"/>
            <a:ext cx="418233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Materialien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1\Desktop\Магистр\Олимпиада\картинки\olympischevla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2000240"/>
            <a:ext cx="7000924" cy="45937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428868"/>
            <a:ext cx="68120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003300"/>
                </a:solidFill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http://www.helles-koepfchen.de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 </a:t>
            </a: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www.sport.de</a:t>
            </a:r>
            <a:endParaRPr lang="ru-RU" sz="2800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http://slovari.yandex.ru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http://loveopium.ru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httpviki.rdf.ruitem3922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http://student.progmeistars.lv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http://www.interfax.ru/sochi2014</a:t>
            </a:r>
            <a:endParaRPr lang="de-DE" sz="2800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3300"/>
                </a:solidFill>
                <a:latin typeface="Arial Black" pitchFamily="34" charset="0"/>
              </a:rPr>
              <a:t> http://images.yandex.ru</a:t>
            </a:r>
            <a:endParaRPr lang="ru-RU" sz="28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215238" cy="16430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Danke für das Spiel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Документы\Загрузки\sochi_3.jpg"/>
          <p:cNvPicPr>
            <a:picLocks noChangeAspect="1" noChangeArrowheads="1"/>
          </p:cNvPicPr>
          <p:nvPr/>
        </p:nvPicPr>
        <p:blipFill>
          <a:blip r:embed="rId2" cstate="print"/>
          <a:srcRect t="51835"/>
          <a:stretch>
            <a:fillRect/>
          </a:stretch>
        </p:blipFill>
        <p:spPr bwMode="auto">
          <a:xfrm rot="10800000">
            <a:off x="2313052" y="3000372"/>
            <a:ext cx="6830948" cy="3857628"/>
          </a:xfrm>
          <a:prstGeom prst="halfFrame">
            <a:avLst>
              <a:gd name="adj1" fmla="val 34671"/>
              <a:gd name="adj2" fmla="val 33333"/>
            </a:avLst>
          </a:prstGeom>
          <a:noFill/>
        </p:spPr>
      </p:pic>
      <p:pic>
        <p:nvPicPr>
          <p:cNvPr id="6" name="Picture 2" descr="D:\Документы\Загрузки\sochi_3.jpg"/>
          <p:cNvPicPr>
            <a:picLocks noChangeAspect="1" noChangeArrowheads="1"/>
          </p:cNvPicPr>
          <p:nvPr/>
        </p:nvPicPr>
        <p:blipFill>
          <a:blip r:embed="rId2" cstate="print"/>
          <a:srcRect b="51605"/>
          <a:stretch>
            <a:fillRect/>
          </a:stretch>
        </p:blipFill>
        <p:spPr bwMode="auto">
          <a:xfrm>
            <a:off x="0" y="0"/>
            <a:ext cx="8358214" cy="3071810"/>
          </a:xfrm>
          <a:prstGeom prst="halfFrame">
            <a:avLst/>
          </a:prstGeom>
          <a:noFill/>
        </p:spPr>
      </p:pic>
      <p:pic>
        <p:nvPicPr>
          <p:cNvPr id="4" name="Picture 3" descr="G:\5 класс 2013-2014\Олимпиада+Сочи 2014 Для уроков и классных часов\w2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388" y="500042"/>
            <a:ext cx="2447054" cy="2328648"/>
          </a:xfrm>
          <a:prstGeom prst="rect">
            <a:avLst/>
          </a:prstGeom>
          <a:noFill/>
        </p:spPr>
      </p:pic>
      <p:pic>
        <p:nvPicPr>
          <p:cNvPr id="8" name="Picture 3" descr="D:\Документы\Загрузки\времена Года\Олимпиада\AiTA_FVO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72008"/>
            <a:ext cx="1784851" cy="1778012"/>
          </a:xfrm>
          <a:prstGeom prst="ellipse">
            <a:avLst/>
          </a:prstGeom>
          <a:noFill/>
        </p:spPr>
      </p:pic>
      <p:pic>
        <p:nvPicPr>
          <p:cNvPr id="9" name="Picture 2" descr="D:\Документы\Загрузки\sochi_3.jpg"/>
          <p:cNvPicPr>
            <a:picLocks noChangeAspect="1" noChangeArrowheads="1"/>
          </p:cNvPicPr>
          <p:nvPr/>
        </p:nvPicPr>
        <p:blipFill>
          <a:blip r:embed="rId2" cstate="print"/>
          <a:srcRect t="51835"/>
          <a:stretch>
            <a:fillRect/>
          </a:stretch>
        </p:blipFill>
        <p:spPr bwMode="auto">
          <a:xfrm rot="10800000">
            <a:off x="357138" y="4286254"/>
            <a:ext cx="2357473" cy="2357456"/>
          </a:xfrm>
          <a:prstGeom prst="donut">
            <a:avLst>
              <a:gd name="adj" fmla="val 9195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10001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solidFill>
                  <a:sysClr val="windowText" lastClr="000000"/>
                </a:solidFill>
                <a:latin typeface="+mn-lt"/>
              </a:rPr>
              <a:t>Geschichte der Olympischen Spiele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643866" cy="250033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endParaRPr lang="de-DE" sz="11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r>
              <a:rPr lang="de-DE" sz="4100" dirty="0" smtClean="0">
                <a:solidFill>
                  <a:sysClr val="windowText" lastClr="000000"/>
                </a:solidFill>
                <a:latin typeface="Arial Black" pitchFamily="34" charset="0"/>
              </a:rPr>
              <a:t>2. Wer ist der Begründer der modernen Olympischen Spiele?</a:t>
            </a:r>
            <a:endParaRPr lang="ru-RU" sz="41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71472" y="5929330"/>
            <a:ext cx="714380" cy="571504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7715304" cy="2616101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DE" sz="4100" dirty="0" smtClean="0">
                <a:latin typeface="Arial Black" pitchFamily="34" charset="0"/>
              </a:rPr>
              <a:t>Begründer der modernen Olympischen Spiele und IOC-Präsident ist Baron de Coubertin (1896).</a:t>
            </a:r>
            <a:endParaRPr lang="ru-RU" sz="4100" dirty="0">
              <a:latin typeface="Arial Black" pitchFamily="34" charset="0"/>
            </a:endParaRPr>
          </a:p>
        </p:txBody>
      </p:sp>
      <p:pic>
        <p:nvPicPr>
          <p:cNvPr id="2050" name="Picture 2" descr="D:\Документы\Загрузки\pierre_de_coube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35558"/>
            <a:ext cx="2357422" cy="2522442"/>
          </a:xfrm>
          <a:prstGeom prst="flowChartPunchedCar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10001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solidFill>
                  <a:sysClr val="windowText" lastClr="000000"/>
                </a:solidFill>
                <a:latin typeface="+mn-lt"/>
              </a:rPr>
              <a:t>Geschichte der Olympischen Spiele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643866" cy="250033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lvl="0"/>
            <a:endParaRPr lang="de-DE" sz="12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r>
              <a:rPr lang="de-DE" sz="4400" dirty="0" smtClean="0">
                <a:solidFill>
                  <a:sysClr val="windowText" lastClr="000000"/>
                </a:solidFill>
                <a:latin typeface="Arial Black" pitchFamily="34" charset="0"/>
              </a:rPr>
              <a:t>3. In welchem Jahr und in welcher Stadt fanden die ersten Winterspiele statt?</a:t>
            </a:r>
            <a:endParaRPr lang="ru-RU" sz="4400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71472" y="5929330"/>
            <a:ext cx="714380" cy="571504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7858180" cy="292895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Die ersten offiziellen Olympischen </a:t>
            </a:r>
            <a:r>
              <a:rPr lang="de-DE" sz="4000" dirty="0" smtClean="0">
                <a:latin typeface="Arial Black" pitchFamily="34" charset="0"/>
              </a:rPr>
              <a:t>Winterspiele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de-DE" sz="4000" dirty="0" smtClean="0">
                <a:latin typeface="Arial Black" pitchFamily="34" charset="0"/>
              </a:rPr>
              <a:t>fanden </a:t>
            </a:r>
            <a:r>
              <a:rPr lang="de-DE" sz="4000" dirty="0" smtClean="0">
                <a:latin typeface="Arial Black" pitchFamily="34" charset="0"/>
              </a:rPr>
              <a:t>in der französischen Stadt Chamonix 1924 statt.</a:t>
            </a:r>
            <a:endParaRPr lang="ru-RU" sz="40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33796" name="Picture 4" descr="http://www.risk.ru/i/post/166/166547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599696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128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solidFill>
                  <a:sysClr val="windowText" lastClr="000000"/>
                </a:solidFill>
              </a:rPr>
              <a:t>Geschichte der olympischen Spiele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2571768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endParaRPr lang="de-DE" sz="12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r>
              <a:rPr lang="de-DE" sz="4800" dirty="0" smtClean="0">
                <a:solidFill>
                  <a:sysClr val="windowText" lastClr="000000"/>
                </a:solidFill>
                <a:latin typeface="Arial Black" pitchFamily="34" charset="0"/>
              </a:rPr>
              <a:t>4. Welche Sportart war in den Olympischen Spielen im antiken Griechenland dargestellt?</a:t>
            </a:r>
            <a:endParaRPr lang="ru-RU" sz="48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571472" y="6000768"/>
            <a:ext cx="714380" cy="571504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785926"/>
            <a:ext cx="7858180" cy="257176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>
              <a:latin typeface="Arial Black" pitchFamily="34" charset="0"/>
            </a:endParaRPr>
          </a:p>
          <a:p>
            <a:r>
              <a:rPr lang="de-DE" sz="4100" dirty="0" smtClean="0">
                <a:latin typeface="Arial Black" pitchFamily="34" charset="0"/>
              </a:rPr>
              <a:t>Die einzige Disziplin der ersten</a:t>
            </a:r>
            <a:r>
              <a:rPr lang="de-DE" sz="4100" i="1" dirty="0" smtClean="0">
                <a:latin typeface="Arial Black" pitchFamily="34" charset="0"/>
              </a:rPr>
              <a:t> </a:t>
            </a:r>
            <a:r>
              <a:rPr lang="de-DE" sz="4100" dirty="0" smtClean="0">
                <a:latin typeface="Arial Black" pitchFamily="34" charset="0"/>
              </a:rPr>
              <a:t>Olympischen Spiele war Stadionlauf. </a:t>
            </a: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32769" name="Picture 1" descr="C:\Users\1\Desktop\Магистр\Олимпиада\картинки\img27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036" y="4357694"/>
            <a:ext cx="3605093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128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 smtClean="0">
                <a:solidFill>
                  <a:sysClr val="windowText" lastClr="000000"/>
                </a:solidFill>
              </a:rPr>
              <a:t>Geschichte der olympischen Spiele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8180" cy="2286016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endParaRPr lang="de-DE" sz="12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endParaRPr lang="de-DE" sz="16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r>
              <a:rPr lang="de-DE" sz="4400" dirty="0" smtClean="0">
                <a:solidFill>
                  <a:sysClr val="windowText" lastClr="000000"/>
                </a:solidFill>
                <a:latin typeface="Arial Black" pitchFamily="34" charset="0"/>
              </a:rPr>
              <a:t>5. Wie viel Mal fanden die Olympischen Spiele in Russland statt?</a:t>
            </a:r>
          </a:p>
          <a:p>
            <a:pPr lvl="0"/>
            <a:endParaRPr lang="de-DE" sz="15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endParaRPr lang="de-DE" sz="4100" dirty="0" smtClean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lvl="0"/>
            <a:endParaRPr lang="ru-RU" sz="4100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571472" y="6000768"/>
            <a:ext cx="714380" cy="571504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928802"/>
            <a:ext cx="7929618" cy="255454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DE" sz="4000" dirty="0" smtClean="0">
                <a:latin typeface="Arial Black" pitchFamily="34" charset="0"/>
              </a:rPr>
              <a:t>Zweimal: 1980 – Sommerspiele in Moskau, 2014 – Winterspiele in Sotschi.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31745" name="Picture 1" descr="C:\Users\1\Desktop\Магистр\Олимпиада\картинки\60408aeb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496254"/>
            <a:ext cx="3141967" cy="2361746"/>
          </a:xfrm>
          <a:prstGeom prst="rect">
            <a:avLst/>
          </a:prstGeom>
          <a:noFill/>
        </p:spPr>
      </p:pic>
      <p:pic>
        <p:nvPicPr>
          <p:cNvPr id="31747" name="Picture 3" descr="http://im4-tub-ru.yandex.net/i?id=462491199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47" y="4500570"/>
            <a:ext cx="3143239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85728"/>
            <a:ext cx="735811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 algn="ctr"/>
            <a:endParaRPr lang="ru-RU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7600" b="1" dirty="0" smtClean="0">
                <a:solidFill>
                  <a:schemeClr val="tx1"/>
                </a:solidFill>
              </a:rPr>
              <a:t>Symbole und Attribute</a:t>
            </a:r>
            <a:endParaRPr lang="ru-RU" sz="7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8001056" cy="24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de-DE" sz="1200" dirty="0" smtClean="0">
              <a:latin typeface="Arial Black" pitchFamily="34" charset="0"/>
            </a:endParaRPr>
          </a:p>
          <a:p>
            <a:pPr lvl="0"/>
            <a:r>
              <a:rPr lang="de-DE" sz="4100" dirty="0" smtClean="0">
                <a:latin typeface="Arial Black" pitchFamily="34" charset="0"/>
              </a:rPr>
              <a:t>1. Was ist das Symbol der Winterolympiade in Sotschi?</a:t>
            </a:r>
            <a:endParaRPr lang="ru-RU" sz="41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14348" y="5643578"/>
            <a:ext cx="714380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857364"/>
            <a:ext cx="8001056" cy="2923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ru-RU" sz="1200" dirty="0" smtClean="0">
              <a:latin typeface="Arial Black" pitchFamily="34" charset="0"/>
            </a:endParaRPr>
          </a:p>
          <a:p>
            <a:pPr lvl="0"/>
            <a:r>
              <a:rPr lang="de-DE" sz="3200" dirty="0" smtClean="0">
                <a:latin typeface="Arial Black" pitchFamily="34" charset="0"/>
              </a:rPr>
              <a:t>Ein Schneeleopard, ein Hase und ein Eisbär sind die Maskottchen der Olympischen Winterspiele 2014, der Paralympics - das Duo Sternjunge und Schneeflocke.</a:t>
            </a:r>
            <a:endParaRPr lang="ru-RU" sz="3200" dirty="0" smtClean="0">
              <a:latin typeface="Arial Black" pitchFamily="34" charset="0"/>
            </a:endParaRPr>
          </a:p>
          <a:p>
            <a:pPr lvl="0"/>
            <a:endParaRPr lang="ru-RU" sz="1200" dirty="0" smtClean="0">
              <a:latin typeface="Arial Black" pitchFamily="34" charset="0"/>
            </a:endParaRPr>
          </a:p>
        </p:txBody>
      </p:sp>
      <p:pic>
        <p:nvPicPr>
          <p:cNvPr id="30722" name="Picture 2" descr="D:\Документы\Загрузки\времена Года\Олимпиада\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63038"/>
            <a:ext cx="3823306" cy="2094962"/>
          </a:xfrm>
          <a:prstGeom prst="rect">
            <a:avLst/>
          </a:prstGeom>
          <a:noFill/>
        </p:spPr>
      </p:pic>
      <p:pic>
        <p:nvPicPr>
          <p:cNvPr id="30723" name="Picture 3" descr="D:\Документы\Загрузки\времена Года\Олимпиада\AiTA_FVO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886" y="4786322"/>
            <a:ext cx="1864511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85728"/>
            <a:ext cx="735811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 algn="ctr"/>
            <a:endParaRPr lang="ru-RU" sz="3600" b="1" dirty="0" smtClean="0">
              <a:solidFill>
                <a:schemeClr val="tx1"/>
              </a:solidFill>
            </a:endParaRPr>
          </a:p>
          <a:p>
            <a:pPr lvl="0" algn="ctr"/>
            <a:r>
              <a:rPr lang="de-DE" sz="7600" b="1" dirty="0" smtClean="0">
                <a:solidFill>
                  <a:schemeClr val="tx1"/>
                </a:solidFill>
              </a:rPr>
              <a:t>Symbole und Attribute</a:t>
            </a:r>
            <a:endParaRPr lang="ru-RU" sz="7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8001056" cy="1877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41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2. Nennt fünf Attribute der Olympiade. </a:t>
            </a:r>
            <a:endParaRPr lang="de-DE" sz="4100" dirty="0" smtClean="0"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714380" cy="642942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8001056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 Black" pitchFamily="34" charset="0"/>
              </a:rPr>
              <a:t>Die olympische Flagge mit fünf Ringen, das olympische Motto – «Schneller, höher, stärker», der Olympiaeid der Olympioniker, die Olympiahymne, das Olympiafeuer</a:t>
            </a:r>
            <a:r>
              <a:rPr lang="ru-RU" sz="3200" dirty="0" smtClean="0">
                <a:latin typeface="Arial Black" pitchFamily="34" charset="0"/>
              </a:rPr>
              <a:t>.</a:t>
            </a:r>
            <a:r>
              <a:rPr lang="de-DE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9697" name="Picture 1" descr="C:\Users\1\Desktop\Магистр\Олимпиада\картинки\China6-BM-Berlin-pe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357694"/>
            <a:ext cx="3753486" cy="2500306"/>
          </a:xfrm>
          <a:prstGeom prst="rect">
            <a:avLst/>
          </a:prstGeom>
          <a:noFill/>
        </p:spPr>
      </p:pic>
      <p:pic>
        <p:nvPicPr>
          <p:cNvPr id="29698" name="Picture 2" descr="C:\Users\1\Desktop\Магистр\Олимпиада\картинки\125487185-olympia_feuer_60_20130929-144847-2R9gdL1E2fpMxYB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939</Words>
  <Application>Microsoft Office PowerPoint</Application>
  <PresentationFormat>Экран (4:3)</PresentationFormat>
  <Paragraphs>186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Olympiade. Geschichte und Gegenwart (Quiz)</vt:lpstr>
      <vt:lpstr>Wählt das Thema</vt:lpstr>
      <vt:lpstr>Geschichte der Olympischen Spiele</vt:lpstr>
      <vt:lpstr>Geschichte der Olympischen Spiele</vt:lpstr>
      <vt:lpstr>Geschichte der Olympischen Spiele</vt:lpstr>
      <vt:lpstr>Geschichte der olympischen Spiele</vt:lpstr>
      <vt:lpstr>Geschichte der olympischen Spiele</vt:lpstr>
      <vt:lpstr>Слайд 8</vt:lpstr>
      <vt:lpstr>Слайд 9</vt:lpstr>
      <vt:lpstr>Слайд 10</vt:lpstr>
      <vt:lpstr>Слайд 11</vt:lpstr>
      <vt:lpstr>Слайд 12</vt:lpstr>
      <vt:lpstr>Sportarten</vt:lpstr>
      <vt:lpstr>Sportarten</vt:lpstr>
      <vt:lpstr>Sportarten</vt:lpstr>
      <vt:lpstr>Sportarten</vt:lpstr>
      <vt:lpstr>Sportarten</vt:lpstr>
      <vt:lpstr>Medaillen</vt:lpstr>
      <vt:lpstr>Medaillen</vt:lpstr>
      <vt:lpstr>Medaillen</vt:lpstr>
      <vt:lpstr>Medaillen</vt:lpstr>
      <vt:lpstr>Medaillen</vt:lpstr>
      <vt:lpstr>Olympiade in Sotschi</vt:lpstr>
      <vt:lpstr>Olympiade in Sotschi</vt:lpstr>
      <vt:lpstr>Olympiade in Sotschi</vt:lpstr>
      <vt:lpstr>Olympiade in Sotschi</vt:lpstr>
      <vt:lpstr>Olympiade in Sotschi</vt:lpstr>
      <vt:lpstr>Athleten</vt:lpstr>
      <vt:lpstr>Athleten</vt:lpstr>
      <vt:lpstr>Athleten</vt:lpstr>
      <vt:lpstr>Athleten</vt:lpstr>
      <vt:lpstr>Athleten</vt:lpstr>
      <vt:lpstr>Materialien</vt:lpstr>
      <vt:lpstr>Danke für das Spiel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Olympiade Quiz</dc:title>
  <dc:creator>1</dc:creator>
  <cp:lastModifiedBy>1</cp:lastModifiedBy>
  <cp:revision>123</cp:revision>
  <dcterms:created xsi:type="dcterms:W3CDTF">2014-03-22T19:26:49Z</dcterms:created>
  <dcterms:modified xsi:type="dcterms:W3CDTF">2015-01-25T17:39:37Z</dcterms:modified>
</cp:coreProperties>
</file>