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57" r:id="rId3"/>
    <p:sldId id="260" r:id="rId4"/>
    <p:sldId id="259" r:id="rId5"/>
    <p:sldId id="262" r:id="rId6"/>
    <p:sldId id="276" r:id="rId7"/>
    <p:sldId id="263" r:id="rId8"/>
    <p:sldId id="268" r:id="rId9"/>
    <p:sldId id="264" r:id="rId10"/>
    <p:sldId id="269" r:id="rId11"/>
    <p:sldId id="265" r:id="rId12"/>
    <p:sldId id="270" r:id="rId13"/>
    <p:sldId id="266" r:id="rId14"/>
    <p:sldId id="271" r:id="rId15"/>
    <p:sldId id="267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C0179-251D-4550-8BA0-32A8E9ED2FD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BDB0C-D651-48CF-9FA9-C278314F6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4496C-665D-4A59-A403-9FD04E19D59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4496C-665D-4A59-A403-9FD04E19D59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4496C-665D-4A59-A403-9FD04E19D59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4496C-665D-4A59-A403-9FD04E19D59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romidal010.blogspot.com/2011_11_01_archive.html" TargetMode="External"/><Relationship Id="rId3" Type="http://schemas.openxmlformats.org/officeDocument/2006/relationships/hyperlink" Target="http://libymax.ru/?p=32517" TargetMode="External"/><Relationship Id="rId7" Type="http://schemas.openxmlformats.org/officeDocument/2006/relationships/hyperlink" Target="http://www.mysteriouscountry.ru/wiki/index.php/%D0%A1%D0%BB%D1%83%D0%B6%D0%B5%D0%B1%D0%BD%D0%B0%D1%8F:AWCforum/st/id41/wiki.anotherwebcom.com/limit:668,11/" TargetMode="External"/><Relationship Id="rId2" Type="http://schemas.openxmlformats.org/officeDocument/2006/relationships/hyperlink" Target="http://tarf-al-gharb.ru/index-153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ixpro.ru/news/pervyj_sneg/2012-11-03-623" TargetMode="External"/><Relationship Id="rId5" Type="http://schemas.openxmlformats.org/officeDocument/2006/relationships/hyperlink" Target="http://www.cool-tattoos.net/red-hearts-holidays-desktop-hd" TargetMode="External"/><Relationship Id="rId4" Type="http://schemas.openxmlformats.org/officeDocument/2006/relationships/hyperlink" Target="http://rozetka.com.ua/ladder_vinco_101111/p157375/photo/" TargetMode="External"/><Relationship Id="rId9" Type="http://schemas.openxmlformats.org/officeDocument/2006/relationships/hyperlink" Target="http://vk.com/club3717156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4975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214554"/>
            <a:ext cx="7692392" cy="3936390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Презентация к уроку:</a:t>
            </a:r>
          </a:p>
          <a:p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Дифференциация С – 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Сь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в устной и письменной речи.</a:t>
            </a:r>
          </a:p>
          <a:p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 группе детей с диагнозом НВ ОНР (1 класс)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Логопед МБОУ Кесовогорская СОШ            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Ангилова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Елена Николаевна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2" descr="http://im7-tub-ru.yandex.net/i?id=319619305-40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2357454" cy="22145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Логопед\Documents\картинки\71342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715008" y="4143380"/>
            <a:ext cx="3164435" cy="2480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7200" dirty="0" smtClean="0"/>
          </a:p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Девочка пошла в лес.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Там ----- ===== -----.</a:t>
            </a:r>
          </a:p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(землянику, она, собирала)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Проверь себя!	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6600" dirty="0" smtClean="0"/>
          </a:p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Там она собирала землянику.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|____ ====~~~~____.</a:t>
            </a:r>
          </a:p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(целую, Зина,      корзину, набрала)   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Проверь себя: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Зина набрала целую корзину.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22672" cy="86834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Стихотворение Н. Некрасова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071546"/>
            <a:ext cx="7313637" cy="5176854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5563694_large_658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85728"/>
            <a:ext cx="7929618" cy="607223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28011985_0ba2b693f47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357166"/>
            <a:ext cx="8001056" cy="5929354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628678855486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428604"/>
            <a:ext cx="7929618" cy="5786477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222566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Список учебной и дополнительной литературы:</a:t>
            </a:r>
            <a:b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Коноваленко</a:t>
            </a:r>
            <a:r>
              <a:rPr lang="ru-RU" sz="1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В.В., </a:t>
            </a:r>
            <a:r>
              <a:rPr lang="ru-RU" sz="19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Коноваленко</a:t>
            </a:r>
            <a:r>
              <a:rPr lang="ru-RU" sz="1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С.В. Автоматизация свистящих  звуков у детей.         Дидактический материал для логопедов. Альбом 1., Гном и Д, 2006. – 72 с.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3143248"/>
            <a:ext cx="7686700" cy="298291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Интернет</a:t>
            </a:r>
            <a:r>
              <a:rPr lang="ru-RU" sz="59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5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ресурсы (картинки):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http://tarf-al-gharb.ru/index-153.htm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http://libymax.ru/?p=32517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http://rozetka.com.ua/ladder_vinco_101111/p157375/photo/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http://www.cool-tattoos.net/red-hearts-holidays-desktop-hd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http://stixpro.ru/news/pervyj_sneg/2012-11-03-623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http://www.mysteriouscountry.ru/wiki/index.php/Служебная:AWCforum/st/i…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http://romidal010.blogspot.com/2011_11_01_archive.html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http://vk.com/club37171568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2" y="2667002"/>
            <a:ext cx="2438400" cy="2133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1" rIns="91420" bIns="45711" anchor="ctr"/>
          <a:lstStyle/>
          <a:p>
            <a:endParaRPr lang="ru-RU"/>
          </a:p>
        </p:txBody>
      </p:sp>
      <p:pic>
        <p:nvPicPr>
          <p:cNvPr id="5" name="Рисунок 4" descr="65.jpg"/>
          <p:cNvPicPr>
            <a:picLocks noChangeAspect="1"/>
          </p:cNvPicPr>
          <p:nvPr/>
        </p:nvPicPr>
        <p:blipFill>
          <a:blip r:embed="rId3"/>
          <a:srcRect b="12500"/>
          <a:stretch>
            <a:fillRect/>
          </a:stretch>
        </p:blipFill>
        <p:spPr>
          <a:xfrm>
            <a:off x="5562600" y="2743201"/>
            <a:ext cx="2438400" cy="21336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285852" y="990602"/>
            <a:ext cx="7477148" cy="1138755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3400" i="1" dirty="0" smtClean="0">
                <a:solidFill>
                  <a:schemeClr val="bg1"/>
                </a:solidFill>
                <a:latin typeface="Bookman Old Style" pitchFamily="18" charset="0"/>
              </a:rPr>
              <a:t>о! Звук  С  согласный,  глухой, 1111твердый .</a:t>
            </a:r>
            <a:endParaRPr lang="ru-RU" sz="3400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42" y="642918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Охарактеризуй звук, используя подсказки: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457202"/>
            <a:ext cx="7905776" cy="892534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теперь поиграем с кубиками.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Прочитай слог, который кубики составят для тебя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685800" y="2819400"/>
            <a:ext cx="1371600" cy="1219200"/>
          </a:xfrm>
          <a:prstGeom prst="cube">
            <a:avLst/>
          </a:prstGeom>
          <a:solidFill>
            <a:srgbClr val="0070C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38200" y="31242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/>
              <a:t>С</a:t>
            </a:r>
            <a:endParaRPr lang="ru-RU" sz="5400" b="1" dirty="0"/>
          </a:p>
        </p:txBody>
      </p:sp>
      <p:sp>
        <p:nvSpPr>
          <p:cNvPr id="7" name="Куб 6"/>
          <p:cNvSpPr/>
          <p:nvPr/>
        </p:nvSpPr>
        <p:spPr>
          <a:xfrm>
            <a:off x="4267200" y="1600200"/>
            <a:ext cx="1371600" cy="1219200"/>
          </a:xfrm>
          <a:prstGeom prst="cube">
            <a:avLst/>
          </a:prstGeom>
          <a:solidFill>
            <a:srgbClr val="FFC00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4191000" y="4572000"/>
            <a:ext cx="1371600" cy="1219200"/>
          </a:xfrm>
          <a:prstGeom prst="cub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6553200" y="3810000"/>
            <a:ext cx="1371600" cy="12192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0" name="Куб 9"/>
          <p:cNvSpPr/>
          <p:nvPr/>
        </p:nvSpPr>
        <p:spPr>
          <a:xfrm>
            <a:off x="6400800" y="1828800"/>
            <a:ext cx="1371600" cy="1219200"/>
          </a:xfrm>
          <a:prstGeom prst="cube">
            <a:avLst/>
          </a:prstGeom>
          <a:solidFill>
            <a:srgbClr val="00B050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343400" y="48768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Ы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21336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О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0" y="19050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А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40386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У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7 L -0.26667 0.188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25834 0.1777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6 0.15555 " pathEditMode="relative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6 0.15555 " pathEditMode="relative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7 -0.14445 " pathEditMode="relative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7 -0.14445 " pathEditMode="relative" ptsTypes="AA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24445 " pathEditMode="relative" ptsTypes="AA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24445 " pathEditMode="relative" ptsTypes="AA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2" y="2667002"/>
            <a:ext cx="2438400" cy="2133600"/>
          </a:xfrm>
          <a:prstGeom prst="rect">
            <a:avLst/>
          </a:prstGeom>
          <a:solidFill>
            <a:srgbClr val="009900"/>
          </a:solidFill>
          <a:ln w="9525">
            <a:solidFill>
              <a:srgbClr val="232C12"/>
            </a:solidFill>
            <a:miter lim="800000"/>
            <a:headEnd/>
            <a:tailEnd/>
          </a:ln>
        </p:spPr>
        <p:txBody>
          <a:bodyPr wrap="none" lIns="91420" tIns="45711" rIns="91420" bIns="45711" anchor="ctr"/>
          <a:lstStyle/>
          <a:p>
            <a:endParaRPr lang="ru-RU"/>
          </a:p>
        </p:txBody>
      </p:sp>
      <p:pic>
        <p:nvPicPr>
          <p:cNvPr id="5" name="Рисунок 4" descr="65.jpg"/>
          <p:cNvPicPr>
            <a:picLocks noChangeAspect="1"/>
          </p:cNvPicPr>
          <p:nvPr/>
        </p:nvPicPr>
        <p:blipFill>
          <a:blip r:embed="rId3"/>
          <a:srcRect b="12500"/>
          <a:stretch>
            <a:fillRect/>
          </a:stretch>
        </p:blipFill>
        <p:spPr>
          <a:xfrm>
            <a:off x="5562600" y="2743201"/>
            <a:ext cx="2438400" cy="21336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04800" y="990602"/>
            <a:ext cx="8458200" cy="1138773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3400" i="1" dirty="0" smtClean="0">
                <a:solidFill>
                  <a:schemeClr val="bg1"/>
                </a:solidFill>
                <a:latin typeface="Bookman Old Style" pitchFamily="18" charset="0"/>
              </a:rPr>
              <a:t>Запомни! Звук  СЬ  согласный,  глухой, мягкий .</a:t>
            </a:r>
            <a:endParaRPr lang="ru-RU" sz="3400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714356"/>
            <a:ext cx="6715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Охарактеризуй звук, используя подсказки: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лако 7"/>
          <p:cNvSpPr/>
          <p:nvPr/>
        </p:nvSpPr>
        <p:spPr>
          <a:xfrm>
            <a:off x="3810000" y="4800602"/>
            <a:ext cx="1828800" cy="990600"/>
          </a:xfrm>
          <a:prstGeom prst="cloud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67200" y="48006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Е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6172202" y="4419602"/>
            <a:ext cx="1676400" cy="99060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5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629401" y="4419600"/>
            <a:ext cx="72887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И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6" name="Облако 15"/>
          <p:cNvSpPr/>
          <p:nvPr/>
        </p:nvSpPr>
        <p:spPr>
          <a:xfrm>
            <a:off x="6705600" y="3124200"/>
            <a:ext cx="1752600" cy="990600"/>
          </a:xfrm>
          <a:prstGeom prst="cloud">
            <a:avLst/>
          </a:prstGeom>
          <a:solidFill>
            <a:srgbClr val="0070C0"/>
          </a:solidFill>
          <a:ln w="28575">
            <a:solidFill>
              <a:srgbClr val="00206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239000" y="31242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Ю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5791200" y="1828800"/>
            <a:ext cx="1752600" cy="990600"/>
          </a:xfrm>
          <a:prstGeom prst="cloud">
            <a:avLst/>
          </a:prstGeom>
          <a:solidFill>
            <a:srgbClr val="00B050"/>
          </a:solidFill>
          <a:ln w="28575">
            <a:solidFill>
              <a:schemeClr val="accent4">
                <a:lumMod val="5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248400" y="19050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Ё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657600" y="1447800"/>
            <a:ext cx="1828800" cy="990600"/>
          </a:xfrm>
          <a:prstGeom prst="cloud">
            <a:avLst/>
          </a:prstGeom>
          <a:solidFill>
            <a:srgbClr val="FFC000"/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191000" y="1447800"/>
            <a:ext cx="762000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Я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4414" y="457200"/>
            <a:ext cx="7548586" cy="830997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Тучка подплывет к солнышку, а ты прочитай получившийся слог.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457200" y="2819400"/>
            <a:ext cx="1828800" cy="1524000"/>
          </a:xfrm>
          <a:prstGeom prst="sun">
            <a:avLst/>
          </a:prstGeom>
          <a:solidFill>
            <a:srgbClr val="FFFF00"/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28662" y="3048000"/>
            <a:ext cx="823938" cy="923330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ru-RU" sz="5400" b="1" dirty="0" smtClean="0"/>
              <a:t>С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23333 0.2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555 L -0.225 0.238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6667 0.17778 " pathEditMode="relative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6667 0.17778 " pathEditMode="relative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6666 0 " pathEditMode="relative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6666 0 " pathEditMode="relative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7 -0.18889 " pathEditMode="relative" ptsTypes="AA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9167 -0.18889 " pathEditMode="relative" ptsTypes="AA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5 -0.24445 " pathEditMode="relative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5 -0.24445 " pathEditMode="relative" ptsTypes="AA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/>
      <p:bldP spid="11" grpId="1"/>
      <p:bldP spid="9" grpId="0" animBg="1"/>
      <p:bldP spid="9" grpId="1" animBg="1"/>
      <p:bldP spid="14" grpId="0"/>
      <p:bldP spid="14" grpId="1"/>
      <p:bldP spid="16" grpId="0" animBg="1"/>
      <p:bldP spid="16" grpId="1" animBg="1"/>
      <p:bldP spid="17" grpId="0"/>
      <p:bldP spid="17" grpId="1"/>
      <p:bldP spid="10" grpId="0" animBg="1"/>
      <p:bldP spid="10" grpId="1" animBg="1"/>
      <p:bldP spid="12" grpId="0"/>
      <p:bldP spid="12" grpId="1"/>
      <p:bldP spid="7" grpId="0" animBg="1"/>
      <p:bldP spid="7" grpId="1" animBg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effectLst/>
              </a:rPr>
              <a:t>Назови предметы: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Содержимое 3" descr="Goroskop-derevevdruidy-Yas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3714752"/>
            <a:ext cx="4000528" cy="3019266"/>
          </a:xfrm>
        </p:spPr>
      </p:pic>
      <p:pic>
        <p:nvPicPr>
          <p:cNvPr id="5" name="Рисунок 4" descr="d896eb924f8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785794"/>
            <a:ext cx="2224304" cy="3262313"/>
          </a:xfrm>
          <a:prstGeom prst="rect">
            <a:avLst/>
          </a:prstGeom>
        </p:spPr>
      </p:pic>
      <p:pic>
        <p:nvPicPr>
          <p:cNvPr id="6" name="Рисунок 5" descr="112787715_3140201_TYDn0uPqhb8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39" y="642918"/>
            <a:ext cx="3929090" cy="3071834"/>
          </a:xfrm>
          <a:prstGeom prst="rect">
            <a:avLst/>
          </a:prstGeom>
        </p:spPr>
      </p:pic>
      <p:pic>
        <p:nvPicPr>
          <p:cNvPr id="7" name="Рисунок 6" descr="lestnica_1_sekcionnaya1187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818" y="2762238"/>
            <a:ext cx="1302452" cy="4095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Составь предложение по схеме, используя слова: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У------- ~~~~~ -------.</a:t>
            </a:r>
          </a:p>
          <a:p>
            <a:pPr algn="ctr">
              <a:buNone/>
            </a:pP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(красивая, ваза, Зины)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Проверь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себя!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7200" dirty="0" smtClean="0"/>
          </a:p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У Зины красивая корзина.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------ ===== в ------.</a:t>
            </a:r>
          </a:p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(лес, пошла, девочка)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369</TotalTime>
  <Words>240</Words>
  <PresentationFormat>Экран (4:3)</PresentationFormat>
  <Paragraphs>77</Paragraphs>
  <Slides>19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                   </vt:lpstr>
      <vt:lpstr>Слайд 2</vt:lpstr>
      <vt:lpstr>Слайд 3</vt:lpstr>
      <vt:lpstr>Слайд 4</vt:lpstr>
      <vt:lpstr>Слайд 5</vt:lpstr>
      <vt:lpstr>Назови предметы:</vt:lpstr>
      <vt:lpstr>Составь предложение по схеме, используя слова:</vt:lpstr>
      <vt:lpstr>Проверь себя!</vt:lpstr>
      <vt:lpstr>Слайд 9</vt:lpstr>
      <vt:lpstr>Проверь себя!</vt:lpstr>
      <vt:lpstr>Слайд 11</vt:lpstr>
      <vt:lpstr>Проверь себя! </vt:lpstr>
      <vt:lpstr>Слайд 13</vt:lpstr>
      <vt:lpstr>Проверь себя:</vt:lpstr>
      <vt:lpstr>Стихотворение Н. Некрасова</vt:lpstr>
      <vt:lpstr>Слайд 16</vt:lpstr>
      <vt:lpstr>Слайд 17</vt:lpstr>
      <vt:lpstr>Слайд 18</vt:lpstr>
      <vt:lpstr>  Список учебной и дополнительной литературы:  Коноваленко В.В., Коноваленко С.В. Автоматизация свистящих  звуков у детей.         Дидактический материал для логопедов. Альбом 1., Гном и Д, 2006. – 72 с.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37</cp:revision>
  <dcterms:modified xsi:type="dcterms:W3CDTF">2015-02-03T09:13:10Z</dcterms:modified>
</cp:coreProperties>
</file>