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77" r:id="rId3"/>
    <p:sldId id="280" r:id="rId4"/>
    <p:sldId id="274" r:id="rId5"/>
    <p:sldId id="275" r:id="rId6"/>
    <p:sldId id="257" r:id="rId7"/>
    <p:sldId id="258" r:id="rId8"/>
    <p:sldId id="259" r:id="rId9"/>
    <p:sldId id="262" r:id="rId10"/>
    <p:sldId id="260" r:id="rId11"/>
    <p:sldId id="261" r:id="rId12"/>
    <p:sldId id="263" r:id="rId13"/>
    <p:sldId id="264" r:id="rId14"/>
    <p:sldId id="278" r:id="rId15"/>
    <p:sldId id="265" r:id="rId16"/>
    <p:sldId id="267" r:id="rId17"/>
    <p:sldId id="266" r:id="rId18"/>
    <p:sldId id="268" r:id="rId19"/>
    <p:sldId id="269" r:id="rId20"/>
    <p:sldId id="272" r:id="rId21"/>
    <p:sldId id="270" r:id="rId22"/>
    <p:sldId id="273" r:id="rId23"/>
    <p:sldId id="279" r:id="rId24"/>
    <p:sldId id="271" r:id="rId25"/>
    <p:sldId id="276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11" autoAdjust="0"/>
    <p:restoredTop sz="94660"/>
  </p:normalViewPr>
  <p:slideViewPr>
    <p:cSldViewPr>
      <p:cViewPr varScale="1">
        <p:scale>
          <a:sx n="87" d="100"/>
          <a:sy n="87" d="100"/>
        </p:scale>
        <p:origin x="149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745CC4-E641-49BD-81B0-1F8F0ADF7E37}" type="datetimeFigureOut">
              <a:rPr lang="ru-RU" smtClean="0"/>
              <a:t>25.01.2015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E55322-7241-4757-90FB-79B88EE5D9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1192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E55322-7241-4757-90FB-79B88EE5D942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045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 userDrawn="1"/>
        </p:nvSpPr>
        <p:spPr>
          <a:xfrm>
            <a:off x="1643042" y="4286256"/>
            <a:ext cx="5857916" cy="178595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ая прямоугольная выноска 9"/>
          <p:cNvSpPr/>
          <p:nvPr userDrawn="1"/>
        </p:nvSpPr>
        <p:spPr>
          <a:xfrm>
            <a:off x="714348" y="1928802"/>
            <a:ext cx="7786742" cy="1857388"/>
          </a:xfrm>
          <a:prstGeom prst="wedgeRoundRectCallout">
            <a:avLst>
              <a:gd name="adj1" fmla="val -3055"/>
              <a:gd name="adj2" fmla="val -50521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 descr="0_4a40d_5322024a_XL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85786" y="3214686"/>
            <a:ext cx="1643074" cy="1714512"/>
          </a:xfrm>
          <a:prstGeom prst="rect">
            <a:avLst/>
          </a:prstGeom>
        </p:spPr>
      </p:pic>
      <p:pic>
        <p:nvPicPr>
          <p:cNvPr id="12" name="Рисунок 11" descr="0_4a40d_5322024a_XL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857488" y="3214686"/>
            <a:ext cx="1643074" cy="1714512"/>
          </a:xfrm>
          <a:prstGeom prst="rect">
            <a:avLst/>
          </a:prstGeom>
        </p:spPr>
      </p:pic>
      <p:pic>
        <p:nvPicPr>
          <p:cNvPr id="13" name="Рисунок 12" descr="0_4a40d_5322024a_XL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929190" y="3214686"/>
            <a:ext cx="1643074" cy="1714512"/>
          </a:xfrm>
          <a:prstGeom prst="rect">
            <a:avLst/>
          </a:prstGeom>
        </p:spPr>
      </p:pic>
      <p:pic>
        <p:nvPicPr>
          <p:cNvPr id="14" name="Рисунок 13" descr="0_4a40d_5322024a_XL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6929454" y="3143248"/>
            <a:ext cx="1500198" cy="171451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DCCBC-5623-4341-AC3B-369011664F9D}" type="datetimeFigureOut">
              <a:rPr lang="ru-RU" smtClean="0"/>
              <a:pPr/>
              <a:t>25.01.2015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33982-C447-4E68-BFD8-059414385E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DCCBC-5623-4341-AC3B-369011664F9D}" type="datetimeFigureOut">
              <a:rPr lang="ru-RU" smtClean="0"/>
              <a:pPr/>
              <a:t>25.01.2015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33982-C447-4E68-BFD8-059414385E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DCCBC-5623-4341-AC3B-369011664F9D}" type="datetimeFigureOut">
              <a:rPr lang="ru-RU" smtClean="0"/>
              <a:pPr/>
              <a:t>25.01.2015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33982-C447-4E68-BFD8-059414385E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DCCBC-5623-4341-AC3B-369011664F9D}" type="datetimeFigureOut">
              <a:rPr lang="ru-RU" smtClean="0"/>
              <a:pPr/>
              <a:t>25.01.2015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33982-C447-4E68-BFD8-059414385E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DCCBC-5623-4341-AC3B-369011664F9D}" type="datetimeFigureOut">
              <a:rPr lang="ru-RU" smtClean="0"/>
              <a:pPr/>
              <a:t>25.01.2015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33982-C447-4E68-BFD8-059414385E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DCCBC-5623-4341-AC3B-369011664F9D}" type="datetimeFigureOut">
              <a:rPr lang="ru-RU" smtClean="0"/>
              <a:pPr/>
              <a:t>25.01.2015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33982-C447-4E68-BFD8-059414385E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DCCBC-5623-4341-AC3B-369011664F9D}" type="datetimeFigureOut">
              <a:rPr lang="ru-RU" smtClean="0"/>
              <a:pPr/>
              <a:t>25.01.2015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33982-C447-4E68-BFD8-059414385E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DCCBC-5623-4341-AC3B-369011664F9D}" type="datetimeFigureOut">
              <a:rPr lang="ru-RU" smtClean="0"/>
              <a:pPr/>
              <a:t>25.01.2015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33982-C447-4E68-BFD8-059414385E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DCCBC-5623-4341-AC3B-369011664F9D}" type="datetimeFigureOut">
              <a:rPr lang="ru-RU" smtClean="0"/>
              <a:pPr/>
              <a:t>25.01.2015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33982-C447-4E68-BFD8-059414385E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DCCBC-5623-4341-AC3B-369011664F9D}" type="datetimeFigureOut">
              <a:rPr lang="ru-RU" smtClean="0"/>
              <a:pPr/>
              <a:t>25.01.2015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33982-C447-4E68-BFD8-059414385E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DCCBC-5623-4341-AC3B-369011664F9D}" type="datetimeFigureOut">
              <a:rPr lang="ru-RU" smtClean="0"/>
              <a:pPr/>
              <a:t>25.01.2015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33982-C447-4E68-BFD8-059414385E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5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с двумя скругленными противолежащими углами 7"/>
          <p:cNvSpPr/>
          <p:nvPr userDrawn="1"/>
        </p:nvSpPr>
        <p:spPr>
          <a:xfrm>
            <a:off x="285720" y="142852"/>
            <a:ext cx="8572560" cy="6500858"/>
          </a:xfrm>
          <a:prstGeom prst="round2DiagRect">
            <a:avLst>
              <a:gd name="adj1" fmla="val 13346"/>
              <a:gd name="adj2" fmla="val 0"/>
            </a:avLst>
          </a:prstGeom>
          <a:noFill/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 descr="0_4a40d_5322024a_XL.pn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1928794" cy="20403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0DCCBC-5623-4341-AC3B-369011664F9D}" type="datetimeFigureOut">
              <a:rPr lang="ru-RU" smtClean="0"/>
              <a:pPr/>
              <a:t>25.01.2015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C33982-C447-4E68-BFD8-059414385E1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://forum.psy-tut.by/viewtopic.php?f=31&amp;t=308&amp;sid=0ae4e75246c74c03e" TargetMode="External"/><Relationship Id="rId3" Type="http://schemas.openxmlformats.org/officeDocument/2006/relationships/hyperlink" Target="http://www.playcast.ru/view/3804343/df2cd650d3516b4273aa9adbc8e20938b5" TargetMode="External"/><Relationship Id="rId7" Type="http://schemas.openxmlformats.org/officeDocument/2006/relationships/hyperlink" Target="http://novyy-god.ucoz.ru/photo/kartinki_zima/zamok_snezhnoj_korolevy" TargetMode="External"/><Relationship Id="rId2" Type="http://schemas.openxmlformats.org/officeDocument/2006/relationships/hyperlink" Target="http://www.liveinternet.ru/users/4385558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sinilga.ykt.ru/?themeId=-1&amp;page=1" TargetMode="External"/><Relationship Id="rId5" Type="http://schemas.openxmlformats.org/officeDocument/2006/relationships/hyperlink" Target="http://ti-poet.ru/stih.php?b=239088" TargetMode="External"/><Relationship Id="rId4" Type="http://schemas.openxmlformats.org/officeDocument/2006/relationships/hyperlink" Target="http://milaia-sascha.ya.ru/replies.xml?item_no=14205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openxmlformats.org/officeDocument/2006/relationships/image" Target="../media/image13.png"/><Relationship Id="rId3" Type="http://schemas.openxmlformats.org/officeDocument/2006/relationships/audio" Target="../media/media1.mp3"/><Relationship Id="rId7" Type="http://schemas.openxmlformats.org/officeDocument/2006/relationships/image" Target="../media/image7.gif"/><Relationship Id="rId12" Type="http://schemas.openxmlformats.org/officeDocument/2006/relationships/image" Target="../media/image12.png"/><Relationship Id="rId2" Type="http://schemas.microsoft.com/office/2007/relationships/media" Target="../media/media1.mp3"/><Relationship Id="rId1" Type="http://schemas.openxmlformats.org/officeDocument/2006/relationships/audio" Target="file:///C:\Documents%20and%20Settings\Admin\&#1056;&#1072;&#1073;&#1086;&#1095;&#1080;&#1081;%20&#1089;&#1090;&#1086;&#1083;\Novogodnyaya-pesnya-Zimnyaya-Skazka(muzofon.com).mp3" TargetMode="External"/><Relationship Id="rId6" Type="http://schemas.openxmlformats.org/officeDocument/2006/relationships/image" Target="../media/image6.gif"/><Relationship Id="rId11" Type="http://schemas.openxmlformats.org/officeDocument/2006/relationships/image" Target="../media/image11.gif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10.gi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642910" y="1928803"/>
            <a:ext cx="7815290" cy="1671648"/>
          </a:xfrm>
        </p:spPr>
        <p:txBody>
          <a:bodyPr>
            <a:normAutofit/>
          </a:bodyPr>
          <a:lstStyle/>
          <a:p>
            <a:r>
              <a:rPr lang="ru-RU" sz="8000" b="1" dirty="0" smtClean="0">
                <a:solidFill>
                  <a:srgbClr val="7030A0"/>
                </a:solidFill>
                <a:latin typeface="Comic Sans MS" pitchFamily="66" charset="0"/>
              </a:rPr>
              <a:t>Зимняя сказка</a:t>
            </a:r>
            <a:endParaRPr lang="ru-RU" sz="8000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357158" y="4357694"/>
            <a:ext cx="8286808" cy="1643074"/>
          </a:xfrm>
        </p:spPr>
        <p:txBody>
          <a:bodyPr>
            <a:normAutofit lnSpcReduction="10000"/>
          </a:bodyPr>
          <a:lstStyle/>
          <a:p>
            <a:r>
              <a:rPr lang="ru-RU" dirty="0" smtClean="0">
                <a:solidFill>
                  <a:srgbClr val="000099"/>
                </a:solidFill>
              </a:rPr>
              <a:t>Презентацию подготовили:</a:t>
            </a:r>
          </a:p>
          <a:p>
            <a:r>
              <a:rPr lang="ru-RU" sz="2000" b="1" dirty="0" smtClean="0">
                <a:solidFill>
                  <a:srgbClr val="000099"/>
                </a:solidFill>
              </a:rPr>
              <a:t>Воспитатели: </a:t>
            </a:r>
          </a:p>
          <a:p>
            <a:r>
              <a:rPr lang="ru-RU" sz="2000" b="1" dirty="0" smtClean="0">
                <a:solidFill>
                  <a:srgbClr val="000099"/>
                </a:solidFill>
              </a:rPr>
              <a:t>МБДОУ «Детский сад № 92» Прокопьева Н.С.</a:t>
            </a:r>
          </a:p>
          <a:p>
            <a:r>
              <a:rPr lang="ru-RU" sz="2000" b="1" dirty="0" smtClean="0">
                <a:solidFill>
                  <a:srgbClr val="000099"/>
                </a:solidFill>
              </a:rPr>
              <a:t>МБДОУ «Детский сад № 90» </a:t>
            </a:r>
            <a:r>
              <a:rPr lang="ru-RU" sz="2000" b="1" dirty="0" err="1" smtClean="0">
                <a:solidFill>
                  <a:srgbClr val="000099"/>
                </a:solidFill>
              </a:rPr>
              <a:t>Чиркова</a:t>
            </a:r>
            <a:r>
              <a:rPr lang="ru-RU" sz="2000" b="1" dirty="0" smtClean="0">
                <a:solidFill>
                  <a:srgbClr val="000099"/>
                </a:solidFill>
              </a:rPr>
              <a:t> Т.В.</a:t>
            </a:r>
          </a:p>
          <a:p>
            <a:endParaRPr lang="ru-RU" b="1" dirty="0">
              <a:solidFill>
                <a:srgbClr val="000099"/>
              </a:solidFill>
            </a:endParaRPr>
          </a:p>
        </p:txBody>
      </p:sp>
      <p:pic>
        <p:nvPicPr>
          <p:cNvPr id="8" name="Содержимое 4" descr="neige02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49" y="1928803"/>
            <a:ext cx="1500198" cy="1836606"/>
          </a:xfrm>
          <a:prstGeom prst="rect">
            <a:avLst/>
          </a:prstGeom>
        </p:spPr>
      </p:pic>
      <p:pic>
        <p:nvPicPr>
          <p:cNvPr id="9" name="Содержимое 4" descr="neige02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16" y="1928802"/>
            <a:ext cx="1500198" cy="183660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571868" y="6143644"/>
            <a:ext cx="20499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Череповец, 2014 г.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04468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857224" y="1071546"/>
            <a:ext cx="7401931" cy="47676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500034" y="-142900"/>
            <a:ext cx="8229600" cy="1143000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Comic Sans MS" pitchFamily="66" charset="0"/>
              </a:rPr>
              <a:t>Результат</a:t>
            </a:r>
            <a:endParaRPr lang="ru-RU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sp>
        <p:nvSpPr>
          <p:cNvPr id="6" name="Управляющая кнопка: в конец 5">
            <a:hlinkClick r:id="" action="ppaction://hlinkshowjump?jump=nextslide" highlightClick="1"/>
          </p:cNvPr>
          <p:cNvSpPr/>
          <p:nvPr/>
        </p:nvSpPr>
        <p:spPr>
          <a:xfrm>
            <a:off x="8501090" y="6215082"/>
            <a:ext cx="428628" cy="399474"/>
          </a:xfrm>
          <a:prstGeom prst="actionButtonEn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в начало 6">
            <a:hlinkClick r:id="" action="ppaction://hlinkshowjump?jump=previousslide" highlightClick="1"/>
          </p:cNvPr>
          <p:cNvSpPr/>
          <p:nvPr/>
        </p:nvSpPr>
        <p:spPr>
          <a:xfrm>
            <a:off x="7929586" y="6215082"/>
            <a:ext cx="428628" cy="399474"/>
          </a:xfrm>
          <a:prstGeom prst="actionButtonBeginning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04468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714348" y="928670"/>
            <a:ext cx="7401931" cy="51117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500034" y="-142900"/>
            <a:ext cx="8229600" cy="1143000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Comic Sans MS" pitchFamily="66" charset="0"/>
              </a:rPr>
              <a:t>3</a:t>
            </a:r>
            <a:r>
              <a:rPr lang="en-US" b="1" dirty="0" smtClean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ru-RU" b="1" dirty="0" smtClean="0">
                <a:solidFill>
                  <a:srgbClr val="7030A0"/>
                </a:solidFill>
                <a:latin typeface="Comic Sans MS" pitchFamily="66" charset="0"/>
              </a:rPr>
              <a:t>этап </a:t>
            </a:r>
            <a:endParaRPr lang="ru-RU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sp>
        <p:nvSpPr>
          <p:cNvPr id="5" name="Управляющая кнопка: в конец 4">
            <a:hlinkClick r:id="" action="ppaction://hlinkshowjump?jump=nextslide" highlightClick="1"/>
          </p:cNvPr>
          <p:cNvSpPr/>
          <p:nvPr/>
        </p:nvSpPr>
        <p:spPr>
          <a:xfrm>
            <a:off x="8501090" y="6215082"/>
            <a:ext cx="428628" cy="399474"/>
          </a:xfrm>
          <a:prstGeom prst="actionButtonEn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в начало 5">
            <a:hlinkClick r:id="" action="ppaction://hlinkshowjump?jump=previousslide" highlightClick="1"/>
          </p:cNvPr>
          <p:cNvSpPr/>
          <p:nvPr/>
        </p:nvSpPr>
        <p:spPr>
          <a:xfrm>
            <a:off x="7929586" y="6215082"/>
            <a:ext cx="428628" cy="399474"/>
          </a:xfrm>
          <a:prstGeom prst="actionButtonBeginning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-142900"/>
            <a:ext cx="8229600" cy="1143000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Comic Sans MS" pitchFamily="66" charset="0"/>
              </a:rPr>
              <a:t>Варианты</a:t>
            </a:r>
            <a:endParaRPr lang="ru-RU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4" name="Содержимое 3" descr="DSC0446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b="8824"/>
          <a:stretch>
            <a:fillRect/>
          </a:stretch>
        </p:blipFill>
        <p:spPr>
          <a:xfrm>
            <a:off x="428596" y="857232"/>
            <a:ext cx="4347623" cy="2643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Содержимое 5" descr="DSC04470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lum bright="10000"/>
          </a:blip>
          <a:stretch>
            <a:fillRect/>
          </a:stretch>
        </p:blipFill>
        <p:spPr>
          <a:xfrm>
            <a:off x="3643306" y="2714620"/>
            <a:ext cx="4802220" cy="32147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Управляющая кнопка: в конец 4">
            <a:hlinkClick r:id="" action="ppaction://hlinkshowjump?jump=nextslide" highlightClick="1"/>
          </p:cNvPr>
          <p:cNvSpPr/>
          <p:nvPr/>
        </p:nvSpPr>
        <p:spPr>
          <a:xfrm>
            <a:off x="8501090" y="6215082"/>
            <a:ext cx="428628" cy="399474"/>
          </a:xfrm>
          <a:prstGeom prst="actionButtonEn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в начало 6">
            <a:hlinkClick r:id="" action="ppaction://hlinkshowjump?jump=previousslide" highlightClick="1"/>
          </p:cNvPr>
          <p:cNvSpPr/>
          <p:nvPr/>
        </p:nvSpPr>
        <p:spPr>
          <a:xfrm>
            <a:off x="7929586" y="6215082"/>
            <a:ext cx="428628" cy="399474"/>
          </a:xfrm>
          <a:prstGeom prst="actionButtonBeginning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04468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10000" contrast="10000"/>
          </a:blip>
          <a:srcRect l="3861" b="5306"/>
          <a:stretch>
            <a:fillRect/>
          </a:stretch>
        </p:blipFill>
        <p:spPr>
          <a:xfrm>
            <a:off x="571472" y="857232"/>
            <a:ext cx="7800867" cy="51435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500034" y="-142900"/>
            <a:ext cx="8229600" cy="1143000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Comic Sans MS" pitchFamily="66" charset="0"/>
              </a:rPr>
              <a:t>Результат</a:t>
            </a:r>
            <a:endParaRPr lang="ru-RU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sp>
        <p:nvSpPr>
          <p:cNvPr id="5" name="Управляющая кнопка: в конец 4">
            <a:hlinkClick r:id="" action="ppaction://hlinkshowjump?jump=nextslide" highlightClick="1"/>
          </p:cNvPr>
          <p:cNvSpPr/>
          <p:nvPr/>
        </p:nvSpPr>
        <p:spPr>
          <a:xfrm>
            <a:off x="8501090" y="6215082"/>
            <a:ext cx="428628" cy="399474"/>
          </a:xfrm>
          <a:prstGeom prst="actionButtonEn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в начало 5">
            <a:hlinkClick r:id="" action="ppaction://hlinkshowjump?jump=previousslide" highlightClick="1"/>
          </p:cNvPr>
          <p:cNvSpPr/>
          <p:nvPr/>
        </p:nvSpPr>
        <p:spPr>
          <a:xfrm>
            <a:off x="7929586" y="6215082"/>
            <a:ext cx="428628" cy="399474"/>
          </a:xfrm>
          <a:prstGeom prst="actionButtonBeginning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3" descr="3588358-bb2a5ba460df7e19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8662" y="4071942"/>
            <a:ext cx="2054325" cy="1500198"/>
          </a:xfrm>
          <a:prstGeom prst="rect">
            <a:avLst/>
          </a:prstGeom>
        </p:spPr>
      </p:pic>
      <p:pic>
        <p:nvPicPr>
          <p:cNvPr id="7" name="Содержимое 3" descr="3588358-bb2a5ba460df7e19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43240" y="1214422"/>
            <a:ext cx="2651558" cy="3245872"/>
          </a:xfrm>
          <a:prstGeom prst="rect">
            <a:avLst/>
          </a:prstGeom>
        </p:spPr>
      </p:pic>
      <p:pic>
        <p:nvPicPr>
          <p:cNvPr id="10" name="Содержимое 3" descr="3588358-bb2a5ba460df7e19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72264" y="4071942"/>
            <a:ext cx="2054325" cy="1500198"/>
          </a:xfrm>
          <a:prstGeom prst="rect">
            <a:avLst/>
          </a:prstGeom>
        </p:spPr>
      </p:pic>
      <p:sp>
        <p:nvSpPr>
          <p:cNvPr id="12" name="Управляющая кнопка: в конец 11">
            <a:hlinkClick r:id="" action="ppaction://hlinkshowjump?jump=nextslide" highlightClick="1"/>
          </p:cNvPr>
          <p:cNvSpPr/>
          <p:nvPr/>
        </p:nvSpPr>
        <p:spPr>
          <a:xfrm>
            <a:off x="8501090" y="6215082"/>
            <a:ext cx="428628" cy="399474"/>
          </a:xfrm>
          <a:prstGeom prst="actionButtonEn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Управляющая кнопка: в начало 12">
            <a:hlinkClick r:id="" action="ppaction://hlinkshowjump?jump=previousslide" highlightClick="1"/>
          </p:cNvPr>
          <p:cNvSpPr/>
          <p:nvPr/>
        </p:nvSpPr>
        <p:spPr>
          <a:xfrm>
            <a:off x="7929586" y="6215082"/>
            <a:ext cx="428628" cy="399474"/>
          </a:xfrm>
          <a:prstGeom prst="actionButtonBeginning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04468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10000" contrast="10000"/>
          </a:blip>
          <a:stretch>
            <a:fillRect/>
          </a:stretch>
        </p:blipFill>
        <p:spPr>
          <a:xfrm>
            <a:off x="714348" y="857232"/>
            <a:ext cx="7667699" cy="51435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500034" y="-142900"/>
            <a:ext cx="8229600" cy="1143000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Comic Sans MS" pitchFamily="66" charset="0"/>
              </a:rPr>
              <a:t>4</a:t>
            </a:r>
            <a:r>
              <a:rPr lang="en-US" b="1" dirty="0" smtClean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ru-RU" b="1" dirty="0" smtClean="0">
                <a:solidFill>
                  <a:srgbClr val="7030A0"/>
                </a:solidFill>
                <a:latin typeface="Comic Sans MS" pitchFamily="66" charset="0"/>
              </a:rPr>
              <a:t>этап</a:t>
            </a:r>
            <a:endParaRPr lang="ru-RU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sp>
        <p:nvSpPr>
          <p:cNvPr id="5" name="Управляющая кнопка: в конец 4">
            <a:hlinkClick r:id="" action="ppaction://hlinkshowjump?jump=nextslide" highlightClick="1"/>
          </p:cNvPr>
          <p:cNvSpPr/>
          <p:nvPr/>
        </p:nvSpPr>
        <p:spPr>
          <a:xfrm>
            <a:off x="8501090" y="6215082"/>
            <a:ext cx="428628" cy="399474"/>
          </a:xfrm>
          <a:prstGeom prst="actionButtonEn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в начало 5">
            <a:hlinkClick r:id="" action="ppaction://hlinkshowjump?jump=previousslide" highlightClick="1"/>
          </p:cNvPr>
          <p:cNvSpPr/>
          <p:nvPr/>
        </p:nvSpPr>
        <p:spPr>
          <a:xfrm>
            <a:off x="7929586" y="6215082"/>
            <a:ext cx="428628" cy="399474"/>
          </a:xfrm>
          <a:prstGeom prst="actionButtonBeginning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-142900"/>
            <a:ext cx="8229600" cy="1143000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Comic Sans MS" pitchFamily="66" charset="0"/>
              </a:rPr>
              <a:t>5 этап Варианты</a:t>
            </a:r>
            <a:endParaRPr lang="ru-RU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4" name="Содержимое 3" descr="DSC04468.JP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lum bright="10000" contrast="10000"/>
          </a:blip>
          <a:stretch>
            <a:fillRect/>
          </a:stretch>
        </p:blipFill>
        <p:spPr>
          <a:xfrm>
            <a:off x="500034" y="857232"/>
            <a:ext cx="4368639" cy="30003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Содержимое 5" descr="DSC04470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lum bright="10000" contrast="10000"/>
          </a:blip>
          <a:stretch>
            <a:fillRect/>
          </a:stretch>
        </p:blipFill>
        <p:spPr>
          <a:xfrm>
            <a:off x="4000496" y="3071810"/>
            <a:ext cx="4636740" cy="29699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Управляющая кнопка: в конец 4">
            <a:hlinkClick r:id="" action="ppaction://hlinkshowjump?jump=nextslide" highlightClick="1"/>
          </p:cNvPr>
          <p:cNvSpPr/>
          <p:nvPr/>
        </p:nvSpPr>
        <p:spPr>
          <a:xfrm>
            <a:off x="8501090" y="6215082"/>
            <a:ext cx="428628" cy="399474"/>
          </a:xfrm>
          <a:prstGeom prst="actionButtonEn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в начало 6">
            <a:hlinkClick r:id="" action="ppaction://hlinkshowjump?jump=previousslide" highlightClick="1"/>
          </p:cNvPr>
          <p:cNvSpPr/>
          <p:nvPr/>
        </p:nvSpPr>
        <p:spPr>
          <a:xfrm>
            <a:off x="7929586" y="6215082"/>
            <a:ext cx="428628" cy="399474"/>
          </a:xfrm>
          <a:prstGeom prst="actionButtonBeginning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04468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20000"/>
          </a:blip>
          <a:stretch>
            <a:fillRect/>
          </a:stretch>
        </p:blipFill>
        <p:spPr>
          <a:xfrm rot="5400000">
            <a:off x="2006420" y="-291964"/>
            <a:ext cx="5000660" cy="74419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500034" y="-142900"/>
            <a:ext cx="8229600" cy="1143000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Comic Sans MS" pitchFamily="66" charset="0"/>
              </a:rPr>
              <a:t>6</a:t>
            </a:r>
            <a:r>
              <a:rPr lang="en-US" b="1" dirty="0" smtClean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ru-RU" b="1" dirty="0" smtClean="0">
                <a:solidFill>
                  <a:srgbClr val="7030A0"/>
                </a:solidFill>
                <a:latin typeface="Comic Sans MS" pitchFamily="66" charset="0"/>
              </a:rPr>
              <a:t>этап</a:t>
            </a:r>
            <a:endParaRPr lang="ru-RU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sp>
        <p:nvSpPr>
          <p:cNvPr id="5" name="Управляющая кнопка: в конец 4">
            <a:hlinkClick r:id="" action="ppaction://hlinkshowjump?jump=nextslide" highlightClick="1"/>
          </p:cNvPr>
          <p:cNvSpPr/>
          <p:nvPr/>
        </p:nvSpPr>
        <p:spPr>
          <a:xfrm>
            <a:off x="8501090" y="6215082"/>
            <a:ext cx="428628" cy="399474"/>
          </a:xfrm>
          <a:prstGeom prst="actionButtonEn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в начало 5">
            <a:hlinkClick r:id="" action="ppaction://hlinkshowjump?jump=previousslide" highlightClick="1"/>
          </p:cNvPr>
          <p:cNvSpPr/>
          <p:nvPr/>
        </p:nvSpPr>
        <p:spPr>
          <a:xfrm>
            <a:off x="7929586" y="6215082"/>
            <a:ext cx="428628" cy="399474"/>
          </a:xfrm>
          <a:prstGeom prst="actionButtonBeginning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04468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10000" contrast="10000"/>
          </a:blip>
          <a:stretch>
            <a:fillRect/>
          </a:stretch>
        </p:blipFill>
        <p:spPr>
          <a:xfrm>
            <a:off x="618267" y="1000108"/>
            <a:ext cx="7707277" cy="51435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500034" y="-142900"/>
            <a:ext cx="8229600" cy="1143000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Comic Sans MS" pitchFamily="66" charset="0"/>
              </a:rPr>
              <a:t>Результат</a:t>
            </a:r>
            <a:endParaRPr lang="ru-RU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sp>
        <p:nvSpPr>
          <p:cNvPr id="5" name="Управляющая кнопка: в конец 4">
            <a:hlinkClick r:id="" action="ppaction://hlinkshowjump?jump=nextslide" highlightClick="1"/>
          </p:cNvPr>
          <p:cNvSpPr/>
          <p:nvPr/>
        </p:nvSpPr>
        <p:spPr>
          <a:xfrm>
            <a:off x="8501090" y="6215082"/>
            <a:ext cx="428628" cy="399474"/>
          </a:xfrm>
          <a:prstGeom prst="actionButtonEn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в начало 5">
            <a:hlinkClick r:id="" action="ppaction://hlinkshowjump?jump=previousslide" highlightClick="1"/>
          </p:cNvPr>
          <p:cNvSpPr/>
          <p:nvPr/>
        </p:nvSpPr>
        <p:spPr>
          <a:xfrm>
            <a:off x="7929586" y="6215082"/>
            <a:ext cx="428628" cy="399474"/>
          </a:xfrm>
          <a:prstGeom prst="actionButtonBeginning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04468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contrast="10000"/>
          </a:blip>
          <a:stretch>
            <a:fillRect/>
          </a:stretch>
        </p:blipFill>
        <p:spPr>
          <a:xfrm>
            <a:off x="618267" y="1093049"/>
            <a:ext cx="7707277" cy="49576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500034" y="-142900"/>
            <a:ext cx="8229600" cy="1143000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Comic Sans MS" pitchFamily="66" charset="0"/>
              </a:rPr>
              <a:t>7</a:t>
            </a:r>
            <a:r>
              <a:rPr lang="en-US" b="1" dirty="0" smtClean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ru-RU" b="1" dirty="0" smtClean="0">
                <a:solidFill>
                  <a:srgbClr val="7030A0"/>
                </a:solidFill>
                <a:latin typeface="Comic Sans MS" pitchFamily="66" charset="0"/>
              </a:rPr>
              <a:t>этап Прорисовка деталей</a:t>
            </a:r>
            <a:endParaRPr lang="ru-RU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sp>
        <p:nvSpPr>
          <p:cNvPr id="5" name="Управляющая кнопка: в конец 4">
            <a:hlinkClick r:id="" action="ppaction://hlinkshowjump?jump=nextslide" highlightClick="1"/>
          </p:cNvPr>
          <p:cNvSpPr/>
          <p:nvPr/>
        </p:nvSpPr>
        <p:spPr>
          <a:xfrm>
            <a:off x="8501090" y="6215082"/>
            <a:ext cx="428628" cy="399474"/>
          </a:xfrm>
          <a:prstGeom prst="actionButtonEn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в начало 5">
            <a:hlinkClick r:id="" action="ppaction://hlinkshowjump?jump=previousslide" highlightClick="1"/>
          </p:cNvPr>
          <p:cNvSpPr/>
          <p:nvPr/>
        </p:nvSpPr>
        <p:spPr>
          <a:xfrm>
            <a:off x="7929586" y="6215082"/>
            <a:ext cx="428628" cy="399474"/>
          </a:xfrm>
          <a:prstGeom prst="actionButtonBeginning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214266"/>
            <a:ext cx="8501122" cy="6643734"/>
          </a:xfrm>
        </p:spPr>
        <p:txBody>
          <a:bodyPr>
            <a:normAutofit fontScale="62500" lnSpcReduction="20000"/>
          </a:bodyPr>
          <a:lstStyle/>
          <a:p>
            <a:pPr algn="ctr">
              <a:buNone/>
            </a:pPr>
            <a:r>
              <a:rPr lang="ru-RU" sz="3500" b="1" dirty="0" smtClean="0">
                <a:solidFill>
                  <a:schemeClr val="tx2">
                    <a:lumMod val="50000"/>
                  </a:schemeClr>
                </a:solidFill>
              </a:rPr>
              <a:t>      </a:t>
            </a:r>
            <a:r>
              <a:rPr lang="ru-RU" sz="3500" b="1" u="sng" dirty="0" smtClean="0">
                <a:solidFill>
                  <a:srgbClr val="7030A0"/>
                </a:solidFill>
                <a:latin typeface="Comic Sans MS" pitchFamily="66" charset="0"/>
              </a:rPr>
              <a:t>Цель НОД: </a:t>
            </a:r>
          </a:p>
          <a:p>
            <a:pPr algn="ctr">
              <a:buNone/>
            </a:pPr>
            <a:r>
              <a:rPr lang="ru-RU" sz="35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Обогащение сознания детей информацией об отдельных объектах  и явлениях неживой природы зимой.</a:t>
            </a:r>
          </a:p>
          <a:p>
            <a:pPr algn="ctr">
              <a:buNone/>
            </a:pPr>
            <a:r>
              <a:rPr lang="ru-RU" sz="3500" b="1" u="sng" dirty="0" smtClean="0">
                <a:solidFill>
                  <a:srgbClr val="7030A0"/>
                </a:solidFill>
                <a:latin typeface="Comic Sans MS" pitchFamily="66" charset="0"/>
              </a:rPr>
              <a:t>Задачи НОД:</a:t>
            </a:r>
            <a:endParaRPr lang="ru-RU" sz="3500" b="1" dirty="0" smtClean="0">
              <a:solidFill>
                <a:srgbClr val="7030A0"/>
              </a:solidFill>
              <a:latin typeface="Comic Sans MS" pitchFamily="66" charset="0"/>
            </a:endParaRPr>
          </a:p>
          <a:p>
            <a:r>
              <a:rPr lang="ru-RU" sz="35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Закрепить умение детей задумывать сюжет рисунка на зимнюю тему, передавая свои ощущения и чувства в изображении. </a:t>
            </a:r>
          </a:p>
          <a:p>
            <a:r>
              <a:rPr lang="ru-RU" sz="35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Учить детей отображать объекты неживой природы зимой, используя нестандартные техники рисования и аппликацию, строя композицию и сюжет рисунка.</a:t>
            </a:r>
          </a:p>
          <a:p>
            <a:r>
              <a:rPr lang="ru-RU" sz="35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Закреплять умение детей ориентироваться во времени и пространстве. </a:t>
            </a:r>
          </a:p>
          <a:p>
            <a:r>
              <a:rPr lang="ru-RU" sz="35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Развивать чувство композиции, творческое воображение, фантазию, эстетический вкус, зрительное и слуховое восприятие, наглядно-образное мышление, умение слушать и слышать воспитателя, действовать по словесной инструкции взрослого; развивать моторики рук, внимание, наблюдательность, связную речь.</a:t>
            </a:r>
          </a:p>
          <a:p>
            <a:r>
              <a:rPr lang="ru-RU" sz="35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Формировать  интереса детей к совместной деятельности со взрослым и сверстниками; обогатить эмоциональный опыт детей.</a:t>
            </a:r>
          </a:p>
          <a:p>
            <a:r>
              <a:rPr lang="ru-RU" sz="35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Воспитывать отзывчивость, желание помогать другим.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-142900"/>
            <a:ext cx="8229600" cy="1143000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Comic Sans MS" pitchFamily="66" charset="0"/>
              </a:rPr>
              <a:t>Варианты</a:t>
            </a:r>
            <a:endParaRPr lang="ru-RU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4" name="Содержимое 3" descr="DSC0446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2562"/>
          <a:stretch>
            <a:fillRect/>
          </a:stretch>
        </p:blipFill>
        <p:spPr>
          <a:xfrm>
            <a:off x="428596" y="857232"/>
            <a:ext cx="4510022" cy="32147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Содержимое 5" descr="DSC0447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429124" y="2921222"/>
            <a:ext cx="4441127" cy="31205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Управляющая кнопка: в конец 4">
            <a:hlinkClick r:id="" action="ppaction://hlinkshowjump?jump=nextslide" highlightClick="1"/>
          </p:cNvPr>
          <p:cNvSpPr/>
          <p:nvPr/>
        </p:nvSpPr>
        <p:spPr>
          <a:xfrm>
            <a:off x="8501090" y="6215082"/>
            <a:ext cx="428628" cy="399474"/>
          </a:xfrm>
          <a:prstGeom prst="actionButtonEn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в начало 6">
            <a:hlinkClick r:id="" action="ppaction://hlinkshowjump?jump=previousslide" highlightClick="1"/>
          </p:cNvPr>
          <p:cNvSpPr/>
          <p:nvPr/>
        </p:nvSpPr>
        <p:spPr>
          <a:xfrm>
            <a:off x="7929586" y="6215082"/>
            <a:ext cx="428628" cy="399474"/>
          </a:xfrm>
          <a:prstGeom prst="actionButtonBeginning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04468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10000" contrast="10000"/>
          </a:blip>
          <a:stretch>
            <a:fillRect/>
          </a:stretch>
        </p:blipFill>
        <p:spPr>
          <a:xfrm rot="5400000">
            <a:off x="2178575" y="-106929"/>
            <a:ext cx="5286918" cy="7215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500034" y="-142900"/>
            <a:ext cx="8229600" cy="1143000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Comic Sans MS" pitchFamily="66" charset="0"/>
              </a:rPr>
              <a:t>8</a:t>
            </a:r>
            <a:r>
              <a:rPr lang="en-US" b="1" dirty="0" smtClean="0">
                <a:solidFill>
                  <a:srgbClr val="7030A0"/>
                </a:solidFill>
                <a:latin typeface="Comic Sans MS" pitchFamily="66" charset="0"/>
              </a:rPr>
              <a:t> </a:t>
            </a:r>
            <a:r>
              <a:rPr lang="ru-RU" b="1" dirty="0" smtClean="0">
                <a:solidFill>
                  <a:srgbClr val="7030A0"/>
                </a:solidFill>
                <a:latin typeface="Comic Sans MS" pitchFamily="66" charset="0"/>
              </a:rPr>
              <a:t>этап Декорирование</a:t>
            </a:r>
            <a:endParaRPr lang="ru-RU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sp>
        <p:nvSpPr>
          <p:cNvPr id="5" name="Управляющая кнопка: в конец 4">
            <a:hlinkClick r:id="" action="ppaction://hlinkshowjump?jump=nextslide" highlightClick="1"/>
          </p:cNvPr>
          <p:cNvSpPr/>
          <p:nvPr/>
        </p:nvSpPr>
        <p:spPr>
          <a:xfrm>
            <a:off x="8501090" y="6215082"/>
            <a:ext cx="428628" cy="399474"/>
          </a:xfrm>
          <a:prstGeom prst="actionButtonEn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в начало 5">
            <a:hlinkClick r:id="" action="ppaction://hlinkshowjump?jump=previousslide" highlightClick="1"/>
          </p:cNvPr>
          <p:cNvSpPr/>
          <p:nvPr/>
        </p:nvSpPr>
        <p:spPr>
          <a:xfrm>
            <a:off x="7929586" y="6215082"/>
            <a:ext cx="428628" cy="399474"/>
          </a:xfrm>
          <a:prstGeom prst="actionButtonBeginning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-142900"/>
            <a:ext cx="8229600" cy="1143000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Comic Sans MS" pitchFamily="66" charset="0"/>
              </a:rPr>
              <a:t>Результат Варианты</a:t>
            </a:r>
            <a:endParaRPr lang="ru-RU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4" name="Содержимое 3" descr="DSC04468.JP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lum bright="10000"/>
          </a:blip>
          <a:srcRect l="14021" t="7432" r="10703" b="8335"/>
          <a:stretch>
            <a:fillRect/>
          </a:stretch>
        </p:blipFill>
        <p:spPr>
          <a:xfrm>
            <a:off x="4286248" y="2786058"/>
            <a:ext cx="4399740" cy="32861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Содержимое 5" descr="DSC04470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lum contrast="10000"/>
          </a:blip>
          <a:srcRect l="6760" t="10413" r="17184" b="8889"/>
          <a:stretch>
            <a:fillRect/>
          </a:stretch>
        </p:blipFill>
        <p:spPr>
          <a:xfrm>
            <a:off x="428596" y="928670"/>
            <a:ext cx="4572032" cy="31496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Управляющая кнопка: в конец 4">
            <a:hlinkClick r:id="" action="ppaction://hlinkshowjump?jump=nextslide" highlightClick="1"/>
          </p:cNvPr>
          <p:cNvSpPr/>
          <p:nvPr/>
        </p:nvSpPr>
        <p:spPr>
          <a:xfrm>
            <a:off x="8501090" y="6215082"/>
            <a:ext cx="428628" cy="399474"/>
          </a:xfrm>
          <a:prstGeom prst="actionButtonEn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в начало 6">
            <a:hlinkClick r:id="" action="ppaction://hlinkshowjump?jump=previousslide" highlightClick="1"/>
          </p:cNvPr>
          <p:cNvSpPr/>
          <p:nvPr/>
        </p:nvSpPr>
        <p:spPr>
          <a:xfrm>
            <a:off x="7929586" y="6215082"/>
            <a:ext cx="428628" cy="399474"/>
          </a:xfrm>
          <a:prstGeom prst="actionButtonBeginning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0446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57422" y="291561"/>
            <a:ext cx="4768722" cy="62092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Управляющая кнопка: в конец 4">
            <a:hlinkClick r:id="" action="ppaction://hlinkshowjump?jump=nextslide" highlightClick="1"/>
          </p:cNvPr>
          <p:cNvSpPr/>
          <p:nvPr/>
        </p:nvSpPr>
        <p:spPr>
          <a:xfrm>
            <a:off x="8501090" y="6215082"/>
            <a:ext cx="428628" cy="399474"/>
          </a:xfrm>
          <a:prstGeom prst="actionButtonEn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в начало 5">
            <a:hlinkClick r:id="" action="ppaction://hlinkshowjump?jump=previousslide" highlightClick="1"/>
          </p:cNvPr>
          <p:cNvSpPr/>
          <p:nvPr/>
        </p:nvSpPr>
        <p:spPr>
          <a:xfrm>
            <a:off x="7929586" y="6215082"/>
            <a:ext cx="428628" cy="399474"/>
          </a:xfrm>
          <a:prstGeom prst="actionButtonBeginning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neige02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43174" y="0"/>
            <a:ext cx="2567505" cy="3143248"/>
          </a:xfrm>
        </p:spPr>
      </p:pic>
      <p:pic>
        <p:nvPicPr>
          <p:cNvPr id="6" name="Содержимое 4" descr="neige02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6314" y="3000372"/>
            <a:ext cx="2054373" cy="2515051"/>
          </a:xfrm>
          <a:prstGeom prst="rect">
            <a:avLst/>
          </a:prstGeom>
        </p:spPr>
      </p:pic>
      <p:pic>
        <p:nvPicPr>
          <p:cNvPr id="7" name="Содержимое 4" descr="neige02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43240" y="4000504"/>
            <a:ext cx="2054373" cy="2515051"/>
          </a:xfrm>
          <a:prstGeom prst="rect">
            <a:avLst/>
          </a:prstGeom>
        </p:spPr>
      </p:pic>
      <p:pic>
        <p:nvPicPr>
          <p:cNvPr id="8" name="Содержимое 4" descr="neige02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86050" y="3071810"/>
            <a:ext cx="2054373" cy="2515051"/>
          </a:xfrm>
          <a:prstGeom prst="rect">
            <a:avLst/>
          </a:prstGeom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642910" y="2714620"/>
            <a:ext cx="8229600" cy="1143000"/>
          </a:xfrm>
        </p:spPr>
        <p:txBody>
          <a:bodyPr>
            <a:noAutofit/>
          </a:bodyPr>
          <a:lstStyle/>
          <a:p>
            <a:r>
              <a:rPr lang="ru-RU" sz="6000" b="1" dirty="0" smtClean="0">
                <a:solidFill>
                  <a:srgbClr val="7030A0"/>
                </a:solidFill>
                <a:latin typeface="Comic Sans MS" pitchFamily="66" charset="0"/>
              </a:rPr>
              <a:t>Спасибо за внимание</a:t>
            </a:r>
            <a:endParaRPr lang="ru-RU" sz="6000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10" name="Содержимое 4" descr="neige02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6314" y="142852"/>
            <a:ext cx="2567505" cy="31432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Интернет ресурсы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>
                <a:hlinkClick r:id="rId2"/>
              </a:rPr>
              <a:t>http://www.liveinternet.ru/users/4385558/</a:t>
            </a:r>
            <a:endParaRPr lang="en-US" dirty="0" smtClean="0"/>
          </a:p>
          <a:p>
            <a:r>
              <a:rPr lang="en-US" dirty="0" smtClean="0">
                <a:hlinkClick r:id="rId3"/>
              </a:rPr>
              <a:t>http://www.playcast.ru/view/3804343/df2cd650d3516b4273aa9adbc8e20938b5</a:t>
            </a:r>
            <a:endParaRPr lang="en-US" dirty="0" smtClean="0"/>
          </a:p>
          <a:p>
            <a:r>
              <a:rPr lang="ru-RU" dirty="0" smtClean="0">
                <a:hlinkClick r:id="rId4"/>
              </a:rPr>
              <a:t>http://milaia-sascha.ya.ru/replies.xml?item_no=14205</a:t>
            </a:r>
            <a:endParaRPr lang="en-US" dirty="0" smtClean="0"/>
          </a:p>
          <a:p>
            <a:r>
              <a:rPr lang="en-US" dirty="0" smtClean="0">
                <a:hlinkClick r:id="rId5"/>
              </a:rPr>
              <a:t>http://ti-poet.ru/stih.php?b=239088</a:t>
            </a:r>
            <a:endParaRPr lang="en-US" dirty="0" smtClean="0"/>
          </a:p>
          <a:p>
            <a:r>
              <a:rPr lang="ru-RU" dirty="0" smtClean="0">
                <a:hlinkClick r:id="rId6"/>
              </a:rPr>
              <a:t>http://sinilga.ykt.ru/?themeId=-1&amp;page=1</a:t>
            </a:r>
            <a:endParaRPr lang="ru-RU" dirty="0" smtClean="0"/>
          </a:p>
          <a:p>
            <a:r>
              <a:rPr lang="en-US" dirty="0" smtClean="0">
                <a:hlinkClick r:id="rId7"/>
              </a:rPr>
              <a:t>http://novyy-god.ucoz.ru/photo/kartinki_zima/zamok_snezhnoj_korolevy</a:t>
            </a:r>
            <a:r>
              <a:rPr lang="en-US" dirty="0" smtClean="0"/>
              <a:t> </a:t>
            </a:r>
          </a:p>
          <a:p>
            <a:r>
              <a:rPr lang="en-US" dirty="0" smtClean="0">
                <a:hlinkClick r:id="rId8"/>
              </a:rPr>
              <a:t>http://forum.psy-tut.by/viewtopic.php?f=31&amp;t=308&amp;sid=0ae4e75246c74c03e</a:t>
            </a:r>
            <a:r>
              <a:rPr lang="en-US" dirty="0" smtClean="0"/>
              <a:t>  </a:t>
            </a:r>
            <a:r>
              <a:rPr lang="ru-RU" dirty="0" smtClean="0"/>
              <a:t>и  др.</a:t>
            </a:r>
            <a:endParaRPr lang="en-US" dirty="0" smtClean="0"/>
          </a:p>
          <a:p>
            <a:pPr>
              <a:buNone/>
            </a:pP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214290"/>
            <a:ext cx="8443914" cy="6500834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200" b="1" dirty="0" smtClean="0">
                <a:solidFill>
                  <a:srgbClr val="7030A0"/>
                </a:solidFill>
                <a:latin typeface="Comic Sans MS" pitchFamily="66" charset="0"/>
                <a:cs typeface="Times New Roman" pitchFamily="18" charset="0"/>
              </a:rPr>
              <a:t>Интеграция образовательных областей:</a:t>
            </a:r>
          </a:p>
          <a:p>
            <a:pPr marL="0">
              <a:spcBef>
                <a:spcPts val="0"/>
              </a:spcBef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«Познание» - развитие познавательно-исследовательской деятельности;  формирование целостной картины мира; </a:t>
            </a:r>
          </a:p>
          <a:p>
            <a:pPr marL="0">
              <a:spcBef>
                <a:spcPts val="0"/>
              </a:spcBef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«Художественно-эстетическое направление»</a:t>
            </a:r>
          </a:p>
          <a:p>
            <a:pPr marL="0">
              <a:spcBef>
                <a:spcPts val="0"/>
              </a:spcBef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«Коммуникация» - развитие свободного общения со взрослым и детьми;  </a:t>
            </a:r>
          </a:p>
          <a:p>
            <a:pPr marL="0">
              <a:spcBef>
                <a:spcPts val="0"/>
              </a:spcBef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«Физическая культура» - соблюдение активной двигательной деятельности </a:t>
            </a:r>
          </a:p>
          <a:p>
            <a:pPr marL="0">
              <a:spcBef>
                <a:spcPts val="0"/>
              </a:spcBef>
              <a:buNone/>
            </a:pPr>
            <a:r>
              <a:rPr lang="ru-RU" sz="2200" b="1" dirty="0" smtClean="0">
                <a:solidFill>
                  <a:srgbClr val="7030A0"/>
                </a:solidFill>
                <a:latin typeface="Comic Sans MS" pitchFamily="66" charset="0"/>
                <a:cs typeface="Times New Roman" pitchFamily="18" charset="0"/>
              </a:rPr>
              <a:t>Предварительная работа :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Проигрывание дидактических игр, рассматривание иллюстраций, проведение бесед, чтение сказок по теме недели. Экскурсии зимой по территории ДОУ и в городской парк. </a:t>
            </a:r>
          </a:p>
          <a:p>
            <a:pPr>
              <a:buNone/>
            </a:pPr>
            <a:r>
              <a:rPr lang="ru-RU" sz="2200" b="1" dirty="0" smtClean="0">
                <a:solidFill>
                  <a:srgbClr val="7030A0"/>
                </a:solidFill>
                <a:latin typeface="Comic Sans MS" pitchFamily="66" charset="0"/>
                <a:cs typeface="Times New Roman" pitchFamily="18" charset="0"/>
              </a:rPr>
              <a:t>Оборудование: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Мультимедиа-проектор; интерактивная доска; музыкальный центр; аудио записи классической музыки со звуками природы для детей;   бросовый материал и швейная фурнитура, ёмкость с клеем, кисть клеевая, салфетки, клеёнка на стол, простой карандаш, ластик, гуашь, стаканчик-непроливайка с водой, кисть белка № 3, гуашь цветная по количеству детей.</a:t>
            </a: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ac22f80243a37c4461c986e5cde116eb.gif"/>
          <p:cNvPicPr>
            <a:picLocks noGrp="1" noChangeAspect="1"/>
          </p:cNvPicPr>
          <p:nvPr>
            <p:ph idx="1"/>
          </p:nvPr>
        </p:nvPicPr>
        <p:blipFill>
          <a:blip r:embed="rId6" cstate="print"/>
          <a:stretch>
            <a:fillRect/>
          </a:stretch>
        </p:blipFill>
        <p:spPr>
          <a:xfrm>
            <a:off x="714348" y="642918"/>
            <a:ext cx="7940963" cy="5286412"/>
          </a:xfrm>
        </p:spPr>
      </p:pic>
      <p:pic>
        <p:nvPicPr>
          <p:cNvPr id="6" name="Содержимое 3" descr="ac22f80243a37c4461c986e5cde116eb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214414" y="285728"/>
            <a:ext cx="7000924" cy="5740758"/>
          </a:xfrm>
          <a:prstGeom prst="rect">
            <a:avLst/>
          </a:prstGeom>
        </p:spPr>
      </p:pic>
      <p:pic>
        <p:nvPicPr>
          <p:cNvPr id="7" name="Содержимое 3" descr="ac22f80243a37c4461c986e5cde116eb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28662" y="428604"/>
            <a:ext cx="7643866" cy="5681251"/>
          </a:xfrm>
          <a:prstGeom prst="rect">
            <a:avLst/>
          </a:prstGeom>
        </p:spPr>
      </p:pic>
      <p:pic>
        <p:nvPicPr>
          <p:cNvPr id="9" name="Содержимое 3" descr="ac22f80243a37c4461c986e5cde116eb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14480" y="214290"/>
            <a:ext cx="5857916" cy="5857916"/>
          </a:xfrm>
          <a:prstGeom prst="rect">
            <a:avLst/>
          </a:prstGeom>
        </p:spPr>
      </p:pic>
      <p:pic>
        <p:nvPicPr>
          <p:cNvPr id="10" name="Содержимое 3" descr="ac22f80243a37c4461c986e5cde116eb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071670" y="357166"/>
            <a:ext cx="5214974" cy="6163150"/>
          </a:xfrm>
          <a:prstGeom prst="rect">
            <a:avLst/>
          </a:prstGeom>
        </p:spPr>
      </p:pic>
      <p:pic>
        <p:nvPicPr>
          <p:cNvPr id="13" name="Содержимое 3" descr="ac22f80243a37c4461c986e5cde116eb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57224" y="571480"/>
            <a:ext cx="7780249" cy="5286412"/>
          </a:xfrm>
          <a:prstGeom prst="rect">
            <a:avLst/>
          </a:prstGeom>
        </p:spPr>
      </p:pic>
      <p:pic>
        <p:nvPicPr>
          <p:cNvPr id="15" name="Novogodnyaya-pesnya-Zimnyaya-Skazka(muzofon.co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2" cstate="print"/>
          <a:stretch>
            <a:fillRect/>
          </a:stretch>
        </p:blipFill>
        <p:spPr>
          <a:xfrm>
            <a:off x="7429520" y="6143644"/>
            <a:ext cx="500034" cy="500034"/>
          </a:xfrm>
          <a:prstGeom prst="rect">
            <a:avLst/>
          </a:prstGeom>
        </p:spPr>
      </p:pic>
      <p:sp>
        <p:nvSpPr>
          <p:cNvPr id="17" name="Управляющая кнопка: в конец 16">
            <a:hlinkClick r:id="" action="ppaction://hlinkshowjump?jump=nextslide" highlightClick="1"/>
          </p:cNvPr>
          <p:cNvSpPr/>
          <p:nvPr/>
        </p:nvSpPr>
        <p:spPr>
          <a:xfrm>
            <a:off x="8501090" y="6215082"/>
            <a:ext cx="428628" cy="399474"/>
          </a:xfrm>
          <a:prstGeom prst="actionButtonEn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Управляющая кнопка: в начало 17">
            <a:hlinkClick r:id="" action="ppaction://hlinkshowjump?jump=previousslide" highlightClick="1"/>
          </p:cNvPr>
          <p:cNvSpPr/>
          <p:nvPr/>
        </p:nvSpPr>
        <p:spPr>
          <a:xfrm>
            <a:off x="7929586" y="6215082"/>
            <a:ext cx="428628" cy="399474"/>
          </a:xfrm>
          <a:prstGeom prst="actionButtonBeginning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Novogodnyaya-pesnya-Zimnyaya-Skazka_muzofon_com(1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981860" y="610985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8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85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5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1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3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350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55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 numSld="999" showWhenStopped="0">
                <p:cTn id="5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962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1472" y="500042"/>
            <a:ext cx="7954098" cy="5616027"/>
          </a:xfrm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-142900"/>
            <a:ext cx="8229600" cy="11430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7030A0"/>
                </a:solidFill>
                <a:latin typeface="Comic Sans MS" pitchFamily="66" charset="0"/>
              </a:rPr>
              <a:t>1 </a:t>
            </a:r>
            <a:r>
              <a:rPr lang="ru-RU" b="1" dirty="0" smtClean="0">
                <a:solidFill>
                  <a:srgbClr val="7030A0"/>
                </a:solidFill>
                <a:latin typeface="Comic Sans MS" pitchFamily="66" charset="0"/>
              </a:rPr>
              <a:t>этап Задумка</a:t>
            </a:r>
            <a:endParaRPr lang="ru-RU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4" name="Содержимое 3" descr="DSC04468.JP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lum bright="10000"/>
          </a:blip>
          <a:srcRect l="19458" r="6249" b="7927"/>
          <a:stretch>
            <a:fillRect/>
          </a:stretch>
        </p:blipFill>
        <p:spPr>
          <a:xfrm rot="5400000">
            <a:off x="104473" y="1324230"/>
            <a:ext cx="4643470" cy="38523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Содержимое 5" descr="DSC0447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l="4357" t="4553" b="1192"/>
          <a:stretch>
            <a:fillRect/>
          </a:stretch>
        </p:blipFill>
        <p:spPr>
          <a:xfrm>
            <a:off x="4643438" y="1357298"/>
            <a:ext cx="3808236" cy="46434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Управляющая кнопка: в конец 4">
            <a:hlinkClick r:id="" action="ppaction://hlinkshowjump?jump=nextslide" highlightClick="1"/>
          </p:cNvPr>
          <p:cNvSpPr/>
          <p:nvPr/>
        </p:nvSpPr>
        <p:spPr>
          <a:xfrm>
            <a:off x="8501090" y="6215082"/>
            <a:ext cx="428628" cy="399474"/>
          </a:xfrm>
          <a:prstGeom prst="actionButtonEn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в начало 6">
            <a:hlinkClick r:id="" action="ppaction://hlinkshowjump?jump=previousslide" highlightClick="1"/>
          </p:cNvPr>
          <p:cNvSpPr/>
          <p:nvPr/>
        </p:nvSpPr>
        <p:spPr>
          <a:xfrm>
            <a:off x="7929586" y="6215082"/>
            <a:ext cx="428628" cy="399474"/>
          </a:xfrm>
          <a:prstGeom prst="actionButtonBeginning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0446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28662" y="428604"/>
            <a:ext cx="7401931" cy="55721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Управляющая кнопка: в конец 2">
            <a:hlinkClick r:id="" action="ppaction://hlinkshowjump?jump=nextslide" highlightClick="1"/>
          </p:cNvPr>
          <p:cNvSpPr/>
          <p:nvPr/>
        </p:nvSpPr>
        <p:spPr>
          <a:xfrm>
            <a:off x="8501090" y="6215082"/>
            <a:ext cx="428628" cy="399474"/>
          </a:xfrm>
          <a:prstGeom prst="actionButtonEn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в начало 4">
            <a:hlinkClick r:id="" action="ppaction://hlinkshowjump?jump=previousslide" highlightClick="1"/>
          </p:cNvPr>
          <p:cNvSpPr/>
          <p:nvPr/>
        </p:nvSpPr>
        <p:spPr>
          <a:xfrm>
            <a:off x="7929586" y="6215082"/>
            <a:ext cx="428628" cy="399474"/>
          </a:xfrm>
          <a:prstGeom prst="actionButtonBeginning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04468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20000"/>
          </a:blip>
          <a:stretch>
            <a:fillRect/>
          </a:stretch>
        </p:blipFill>
        <p:spPr>
          <a:xfrm>
            <a:off x="857224" y="642918"/>
            <a:ext cx="7401931" cy="52451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Управляющая кнопка: в конец 2">
            <a:hlinkClick r:id="" action="ppaction://hlinkshowjump?jump=nextslide" highlightClick="1"/>
          </p:cNvPr>
          <p:cNvSpPr/>
          <p:nvPr/>
        </p:nvSpPr>
        <p:spPr>
          <a:xfrm>
            <a:off x="8501090" y="6215082"/>
            <a:ext cx="428628" cy="399474"/>
          </a:xfrm>
          <a:prstGeom prst="actionButtonEn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в начало 4">
            <a:hlinkClick r:id="" action="ppaction://hlinkshowjump?jump=previousslide" highlightClick="1"/>
          </p:cNvPr>
          <p:cNvSpPr/>
          <p:nvPr/>
        </p:nvSpPr>
        <p:spPr>
          <a:xfrm>
            <a:off x="7929586" y="6215082"/>
            <a:ext cx="428628" cy="399474"/>
          </a:xfrm>
          <a:prstGeom prst="actionButtonBeginning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-142900"/>
            <a:ext cx="8229600" cy="1143000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Comic Sans MS" pitchFamily="66" charset="0"/>
              </a:rPr>
              <a:t>2 этап Варианты</a:t>
            </a:r>
            <a:endParaRPr lang="ru-RU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4" name="Содержимое 3" descr="DSC0446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t="5108" r="4244" b="8052"/>
          <a:stretch>
            <a:fillRect/>
          </a:stretch>
        </p:blipFill>
        <p:spPr>
          <a:xfrm>
            <a:off x="3428992" y="3571876"/>
            <a:ext cx="5214975" cy="2571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Содержимое 5" descr="DSC0447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0034" y="714356"/>
            <a:ext cx="5130647" cy="30093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Управляющая кнопка: в конец 4">
            <a:hlinkClick r:id="" action="ppaction://hlinkshowjump?jump=nextslide" highlightClick="1"/>
          </p:cNvPr>
          <p:cNvSpPr/>
          <p:nvPr/>
        </p:nvSpPr>
        <p:spPr>
          <a:xfrm>
            <a:off x="8501090" y="6215082"/>
            <a:ext cx="428628" cy="399474"/>
          </a:xfrm>
          <a:prstGeom prst="actionButtonEn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в начало 6">
            <a:hlinkClick r:id="" action="ppaction://hlinkshowjump?jump=previousslide" highlightClick="1"/>
          </p:cNvPr>
          <p:cNvSpPr/>
          <p:nvPr/>
        </p:nvSpPr>
        <p:spPr>
          <a:xfrm>
            <a:off x="7929586" y="6215082"/>
            <a:ext cx="428628" cy="399474"/>
          </a:xfrm>
          <a:prstGeom prst="actionButtonBeginning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453</TotalTime>
  <Words>364</Words>
  <Application>Microsoft Office PowerPoint</Application>
  <PresentationFormat>Экран (4:3)</PresentationFormat>
  <Paragraphs>46</Paragraphs>
  <Slides>25</Slides>
  <Notes>1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0" baseType="lpstr">
      <vt:lpstr>Arial</vt:lpstr>
      <vt:lpstr>Calibri</vt:lpstr>
      <vt:lpstr>Comic Sans MS</vt:lpstr>
      <vt:lpstr>Times New Roman</vt:lpstr>
      <vt:lpstr>Тема Office</vt:lpstr>
      <vt:lpstr>Зимняя сказка</vt:lpstr>
      <vt:lpstr>Презентация PowerPoint</vt:lpstr>
      <vt:lpstr>Презентация PowerPoint</vt:lpstr>
      <vt:lpstr>Презентация PowerPoint</vt:lpstr>
      <vt:lpstr>Презентация PowerPoint</vt:lpstr>
      <vt:lpstr>1 этап Задумка</vt:lpstr>
      <vt:lpstr>Презентация PowerPoint</vt:lpstr>
      <vt:lpstr>Презентация PowerPoint</vt:lpstr>
      <vt:lpstr>2 этап Варианты</vt:lpstr>
      <vt:lpstr>Результат</vt:lpstr>
      <vt:lpstr>3 этап </vt:lpstr>
      <vt:lpstr>Варианты</vt:lpstr>
      <vt:lpstr>Результат</vt:lpstr>
      <vt:lpstr>Презентация PowerPoint</vt:lpstr>
      <vt:lpstr>4 этап</vt:lpstr>
      <vt:lpstr>5 этап Варианты</vt:lpstr>
      <vt:lpstr>6 этап</vt:lpstr>
      <vt:lpstr>Результат</vt:lpstr>
      <vt:lpstr>7 этап Прорисовка деталей</vt:lpstr>
      <vt:lpstr>Варианты</vt:lpstr>
      <vt:lpstr>8 этап Декорирование</vt:lpstr>
      <vt:lpstr>Результат Варианты</vt:lpstr>
      <vt:lpstr>Презентация PowerPoint</vt:lpstr>
      <vt:lpstr>Спасибо за внимание</vt:lpstr>
      <vt:lpstr>Интернет ресурсы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Вадим</cp:lastModifiedBy>
  <cp:revision>51</cp:revision>
  <dcterms:created xsi:type="dcterms:W3CDTF">2013-01-18T18:17:53Z</dcterms:created>
  <dcterms:modified xsi:type="dcterms:W3CDTF">2015-01-25T12:29:49Z</dcterms:modified>
</cp:coreProperties>
</file>