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69" r:id="rId22"/>
    <p:sldId id="292" r:id="rId23"/>
    <p:sldId id="299" r:id="rId24"/>
    <p:sldId id="300" r:id="rId25"/>
    <p:sldId id="278" r:id="rId26"/>
    <p:sldId id="301" r:id="rId27"/>
    <p:sldId id="283" r:id="rId28"/>
    <p:sldId id="279" r:id="rId29"/>
    <p:sldId id="304" r:id="rId30"/>
    <p:sldId id="303" r:id="rId31"/>
    <p:sldId id="30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84" d="100"/>
          <a:sy n="84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33995674428266E-2"/>
          <c:y val="2.3106609814099417E-2"/>
          <c:w val="0.90923539634153361"/>
          <c:h val="0.880753580122601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Лист1!$A$1:$A$3</c:f>
              <c:strCache>
                <c:ptCount val="3"/>
                <c:pt idx="0">
                  <c:v>медсёстры</c:v>
                </c:pt>
                <c:pt idx="1">
                  <c:v>сандружинницы</c:v>
                </c:pt>
                <c:pt idx="2">
                  <c:v>шофёры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79360"/>
        <c:axId val="100480896"/>
      </c:barChart>
      <c:catAx>
        <c:axId val="10047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80896"/>
        <c:crosses val="autoZero"/>
        <c:auto val="1"/>
        <c:lblAlgn val="ctr"/>
        <c:lblOffset val="100"/>
        <c:noMultiLvlLbl val="0"/>
      </c:catAx>
      <c:valAx>
        <c:axId val="10048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7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523738-DDA0-4A23-87EE-D106588584F8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BF4C06-DB0F-46F2-85A4-E34AAD3E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/>
              <a:t>1 – ый щелчок клавишей мыши – появляются слова:  Даны слова: </a:t>
            </a:r>
            <a:r>
              <a:rPr lang="ru-RU" altLang="ru-RU" b="1" smtClean="0"/>
              <a:t>алгебра; геометрия; победа; арифметика</a:t>
            </a:r>
            <a:r>
              <a:rPr lang="ru-RU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2 – ой щелчок клавишей мыши – появляются слова: Лишнее слово в задании: </a:t>
            </a:r>
            <a:r>
              <a:rPr lang="ru-RU" altLang="ru-RU" b="1" smtClean="0">
                <a:solidFill>
                  <a:srgbClr val="0033CC"/>
                </a:solidFill>
              </a:rPr>
              <a:t>победа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3 – ий щелчок клавишей мыши – появляется картинка: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E8D45-98D5-4B0F-A936-34CC8E05A7D8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77E473-2D79-4AF8-BB64-2803156D9D66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57C5-1DE4-4B06-860C-6240DC040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7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B628-7CE6-42AA-A56A-93FC310C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40E4-1AEA-4A8E-834A-66691F440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C7719-4576-40DC-AA16-F979F8D9C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6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6FFC-34FF-4E2A-AC5C-C824A71C3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5393-29AD-4E25-9823-F6743C702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3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D72C-8AE7-43E7-A39D-6AA025253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4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33D5-121C-4ADC-B240-BAD6E99E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C32C-81F8-4F7D-8CC8-8C948FEE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9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4B48-AFE8-4537-9F44-5AA83C6E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D20F-7776-486C-92E1-FCDFA6A01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0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8765-5275-4351-ABFC-D67027D83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CD1E0-69B5-44E5-83E5-2464E5436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4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2EF3F6-D2C7-4AD6-8F3F-9750DA9B9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yarreg.ru/articles/47221" TargetMode="External"/><Relationship Id="rId13" Type="http://schemas.openxmlformats.org/officeDocument/2006/relationships/hyperlink" Target="http://www.oldmikk.ru/Memory_people_gotovcev_nikolai_ivan.html" TargetMode="External"/><Relationship Id="rId18" Type="http://schemas.openxmlformats.org/officeDocument/2006/relationships/hyperlink" Target="http://polit-mix.net/foto/2114-ghenskie-vospominaniya-o-velikoy-otechestvennoy-foto" TargetMode="External"/><Relationship Id="rId26" Type="http://schemas.openxmlformats.org/officeDocument/2006/relationships/hyperlink" Target="https://www.russian-belgium.be/en/node/76289/revisions/103636/view" TargetMode="External"/><Relationship Id="rId3" Type="http://schemas.openxmlformats.org/officeDocument/2006/relationships/hyperlink" Target="http://rusorgs.ru/themes/socium/material/1050" TargetMode="External"/><Relationship Id="rId21" Type="http://schemas.openxmlformats.org/officeDocument/2006/relationships/hyperlink" Target="http://www.votpusk.ru/gallery/foto1.asp?i=58635" TargetMode="External"/><Relationship Id="rId7" Type="http://schemas.openxmlformats.org/officeDocument/2006/relationships/hyperlink" Target="http://s9maem.blogspot.com/2013/05/normal-0-false-false-false.html" TargetMode="External"/><Relationship Id="rId12" Type="http://schemas.openxmlformats.org/officeDocument/2006/relationships/hyperlink" Target="http://vorotila.ru/Item9371/Nemeckiy-Tank-Tigr" TargetMode="External"/><Relationship Id="rId17" Type="http://schemas.openxmlformats.org/officeDocument/2006/relationships/hyperlink" Target="http://victory.rusarchives.ru/index.php?p=41&amp;author_id=262" TargetMode="External"/><Relationship Id="rId25" Type="http://schemas.openxmlformats.org/officeDocument/2006/relationships/hyperlink" Target="http://vestnikyar.ru/gorod-voinskoj-slavy.html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yartpp.ru/index.php?option=com_content&amp;view=article&amp;id=40409&amp;Itemid=98&amp;lang=ru" TargetMode="External"/><Relationship Id="rId20" Type="http://schemas.openxmlformats.org/officeDocument/2006/relationships/hyperlink" Target="http://redigo.ru/geo/Europe/Russia/poi/46122" TargetMode="External"/><Relationship Id="rId29" Type="http://schemas.openxmlformats.org/officeDocument/2006/relationships/hyperlink" Target="http://www.look.com.ua/download/25318/2560x160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mbio.info/?se=karta-rossii-i-sssr" TargetMode="External"/><Relationship Id="rId11" Type="http://schemas.openxmlformats.org/officeDocument/2006/relationships/hyperlink" Target="http://pulson.ru/page/17" TargetMode="External"/><Relationship Id="rId24" Type="http://schemas.openxmlformats.org/officeDocument/2006/relationships/hyperlink" Target="http://irro66.narod.ru/" TargetMode="External"/><Relationship Id="rId32" Type="http://schemas.openxmlformats.org/officeDocument/2006/relationships/hyperlink" Target="http://www.warheroes.ru/hero/hero.asp?Hero_id=3662" TargetMode="External"/><Relationship Id="rId5" Type="http://schemas.openxmlformats.org/officeDocument/2006/relationships/hyperlink" Target="http://maxpark.com/community/3610/content/1978239" TargetMode="External"/><Relationship Id="rId15" Type="http://schemas.openxmlformats.org/officeDocument/2006/relationships/hyperlink" Target="http://www.vremyan.runewscifrovuju_letopis_velikoj_otechestvennoj_vojny_sozdadut_v_nizhegorodskoj_oblasti.html/" TargetMode="External"/><Relationship Id="rId23" Type="http://schemas.openxmlformats.org/officeDocument/2006/relationships/hyperlink" Target="http://www.700slov.com/page/5" TargetMode="External"/><Relationship Id="rId28" Type="http://schemas.openxmlformats.org/officeDocument/2006/relationships/hyperlink" Target="http://chtt.pu26.proffi95.ru/blogs/latest-1.html" TargetMode="External"/><Relationship Id="rId10" Type="http://schemas.openxmlformats.org/officeDocument/2006/relationships/hyperlink" Target="http://www.mk.ru/social/article/2013/06/21/873026-i-baron-iz-moskvyi.html" TargetMode="External"/><Relationship Id="rId19" Type="http://schemas.openxmlformats.org/officeDocument/2006/relationships/hyperlink" Target="http://www.agkm.ru/soldat_titov.html" TargetMode="External"/><Relationship Id="rId31" Type="http://schemas.openxmlformats.org/officeDocument/2006/relationships/hyperlink" Target="http://www.opoccuu.com/yassko-kishinyovskaya.htm" TargetMode="External"/><Relationship Id="rId4" Type="http://schemas.openxmlformats.org/officeDocument/2006/relationships/hyperlink" Target="http://allday2.com/index.php?newsid=533485" TargetMode="External"/><Relationship Id="rId9" Type="http://schemas.openxmlformats.org/officeDocument/2006/relationships/hyperlink" Target="http://clubs.ya.ru/4611686018427405469/posts.xml?tb=520&amp;maxt=1306871999&amp;mint=1304193600" TargetMode="External"/><Relationship Id="rId14" Type="http://schemas.openxmlformats.org/officeDocument/2006/relationships/hyperlink" Target="http://www.dynamion.de/31061/" TargetMode="External"/><Relationship Id="rId22" Type="http://schemas.openxmlformats.org/officeDocument/2006/relationships/hyperlink" Target="http://www.votpusk.ru/gallery/foto1.asp?i=58636" TargetMode="External"/><Relationship Id="rId27" Type="http://schemas.openxmlformats.org/officeDocument/2006/relationships/hyperlink" Target="http://ugoo.ru/thread-478.html" TargetMode="External"/><Relationship Id="rId30" Type="http://schemas.openxmlformats.org/officeDocument/2006/relationships/hyperlink" Target="http://www.podaril.ru/news.php?news_id=5178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836613"/>
            <a:ext cx="5400675" cy="147002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33CC"/>
                </a:solidFill>
              </a:rPr>
              <a:t>Числовые и алгебраические выражения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3325" y="2924175"/>
            <a:ext cx="540067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повторение: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800" smtClean="0"/>
              <a:t>решение упражнений с использованием сведений о Великой Отечественной войне к 70 – летию Победы</a:t>
            </a:r>
          </a:p>
        </p:txBody>
      </p:sp>
      <p:pic>
        <p:nvPicPr>
          <p:cNvPr id="3076" name="Picture 6" descr="Ко Дню Победы ветераны войны - бывшие работники НМТП получили от &quot;Евраза&quot; по 5 тысяч руб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508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692275" y="5445125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err="1"/>
              <a:t>Латыпова</a:t>
            </a:r>
            <a:r>
              <a:rPr lang="ru-RU" altLang="ru-RU" sz="2400" b="1" dirty="0"/>
              <a:t> С.В., </a:t>
            </a:r>
          </a:p>
          <a:p>
            <a:pPr algn="ctr" eaLnBrk="1" hangingPunct="1"/>
            <a:r>
              <a:rPr lang="ru-RU" altLang="ru-RU" sz="2400" b="1" dirty="0"/>
              <a:t>учитель математики МОУ СОШ №83 </a:t>
            </a:r>
            <a:r>
              <a:rPr lang="ru-RU" altLang="ru-RU" sz="2400" b="1" smtClean="0"/>
              <a:t>г.Ярославля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«И барон из Москв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05263"/>
            <a:ext cx="36147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42988" y="188913"/>
            <a:ext cx="748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99"/>
                </a:solidFill>
              </a:rPr>
              <a:t>Отряды народного ополчения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125538"/>
            <a:ext cx="8820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Рабочие и колхозники, интеллигенция и учащаяся молодёжь, которые или по возрасту, или по состоянию здоровья не могли быть призваны в армию.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27538" y="2852738"/>
            <a:ext cx="576262" cy="576262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42900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000" b="1">
                <a:solidFill>
                  <a:srgbClr val="000099"/>
                </a:solidFill>
              </a:rPr>
              <a:t>234-я Ярославская коммунистическая дивизия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6100" y="836613"/>
            <a:ext cx="576263" cy="504825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4067175" y="188913"/>
            <a:ext cx="792163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№3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0825" y="765175"/>
            <a:ext cx="8893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Чтобы узнать, сколько человек было зачислено в </a:t>
            </a:r>
            <a:r>
              <a:rPr lang="ru-RU" altLang="ru-RU" sz="3200" b="1">
                <a:solidFill>
                  <a:srgbClr val="FF3300"/>
                </a:solidFill>
              </a:rPr>
              <a:t>234-ю Ярославскую коммунистическую дивизию</a:t>
            </a:r>
            <a:r>
              <a:rPr lang="ru-RU" altLang="ru-RU" sz="3200"/>
              <a:t>, надо найти значение алгебраического выражения 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68313" y="2924175"/>
            <a:ext cx="7991475" cy="1201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000099"/>
                </a:solidFill>
              </a:rPr>
              <a:t>4a</a:t>
            </a:r>
            <a:r>
              <a:rPr lang="en-US" altLang="ru-RU" sz="3600" b="1" baseline="30000">
                <a:solidFill>
                  <a:srgbClr val="000099"/>
                </a:solidFill>
              </a:rPr>
              <a:t>2 </a:t>
            </a:r>
            <a:r>
              <a:rPr lang="en-US" altLang="ru-RU" sz="3600" b="1">
                <a:solidFill>
                  <a:srgbClr val="000099"/>
                </a:solidFill>
              </a:rPr>
              <a:t>– 10a - 9b – (2a – 3)</a:t>
            </a:r>
            <a:r>
              <a:rPr lang="en-US" altLang="ru-RU" sz="3600" b="1" baseline="30000">
                <a:solidFill>
                  <a:srgbClr val="000099"/>
                </a:solidFill>
              </a:rPr>
              <a:t>2</a:t>
            </a:r>
            <a:r>
              <a:rPr lang="en-US" altLang="ru-RU" sz="3600" b="1">
                <a:solidFill>
                  <a:srgbClr val="000099"/>
                </a:solidFill>
              </a:rPr>
              <a:t> + 9(b + 1)  </a:t>
            </a:r>
            <a:r>
              <a:rPr lang="ru-RU" altLang="ru-RU" sz="3600" b="1">
                <a:solidFill>
                  <a:srgbClr val="000099"/>
                </a:solidFill>
              </a:rPr>
              <a:t>при </a:t>
            </a:r>
            <a:r>
              <a:rPr lang="en-US" altLang="ru-RU" sz="3600" b="1">
                <a:solidFill>
                  <a:srgbClr val="000099"/>
                </a:solidFill>
              </a:rPr>
              <a:t>a = 5850 </a:t>
            </a:r>
            <a:r>
              <a:rPr lang="ru-RU" altLang="ru-RU" sz="3600" b="1">
                <a:solidFill>
                  <a:srgbClr val="000099"/>
                </a:solidFill>
              </a:rPr>
              <a:t>и</a:t>
            </a:r>
            <a:r>
              <a:rPr lang="en-US" altLang="ru-RU" sz="3600" b="1">
                <a:solidFill>
                  <a:srgbClr val="000099"/>
                </a:solidFill>
              </a:rPr>
              <a:t> b = -10,5.</a:t>
            </a:r>
            <a:endParaRPr lang="ru-RU" altLang="ru-RU" sz="3600" b="1">
              <a:solidFill>
                <a:srgbClr val="000099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79388" y="4365625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99"/>
                </a:solidFill>
                <a:hlinkClick r:id="rId2" action="ppaction://hlinksldjump"/>
              </a:rPr>
              <a:t>Решение:</a:t>
            </a:r>
            <a:endParaRPr lang="ru-RU" altLang="ru-RU" sz="3200">
              <a:solidFill>
                <a:srgbClr val="000099"/>
              </a:solidFill>
            </a:endParaRPr>
          </a:p>
        </p:txBody>
      </p:sp>
      <p:pic>
        <p:nvPicPr>
          <p:cNvPr id="13318" name="Рисунок 7" descr="2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7191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763713" y="5445125"/>
            <a:ext cx="59039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99"/>
                </a:solidFill>
              </a:rPr>
              <a:t>Ответ: </a:t>
            </a:r>
            <a:r>
              <a:rPr lang="ru-RU" altLang="ru-RU" sz="4400" b="1">
                <a:solidFill>
                  <a:srgbClr val="FF3300"/>
                </a:solidFill>
              </a:rPr>
              <a:t>11700 человек</a:t>
            </a:r>
            <a:r>
              <a:rPr lang="ru-RU" altLang="ru-RU" sz="3200"/>
              <a:t>.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812088" y="6092825"/>
            <a:ext cx="1152525" cy="7651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50825" y="5949950"/>
            <a:ext cx="936625" cy="647700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90805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/>
              <a:t>4a</a:t>
            </a:r>
            <a:r>
              <a:rPr lang="en-US" altLang="ru-RU" sz="4000" baseline="30000"/>
              <a:t>2 </a:t>
            </a:r>
            <a:r>
              <a:rPr lang="en-US" altLang="ru-RU" sz="4000"/>
              <a:t>– 10a - 9b – (2a – 3)</a:t>
            </a:r>
            <a:r>
              <a:rPr lang="en-US" altLang="ru-RU" sz="4000" baseline="30000"/>
              <a:t>2</a:t>
            </a:r>
            <a:r>
              <a:rPr lang="en-US" altLang="ru-RU" sz="4000"/>
              <a:t> + 9(b + 1) =</a:t>
            </a:r>
            <a:endParaRPr lang="ru-RU" alt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773238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/>
              <a:t>= </a:t>
            </a:r>
            <a:r>
              <a:rPr lang="en-US" altLang="ru-RU" sz="3400"/>
              <a:t>4a</a:t>
            </a:r>
            <a:r>
              <a:rPr lang="en-US" altLang="ru-RU" sz="3400" baseline="30000"/>
              <a:t>2 </a:t>
            </a:r>
            <a:r>
              <a:rPr lang="en-US" altLang="ru-RU" sz="3400"/>
              <a:t>– 10a - 9b –</a:t>
            </a:r>
            <a:r>
              <a:rPr lang="ru-RU" altLang="ru-RU" sz="3400"/>
              <a:t> (4а</a:t>
            </a:r>
            <a:r>
              <a:rPr lang="ru-RU" altLang="ru-RU" sz="3400" baseline="30000"/>
              <a:t>2</a:t>
            </a:r>
            <a:r>
              <a:rPr lang="ru-RU" altLang="ru-RU" sz="3400"/>
              <a:t> -12а + 9) + 9</a:t>
            </a:r>
            <a:r>
              <a:rPr lang="en-US" altLang="ru-RU" sz="3400"/>
              <a:t>b</a:t>
            </a:r>
            <a:r>
              <a:rPr lang="ru-RU" altLang="ru-RU" sz="3400"/>
              <a:t> + 9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08275"/>
            <a:ext cx="9144000" cy="6477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= </a:t>
            </a:r>
            <a:r>
              <a:rPr lang="en-US" sz="3600" u="sng" dirty="0"/>
              <a:t>4a</a:t>
            </a:r>
            <a:r>
              <a:rPr lang="en-US" sz="3600" u="sng" baseline="30000" dirty="0"/>
              <a:t>2</a:t>
            </a:r>
            <a:r>
              <a:rPr lang="en-US" sz="3600" baseline="30000" dirty="0"/>
              <a:t> </a:t>
            </a:r>
            <a:r>
              <a:rPr lang="en-US" sz="3600" u="wavyHeavy" dirty="0"/>
              <a:t>– 10a</a:t>
            </a:r>
            <a:r>
              <a:rPr lang="en-US" sz="3600" dirty="0"/>
              <a:t> </a:t>
            </a:r>
            <a:r>
              <a:rPr lang="en-US" sz="3600" u="dbl" dirty="0"/>
              <a:t>- 9b</a:t>
            </a:r>
            <a:r>
              <a:rPr lang="en-US" sz="3600" dirty="0"/>
              <a:t> </a:t>
            </a:r>
            <a:r>
              <a:rPr lang="en-US" sz="3600" u="sng" dirty="0"/>
              <a:t>– 4а</a:t>
            </a:r>
            <a:r>
              <a:rPr lang="en-US" sz="3600" u="sng" baseline="30000" dirty="0"/>
              <a:t>2</a:t>
            </a:r>
            <a:r>
              <a:rPr lang="en-US" sz="3600" dirty="0"/>
              <a:t> </a:t>
            </a:r>
            <a:r>
              <a:rPr lang="en-US" sz="3600" u="wavyHeavy" dirty="0"/>
              <a:t>+ 12а</a:t>
            </a:r>
            <a:r>
              <a:rPr lang="en-US" sz="3600" dirty="0"/>
              <a:t> </a:t>
            </a:r>
            <a:r>
              <a:rPr lang="ru-RU" sz="3600" u="dottedHeavy" dirty="0"/>
              <a:t>- 9</a:t>
            </a:r>
            <a:r>
              <a:rPr lang="ru-RU" sz="3600" dirty="0"/>
              <a:t> </a:t>
            </a:r>
            <a:r>
              <a:rPr lang="en-US" sz="3600" u="dbl" dirty="0"/>
              <a:t>+ 9b </a:t>
            </a:r>
            <a:r>
              <a:rPr lang="ru-RU" sz="3600" u="dottedHeavy" dirty="0"/>
              <a:t>+ 9</a:t>
            </a:r>
            <a:r>
              <a:rPr lang="ru-RU" sz="3600" dirty="0"/>
              <a:t> 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3644900"/>
            <a:ext cx="2087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3300"/>
                </a:solidFill>
              </a:rPr>
              <a:t>= 2а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479742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Если </a:t>
            </a:r>
            <a:r>
              <a:rPr lang="en-US" altLang="ru-RU" sz="3600"/>
              <a:t>a</a:t>
            </a:r>
            <a:r>
              <a:rPr lang="ru-RU" altLang="ru-RU" sz="3600"/>
              <a:t> = 5850, то 2*5850 = </a:t>
            </a:r>
            <a:r>
              <a:rPr lang="ru-RU" altLang="ru-RU" sz="5400" b="1">
                <a:solidFill>
                  <a:srgbClr val="FF0000"/>
                </a:solidFill>
              </a:rPr>
              <a:t>11700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067175" y="188913"/>
            <a:ext cx="792163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№4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908050"/>
            <a:ext cx="89646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/>
              <a:t>Максимальная скорость танка Т – 34  55 км/ч. А скорость фашистского танка того же класса 43 км/ч. Успеют ли наши танки захватить переправу, если, по данным разведки, фашистские танки находятся от неё на расстоянии 23 км, а наши – 24 км? При этом надо учесть, что на пути наших танков есть трудно проходимые участки длиной 2 км, которые можно преодолеть только со скоростью 30 км/ч.</a:t>
            </a:r>
          </a:p>
        </p:txBody>
      </p:sp>
      <p:pic>
        <p:nvPicPr>
          <p:cNvPr id="15364" name="Picture 2" descr="Интересный сайт PulsON - только самые необычные, любопытные и интересные новости в картинках. - Часть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92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Немецкий Танк Тигр, купить у Данила Осипов, цена 10 183 монет, фото от 18 июня, отзывы от Лео vorotil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784310" cy="2088233"/>
          </a:xfrm>
          <a:prstGeom prst="rect">
            <a:avLst/>
          </a:prstGeom>
          <a:solidFill>
            <a:schemeClr val="accent1"/>
          </a:solidFill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366" name="Picture 6" descr="Книга Памяти и Славы - Готовцев Николай Ива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280828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03575" y="188913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99"/>
                </a:solidFill>
              </a:rPr>
              <a:t>Решение: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810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1)</a:t>
            </a:r>
            <a:r>
              <a:rPr lang="ru-RU" altLang="ru-RU" sz="3200"/>
              <a:t> 24 – 2 = 22 (км) Т – 34 со </a:t>
            </a:r>
            <a:r>
              <a:rPr lang="en-US" altLang="ru-RU" sz="3200" i="1"/>
              <a:t>v</a:t>
            </a:r>
            <a:r>
              <a:rPr lang="en-US" altLang="ru-RU" sz="3200"/>
              <a:t> = 55</a:t>
            </a:r>
            <a:r>
              <a:rPr lang="ru-RU" altLang="ru-RU" sz="3200"/>
              <a:t>км/ч 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1700213"/>
            <a:ext cx="9144000" cy="954087"/>
            <a:chOff x="0" y="1700808"/>
            <a:chExt cx="9144000" cy="954107"/>
          </a:xfrm>
        </p:grpSpPr>
        <p:sp>
          <p:nvSpPr>
            <p:cNvPr id="16397" name="TextBox 5"/>
            <p:cNvSpPr txBox="1">
              <a:spLocks noChangeArrowheads="1"/>
            </p:cNvSpPr>
            <p:nvPr/>
          </p:nvSpPr>
          <p:spPr bwMode="auto">
            <a:xfrm>
              <a:off x="5796136" y="1700808"/>
              <a:ext cx="334786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ru-RU" altLang="ru-RU" sz="2800"/>
                <a:t>время, затраченное Т-34</a:t>
              </a:r>
            </a:p>
          </p:txBody>
        </p:sp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844824"/>
              <a:ext cx="521507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Box 7"/>
            <p:cNvSpPr txBox="1">
              <a:spLocks noChangeArrowheads="1"/>
            </p:cNvSpPr>
            <p:nvPr/>
          </p:nvSpPr>
          <p:spPr bwMode="auto">
            <a:xfrm>
              <a:off x="0" y="1844824"/>
              <a:ext cx="7555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/>
                <a:t>2)</a:t>
              </a: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0" y="2781300"/>
            <a:ext cx="8101013" cy="1230313"/>
            <a:chOff x="0" y="2780928"/>
            <a:chExt cx="8100392" cy="1231106"/>
          </a:xfrm>
        </p:grpSpPr>
        <p:grpSp>
          <p:nvGrpSpPr>
            <p:cNvPr id="16393" name="Группа 12"/>
            <p:cNvGrpSpPr>
              <a:grpSpLocks/>
            </p:cNvGrpSpPr>
            <p:nvPr/>
          </p:nvGrpSpPr>
          <p:grpSpPr bwMode="auto">
            <a:xfrm>
              <a:off x="0" y="2852936"/>
              <a:ext cx="3491880" cy="661289"/>
              <a:chOff x="0" y="2852936"/>
              <a:chExt cx="3491880" cy="661289"/>
            </a:xfrm>
          </p:grpSpPr>
          <p:sp>
            <p:nvSpPr>
              <p:cNvPr id="16395" name="TextBox 9"/>
              <p:cNvSpPr txBox="1">
                <a:spLocks noChangeArrowheads="1"/>
              </p:cNvSpPr>
              <p:nvPr/>
            </p:nvSpPr>
            <p:spPr bwMode="auto">
              <a:xfrm>
                <a:off x="0" y="2924944"/>
                <a:ext cx="6480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3200" b="1"/>
                  <a:t>3)</a:t>
                </a:r>
              </a:p>
            </p:txBody>
          </p:sp>
          <p:pic>
            <p:nvPicPr>
              <p:cNvPr id="1639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852936"/>
                <a:ext cx="2952328" cy="661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4" name="TextBox 11"/>
            <p:cNvSpPr txBox="1">
              <a:spLocks noChangeArrowheads="1"/>
            </p:cNvSpPr>
            <p:nvPr/>
          </p:nvSpPr>
          <p:spPr bwMode="auto">
            <a:xfrm>
              <a:off x="3563888" y="2780928"/>
              <a:ext cx="4536504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/>
                <a:t>время, затраченное фашистскими танками.</a:t>
              </a:r>
            </a:p>
            <a:p>
              <a:pPr eaLnBrk="1" hangingPunct="1"/>
              <a:endParaRPr lang="ru-RU" altLang="ru-RU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860800"/>
            <a:ext cx="4032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4) </a:t>
            </a:r>
            <a:r>
              <a:rPr lang="ru-RU" altLang="ru-RU" sz="3200"/>
              <a:t>28 мин </a:t>
            </a:r>
            <a:r>
              <a:rPr lang="ru-RU" altLang="ru-RU" sz="3200">
                <a:sym typeface="Symbol" pitchFamily="18" charset="2"/>
              </a:rPr>
              <a:t></a:t>
            </a:r>
            <a:r>
              <a:rPr lang="ru-RU" altLang="ru-RU" sz="3200"/>
              <a:t> 32 мин</a:t>
            </a:r>
          </a:p>
          <a:p>
            <a:pPr eaLnBrk="1" hangingPunct="1"/>
            <a:endParaRPr lang="ru-RU" alt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652963"/>
            <a:ext cx="4752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99"/>
                </a:solidFill>
              </a:rPr>
              <a:t>Ответ:</a:t>
            </a:r>
          </a:p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наши танки успеют</a:t>
            </a:r>
          </a:p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захватить переправу.</a:t>
            </a:r>
          </a:p>
        </p:txBody>
      </p:sp>
      <p:pic>
        <p:nvPicPr>
          <p:cNvPr id="65541" name="Picture 5" descr="Переправа САУ СУ-152 через реку Днепр на пароме - фото Военн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265613"/>
            <a:ext cx="44783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5328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600"/>
              <a:t>Война требовала от каждого повседневного </a:t>
            </a:r>
            <a:r>
              <a:rPr lang="ru-RU" altLang="ru-RU" sz="2800" b="1">
                <a:solidFill>
                  <a:srgbClr val="FF0000"/>
                </a:solidFill>
              </a:rPr>
              <a:t>героического, самоотверженного труда</a:t>
            </a:r>
            <a:r>
              <a:rPr lang="ru-RU" altLang="ru-RU" sz="2600"/>
              <a:t>.</a:t>
            </a:r>
          </a:p>
          <a:p>
            <a:pPr algn="just" eaLnBrk="1" hangingPunct="1"/>
            <a:r>
              <a:rPr lang="ru-RU" altLang="ru-RU" sz="2600"/>
              <a:t>Ярославская область накануне Великой Отечественной войны по праву считалась одним из наиболее развитых регионов СССР.</a:t>
            </a:r>
          </a:p>
          <a:p>
            <a:pPr algn="just" eaLnBrk="1" hangingPunct="1"/>
            <a:r>
              <a:rPr lang="ru-RU" altLang="ru-RU" sz="2600"/>
              <a:t>Рабочие места ушедших на войну заняли женщины, дети и старики. </a:t>
            </a:r>
          </a:p>
        </p:txBody>
      </p:sp>
      <p:pic>
        <p:nvPicPr>
          <p:cNvPr id="17411" name="Picture 2" descr="D:\к открытому урок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46688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67175" y="188913"/>
            <a:ext cx="792163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№5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50825" y="836613"/>
            <a:ext cx="8642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600"/>
              <a:t>За время войны Ярославская область дала стране </a:t>
            </a:r>
            <a:r>
              <a:rPr lang="ru-RU" altLang="ru-RU" sz="3600">
                <a:solidFill>
                  <a:srgbClr val="0033CC"/>
                </a:solidFill>
              </a:rPr>
              <a:t>22 млн. пудов зерна</a:t>
            </a:r>
            <a:r>
              <a:rPr lang="ru-RU" altLang="ru-RU" sz="3600"/>
              <a:t>, </a:t>
            </a:r>
            <a:r>
              <a:rPr lang="ru-RU" altLang="ru-RU" sz="3600">
                <a:solidFill>
                  <a:srgbClr val="0033CC"/>
                </a:solidFill>
              </a:rPr>
              <a:t>35 млн. пудов мяса</a:t>
            </a:r>
            <a:r>
              <a:rPr lang="ru-RU" altLang="ru-RU" sz="3600"/>
              <a:t>, </a:t>
            </a:r>
            <a:r>
              <a:rPr lang="ru-RU" altLang="ru-RU" sz="3600">
                <a:solidFill>
                  <a:srgbClr val="0033CC"/>
                </a:solidFill>
              </a:rPr>
              <a:t>15 млн. пудов молока</a:t>
            </a:r>
            <a:r>
              <a:rPr lang="ru-RU" altLang="ru-RU" sz="3600"/>
              <a:t>. Представьте эти величины, используя степени числа 10.</a:t>
            </a:r>
          </a:p>
          <a:p>
            <a:pPr eaLnBrk="1" hangingPunct="1"/>
            <a:endParaRPr lang="ru-RU" altLang="ru-RU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23850" y="3860800"/>
            <a:ext cx="2160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99"/>
                </a:solidFill>
              </a:rPr>
              <a:t>Решение:</a:t>
            </a:r>
            <a:endParaRPr lang="ru-RU" altLang="ru-RU">
              <a:solidFill>
                <a:srgbClr val="000099"/>
              </a:solidFill>
            </a:endParaRPr>
          </a:p>
        </p:txBody>
      </p:sp>
      <p:pic>
        <p:nvPicPr>
          <p:cNvPr id="18437" name="Picture 2" descr="D:\к открытому уроку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789363"/>
            <a:ext cx="3944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4437063"/>
            <a:ext cx="46815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/>
              <a:t>1 млн. = </a:t>
            </a:r>
            <a:r>
              <a:rPr lang="ru-RU" altLang="ru-RU" sz="3200" b="1">
                <a:solidFill>
                  <a:srgbClr val="FF3300"/>
                </a:solidFill>
              </a:rPr>
              <a:t>10</a:t>
            </a:r>
            <a:r>
              <a:rPr lang="ru-RU" altLang="ru-RU" sz="3200" b="1" baseline="30000">
                <a:solidFill>
                  <a:srgbClr val="FF3300"/>
                </a:solidFill>
              </a:rPr>
              <a:t>6</a:t>
            </a:r>
            <a:r>
              <a:rPr lang="ru-RU" altLang="ru-RU" sz="3200"/>
              <a:t>; </a:t>
            </a:r>
          </a:p>
          <a:p>
            <a:pPr eaLnBrk="1" hangingPunct="1"/>
            <a:r>
              <a:rPr lang="ru-RU" altLang="ru-RU" sz="3200"/>
              <a:t>22 млн. = 22 * </a:t>
            </a:r>
            <a:r>
              <a:rPr lang="ru-RU" altLang="ru-RU" sz="3200" b="1">
                <a:solidFill>
                  <a:srgbClr val="FF3300"/>
                </a:solidFill>
              </a:rPr>
              <a:t>10</a:t>
            </a:r>
            <a:r>
              <a:rPr lang="ru-RU" altLang="ru-RU" sz="3200" b="1" baseline="30000">
                <a:solidFill>
                  <a:srgbClr val="FF3300"/>
                </a:solidFill>
              </a:rPr>
              <a:t>6</a:t>
            </a:r>
            <a:r>
              <a:rPr lang="ru-RU" altLang="ru-RU" sz="3200"/>
              <a:t>;</a:t>
            </a:r>
          </a:p>
          <a:p>
            <a:pPr eaLnBrk="1" hangingPunct="1"/>
            <a:r>
              <a:rPr lang="ru-RU" altLang="ru-RU" sz="3200"/>
              <a:t>35 млн. = 35 * </a:t>
            </a:r>
            <a:r>
              <a:rPr lang="ru-RU" altLang="ru-RU" sz="3200" b="1">
                <a:solidFill>
                  <a:srgbClr val="FF3300"/>
                </a:solidFill>
              </a:rPr>
              <a:t>10</a:t>
            </a:r>
            <a:r>
              <a:rPr lang="ru-RU" altLang="ru-RU" sz="3200" b="1" baseline="30000">
                <a:solidFill>
                  <a:srgbClr val="FF3300"/>
                </a:solidFill>
              </a:rPr>
              <a:t>6</a:t>
            </a:r>
            <a:r>
              <a:rPr lang="ru-RU" altLang="ru-RU" sz="3200"/>
              <a:t>; </a:t>
            </a:r>
          </a:p>
          <a:p>
            <a:pPr eaLnBrk="1" hangingPunct="1"/>
            <a:r>
              <a:rPr lang="ru-RU" altLang="ru-RU" sz="3200"/>
              <a:t>15 млн. = 15 * </a:t>
            </a:r>
            <a:r>
              <a:rPr lang="ru-RU" altLang="ru-RU" sz="3200" b="1">
                <a:solidFill>
                  <a:srgbClr val="FF3300"/>
                </a:solidFill>
              </a:rPr>
              <a:t>10</a:t>
            </a:r>
            <a:r>
              <a:rPr lang="ru-RU" altLang="ru-RU" sz="3200" b="1" baseline="30000">
                <a:solidFill>
                  <a:srgbClr val="FF3300"/>
                </a:solidFill>
              </a:rPr>
              <a:t>6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4067175" y="188913"/>
            <a:ext cx="792163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№6</a:t>
            </a:r>
          </a:p>
        </p:txBody>
      </p:sp>
      <p:pic>
        <p:nvPicPr>
          <p:cNvPr id="19459" name="Picture 2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3121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Женские воспоминания о Великой Отечественной (ФОТО) Polit-M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24008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Солдатское письмо - Алтайский Государственный Краеведческий 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716338"/>
            <a:ext cx="3127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23850" y="765175"/>
            <a:ext cx="8569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/>
              <a:t>В первые дни войны в Ярославле, Тутаеве, Переславле, Ростове, Гаврилов – Яме были открыты школы по подготовке </a:t>
            </a:r>
            <a:r>
              <a:rPr lang="ru-RU" altLang="ru-RU" sz="3200" b="1">
                <a:solidFill>
                  <a:srgbClr val="0033CC"/>
                </a:solidFill>
              </a:rPr>
              <a:t>медсестёр</a:t>
            </a:r>
            <a:r>
              <a:rPr lang="ru-RU" altLang="ru-RU" sz="3200"/>
              <a:t>, </a:t>
            </a:r>
            <a:r>
              <a:rPr lang="ru-RU" altLang="ru-RU" sz="3200" b="1">
                <a:solidFill>
                  <a:srgbClr val="0033CC"/>
                </a:solidFill>
              </a:rPr>
              <a:t>сандружинниц</a:t>
            </a:r>
            <a:r>
              <a:rPr lang="ru-RU" altLang="ru-RU" sz="3200"/>
              <a:t>, </a:t>
            </a:r>
            <a:r>
              <a:rPr lang="ru-RU" altLang="ru-RU" sz="3200" b="1">
                <a:solidFill>
                  <a:srgbClr val="0033CC"/>
                </a:solidFill>
              </a:rPr>
              <a:t>шофёров</a:t>
            </a:r>
            <a:r>
              <a:rPr lang="ru-RU" altLang="ru-RU" sz="3200"/>
              <a:t>. Используя </a:t>
            </a:r>
            <a:r>
              <a:rPr lang="ru-RU" altLang="ru-RU" sz="3200">
                <a:hlinkClick r:id="rId5" action="ppaction://hlinksldjump"/>
              </a:rPr>
              <a:t>диаграмму</a:t>
            </a:r>
            <a:r>
              <a:rPr lang="ru-RU" altLang="ru-RU" sz="3200"/>
              <a:t>, определите их количество.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87624" y="548680"/>
          <a:ext cx="7416823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3141663"/>
            <a:ext cx="504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908050"/>
            <a:ext cx="827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3300"/>
                </a:solidFill>
              </a:rPr>
              <a:t>16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636838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60350"/>
            <a:ext cx="8820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/>
              <a:t>Продолжали работу основные </a:t>
            </a:r>
            <a:r>
              <a:rPr lang="ru-RU" altLang="ru-RU" sz="2800" b="1">
                <a:solidFill>
                  <a:srgbClr val="FF3300"/>
                </a:solidFill>
              </a:rPr>
              <a:t>виды культурно – просветительских учреждений</a:t>
            </a:r>
            <a:r>
              <a:rPr lang="ru-RU" altLang="ru-RU" sz="2800"/>
              <a:t>: клубы, дома культуры, библиотеки, театры, кинотеатры, музеи. Мобилизующую роль играли </a:t>
            </a:r>
            <a:r>
              <a:rPr lang="ru-RU" altLang="ru-RU" sz="2800" b="1">
                <a:solidFill>
                  <a:srgbClr val="0033CC"/>
                </a:solidFill>
              </a:rPr>
              <a:t>журналисты, писатели, художники</a:t>
            </a:r>
            <a:r>
              <a:rPr lang="ru-RU" altLang="ru-RU" sz="2800"/>
              <a:t>.</a:t>
            </a:r>
          </a:p>
          <a:p>
            <a:pPr algn="just" eaLnBrk="1" hangingPunct="1"/>
            <a:r>
              <a:rPr lang="ru-RU" altLang="ru-RU" sz="2800"/>
              <a:t>В области проводились массовые </a:t>
            </a:r>
            <a:r>
              <a:rPr lang="ru-RU" altLang="ru-RU" sz="2800" b="1">
                <a:solidFill>
                  <a:srgbClr val="00B050"/>
                </a:solidFill>
              </a:rPr>
              <a:t>физкультурные мероприятия</a:t>
            </a:r>
            <a:r>
              <a:rPr lang="ru-RU" altLang="ru-RU" sz="2800"/>
              <a:t>.</a:t>
            </a:r>
          </a:p>
        </p:txBody>
      </p:sp>
      <p:pic>
        <p:nvPicPr>
          <p:cNvPr id="3" name="Picture 211" descr="Новости города Горловка - Gorlovka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7513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068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33CC"/>
                </a:solidFill>
              </a:rPr>
              <a:t>Домашнее задание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58888" y="4221163"/>
            <a:ext cx="3025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/>
              <a:t>№  51 (а; б)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/>
              <a:t>№ 107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b="1"/>
              <a:t>№ 117</a:t>
            </a:r>
          </a:p>
        </p:txBody>
      </p:sp>
      <p:pic>
        <p:nvPicPr>
          <p:cNvPr id="4100" name="Рисунок 5" descr="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2660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051050" y="0"/>
            <a:ext cx="4897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>
                <a:solidFill>
                  <a:srgbClr val="0033CC"/>
                </a:solidFill>
              </a:rPr>
              <a:t>Цели урока: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68313" y="836613"/>
            <a:ext cx="77041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33CC"/>
                </a:solidFill>
              </a:rPr>
              <a:t>1) </a:t>
            </a:r>
            <a:r>
              <a:rPr lang="ru-RU" altLang="ru-RU" sz="3200"/>
              <a:t>Повторение действий с числовыми и алгебраическими выражениями.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468313" y="2060575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33CC"/>
                </a:solidFill>
              </a:rPr>
              <a:t>2) </a:t>
            </a:r>
            <a:r>
              <a:rPr lang="ru-RU" altLang="ru-RU" sz="3200"/>
              <a:t>Расширение знаний о событиях Великой Отечественной войны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971550" y="1773238"/>
          <a:ext cx="72009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4" imgW="1574640" imgH="634680" progId="Equation.3">
                  <p:embed/>
                </p:oleObj>
              </mc:Choice>
              <mc:Fallback>
                <p:oleObj name="Формула" r:id="rId4" imgW="157464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3238"/>
                        <a:ext cx="7200900" cy="2901950"/>
                      </a:xfrm>
                      <a:prstGeom prst="rect">
                        <a:avLst/>
                      </a:prstGeom>
                      <a:solidFill>
                        <a:srgbClr val="FFE5E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684213" y="1412875"/>
          <a:ext cx="78486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6" imgW="1777680" imgH="393480" progId="Equation.3">
                  <p:embed/>
                </p:oleObj>
              </mc:Choice>
              <mc:Fallback>
                <p:oleObj name="Формула" r:id="rId6" imgW="1777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7848600" cy="1738313"/>
                      </a:xfrm>
                      <a:prstGeom prst="rect">
                        <a:avLst/>
                      </a:prstGeom>
                      <a:solidFill>
                        <a:srgbClr val="AAFCD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0" y="1916113"/>
          <a:ext cx="3705225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8" imgW="368280" imgH="393480" progId="Equation.3">
                  <p:embed/>
                </p:oleObj>
              </mc:Choice>
              <mc:Fallback>
                <p:oleObj name="Формула" r:id="rId8" imgW="368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3705225" cy="3960812"/>
                      </a:xfrm>
                      <a:prstGeom prst="rect">
                        <a:avLst/>
                      </a:prstGeom>
                      <a:solidFill>
                        <a:srgbClr val="F5FDA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5"/>
          <p:cNvGraphicFramePr>
            <a:graphicFrameLocks noChangeAspect="1"/>
          </p:cNvGraphicFramePr>
          <p:nvPr/>
        </p:nvGraphicFramePr>
        <p:xfrm>
          <a:off x="1476375" y="2276475"/>
          <a:ext cx="4183063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0" imgW="444240" imgH="393480" progId="Equation.3">
                  <p:embed/>
                </p:oleObj>
              </mc:Choice>
              <mc:Fallback>
                <p:oleObj name="Формула" r:id="rId10" imgW="444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76475"/>
                        <a:ext cx="4183063" cy="3705225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6"/>
          <p:cNvGraphicFramePr>
            <a:graphicFrameLocks noChangeAspect="1"/>
          </p:cNvGraphicFramePr>
          <p:nvPr/>
        </p:nvGraphicFramePr>
        <p:xfrm>
          <a:off x="2411413" y="1341438"/>
          <a:ext cx="46482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12" imgW="368280" imgH="393480" progId="Equation.3">
                  <p:embed/>
                </p:oleObj>
              </mc:Choice>
              <mc:Fallback>
                <p:oleObj name="Формула" r:id="rId12" imgW="368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41438"/>
                        <a:ext cx="4648200" cy="49688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76262" cy="431800"/>
          </a:xfrm>
          <a:prstGeom prst="actionButtonForwardNext">
            <a:avLst/>
          </a:prstGeom>
          <a:solidFill>
            <a:srgbClr val="008600"/>
          </a:solidFill>
          <a:ln>
            <a:noFill/>
          </a:ln>
          <a:effectLst>
            <a:prstShdw prst="shdw17" dist="17961" dir="2700000">
              <a:srgbClr val="005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34836" name="Object 7"/>
          <p:cNvGraphicFramePr>
            <a:graphicFrameLocks noChangeAspect="1"/>
          </p:cNvGraphicFramePr>
          <p:nvPr/>
        </p:nvGraphicFramePr>
        <p:xfrm>
          <a:off x="3348038" y="1844675"/>
          <a:ext cx="4657725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14" imgW="469800" imgH="482400" progId="Equation.3">
                  <p:embed/>
                </p:oleObj>
              </mc:Choice>
              <mc:Fallback>
                <p:oleObj name="Формула" r:id="rId14" imgW="469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44675"/>
                        <a:ext cx="4657725" cy="4786313"/>
                      </a:xfrm>
                      <a:prstGeom prst="rect">
                        <a:avLst/>
                      </a:prstGeom>
                      <a:solidFill>
                        <a:srgbClr val="D9B3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9" name="Запи325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84213" y="0"/>
            <a:ext cx="77041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Правильно –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руки вверх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Неправильно –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руки вперёд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1" fill="hold"/>
                                        <p:tgtEl>
                                          <p:spTgt spid="348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9"/>
                </p:tgtEl>
              </p:cMediaNode>
            </p:audio>
          </p:childTnLst>
        </p:cTn>
      </p:par>
    </p:tnLst>
    <p:bldLst>
      <p:bldP spid="348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476375" y="0"/>
            <a:ext cx="633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5400" b="1">
                <a:solidFill>
                  <a:srgbClr val="0033CC"/>
                </a:solidFill>
              </a:rPr>
              <a:t>Работа по рядам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55875" y="765175"/>
            <a:ext cx="554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/>
              <a:t>Решите уравнение</a:t>
            </a:r>
          </a:p>
        </p:txBody>
      </p:sp>
      <p:graphicFrame>
        <p:nvGraphicFramePr>
          <p:cNvPr id="24744" name="Group 168"/>
          <p:cNvGraphicFramePr>
            <a:graphicFrameLocks noGrp="1"/>
          </p:cNvGraphicFramePr>
          <p:nvPr>
            <p:ph type="tbl" idx="1"/>
          </p:nvPr>
        </p:nvGraphicFramePr>
        <p:xfrm>
          <a:off x="0" y="1600200"/>
          <a:ext cx="9143999" cy="1254319"/>
        </p:xfrm>
        <a:graphic>
          <a:graphicData uri="http://schemas.openxmlformats.org/drawingml/2006/table">
            <a:tbl>
              <a:tblPr/>
              <a:tblGrid>
                <a:gridCol w="3275855"/>
                <a:gridCol w="2820144"/>
                <a:gridCol w="3048000"/>
              </a:tblGrid>
              <a:tr h="57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РЯД</a:t>
                      </a: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РЯД</a:t>
                      </a: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РЯД</a:t>
                      </a: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,2(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+ 8) = 1,2х – 14,4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-3(5 – 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= 33,9 + 2х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5(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12) = 4х + 190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46" name="Rectangle 14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7" name="Rectangle 144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8" name="Rectangle 14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9" name="Text Box 169"/>
          <p:cNvSpPr txBox="1">
            <a:spLocks noChangeArrowheads="1"/>
          </p:cNvSpPr>
          <p:nvPr/>
        </p:nvSpPr>
        <p:spPr bwMode="auto">
          <a:xfrm>
            <a:off x="755650" y="50133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50" name="Rectangle 1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1" name="Text Box 170"/>
          <p:cNvSpPr txBox="1">
            <a:spLocks noChangeArrowheads="1"/>
          </p:cNvSpPr>
          <p:nvPr/>
        </p:nvSpPr>
        <p:spPr bwMode="auto">
          <a:xfrm>
            <a:off x="971550" y="3357563"/>
            <a:ext cx="1223963" cy="7191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2552" name="Rectangle 17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3" name="Rectangle 1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4" name="Text Box 1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4300" y="3357563"/>
            <a:ext cx="1439863" cy="7921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5" name="Text Box 176"/>
          <p:cNvSpPr txBox="1">
            <a:spLocks noChangeArrowheads="1"/>
          </p:cNvSpPr>
          <p:nvPr/>
        </p:nvSpPr>
        <p:spPr bwMode="auto">
          <a:xfrm>
            <a:off x="7019925" y="3386138"/>
            <a:ext cx="1296988" cy="763587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56" name="Line 200"/>
          <p:cNvSpPr>
            <a:spLocks noChangeShapeType="1"/>
          </p:cNvSpPr>
          <p:nvPr/>
        </p:nvSpPr>
        <p:spPr bwMode="auto">
          <a:xfrm flipH="1">
            <a:off x="1547813" y="2852738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7" name="Line 201"/>
          <p:cNvSpPr>
            <a:spLocks noChangeShapeType="1"/>
          </p:cNvSpPr>
          <p:nvPr/>
        </p:nvSpPr>
        <p:spPr bwMode="auto">
          <a:xfrm>
            <a:off x="4643438" y="2852738"/>
            <a:ext cx="0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8" name="Line 202"/>
          <p:cNvSpPr>
            <a:spLocks noChangeShapeType="1"/>
          </p:cNvSpPr>
          <p:nvPr/>
        </p:nvSpPr>
        <p:spPr bwMode="auto">
          <a:xfrm>
            <a:off x="7667625" y="2852738"/>
            <a:ext cx="0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9" name="Text Box 206"/>
          <p:cNvSpPr txBox="1">
            <a:spLocks noChangeArrowheads="1"/>
          </p:cNvSpPr>
          <p:nvPr/>
        </p:nvSpPr>
        <p:spPr bwMode="auto">
          <a:xfrm>
            <a:off x="7956550" y="26035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116013" y="3284538"/>
            <a:ext cx="86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3300"/>
                </a:solidFill>
              </a:rPr>
              <a:t>16</a:t>
            </a:r>
          </a:p>
        </p:txBody>
      </p:sp>
      <p:sp>
        <p:nvSpPr>
          <p:cNvPr id="22561" name="TextBox 62"/>
          <p:cNvSpPr txBox="1">
            <a:spLocks noChangeArrowheads="1"/>
          </p:cNvSpPr>
          <p:nvPr/>
        </p:nvSpPr>
        <p:spPr bwMode="auto">
          <a:xfrm>
            <a:off x="1619250" y="908050"/>
            <a:ext cx="792163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№7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24300" y="3357563"/>
            <a:ext cx="1511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600" b="1">
                <a:solidFill>
                  <a:srgbClr val="FF3300"/>
                </a:solidFill>
              </a:rPr>
              <a:t>18,9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92950" y="3357563"/>
            <a:ext cx="1223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3300"/>
                </a:solidFill>
              </a:rPr>
              <a:t>250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5650" y="4292600"/>
            <a:ext cx="18002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В области работали </a:t>
            </a:r>
            <a:r>
              <a:rPr lang="ru-RU" altLang="ru-RU" sz="2400" b="1">
                <a:solidFill>
                  <a:srgbClr val="0033CC"/>
                </a:solidFill>
              </a:rPr>
              <a:t>секции по 16 видам спорта.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8400" y="4179888"/>
            <a:ext cx="25193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В 1944 году </a:t>
            </a:r>
            <a:r>
              <a:rPr lang="ru-RU" altLang="ru-RU" sz="2400" b="1">
                <a:solidFill>
                  <a:srgbClr val="0033CC"/>
                </a:solidFill>
              </a:rPr>
              <a:t>физкультурой</a:t>
            </a:r>
            <a:r>
              <a:rPr lang="ru-RU" altLang="ru-RU" sz="2400"/>
              <a:t> в спортивных обществах </a:t>
            </a:r>
            <a:r>
              <a:rPr lang="ru-RU" altLang="ru-RU" sz="2400" b="1">
                <a:solidFill>
                  <a:srgbClr val="0033CC"/>
                </a:solidFill>
              </a:rPr>
              <a:t>занимались 18,9 тысячи человек.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67513" y="4179888"/>
            <a:ext cx="23764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В 1943 году были </a:t>
            </a:r>
            <a:r>
              <a:rPr lang="ru-RU" altLang="ru-RU" sz="2400" b="1">
                <a:solidFill>
                  <a:srgbClr val="0033CC"/>
                </a:solidFill>
              </a:rPr>
              <a:t>открыты спортивные школы</a:t>
            </a:r>
            <a:r>
              <a:rPr lang="ru-RU" altLang="ru-RU" sz="2400"/>
              <a:t> в Ярославле и Рыбинске </a:t>
            </a:r>
            <a:r>
              <a:rPr lang="ru-RU" altLang="ru-RU" sz="2400" b="1">
                <a:solidFill>
                  <a:srgbClr val="0033CC"/>
                </a:solidFill>
              </a:rPr>
              <a:t>на</a:t>
            </a:r>
          </a:p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 250 человек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utoUpdateAnimBg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14313" y="404813"/>
            <a:ext cx="89296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/>
              <a:t>О победе в войне и её героях напоминают названия </a:t>
            </a:r>
            <a:r>
              <a:rPr lang="ru-RU" altLang="ru-RU" sz="3200">
                <a:hlinkClick r:id="rId2" action="ppaction://hlinksldjump"/>
              </a:rPr>
              <a:t>улиц</a:t>
            </a:r>
            <a:r>
              <a:rPr lang="ru-RU" altLang="ru-RU" sz="3200"/>
              <a:t> и других объектов Ярославской области. В Ярославле работает </a:t>
            </a:r>
            <a:r>
              <a:rPr lang="ru-RU" altLang="ru-RU" sz="3200" b="1">
                <a:solidFill>
                  <a:srgbClr val="FF3300"/>
                </a:solidFill>
              </a:rPr>
              <a:t>Музей боевой славы ярославцев</a:t>
            </a:r>
            <a:r>
              <a:rPr lang="ru-RU" altLang="ru-RU" sz="3200"/>
              <a:t>.</a:t>
            </a:r>
          </a:p>
        </p:txBody>
      </p:sp>
      <p:pic>
        <p:nvPicPr>
          <p:cNvPr id="17412" name="Picture 4" descr="Ярославский музей боевой славы - Ярославль, Ярославская обла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32400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фотография Музей боевой славы : (Ярославль - Россия - Золотое Кольцо). Фотография 586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5923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фотография Музей боевой славы : (Ярославль - Россия - Золотое Кольцо). Фотография 586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6654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Фото: Вооружение. V43107g. Другое - Фото и фотограф на Расфокусе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652963"/>
            <a:ext cx="28067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700 Сл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703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2"/>
          <p:cNvSpPr txBox="1">
            <a:spLocks noChangeArrowheads="1"/>
          </p:cNvSpPr>
          <p:nvPr/>
        </p:nvSpPr>
        <p:spPr bwMode="auto">
          <a:xfrm>
            <a:off x="3995738" y="260350"/>
            <a:ext cx="79216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№8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63713" y="908050"/>
            <a:ext cx="5400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/>
              <a:t>Решите уравнение:</a:t>
            </a:r>
          </a:p>
          <a:p>
            <a:pPr eaLnBrk="1" hangingPunct="1"/>
            <a:r>
              <a:rPr lang="ru-RU" altLang="ru-RU" sz="4400" b="1">
                <a:solidFill>
                  <a:srgbClr val="0033CC"/>
                </a:solidFill>
              </a:rPr>
              <a:t>(х – 7)(2х – 10) = 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5825" y="1341438"/>
            <a:ext cx="1368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3300"/>
                </a:solidFill>
              </a:rPr>
              <a:t>7;5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11188" y="2708275"/>
            <a:ext cx="770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349500"/>
            <a:ext cx="867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3300"/>
                </a:solidFill>
              </a:rPr>
              <a:t>75 школ </a:t>
            </a:r>
            <a:r>
              <a:rPr lang="ru-RU" altLang="ru-RU" sz="3600"/>
              <a:t>Ярославской области имеют </a:t>
            </a:r>
            <a:r>
              <a:rPr lang="ru-RU" altLang="ru-RU" sz="3600" b="1">
                <a:solidFill>
                  <a:srgbClr val="0033CC"/>
                </a:solidFill>
              </a:rPr>
              <a:t>музеи боевой славы</a:t>
            </a:r>
            <a:r>
              <a:rPr lang="ru-RU" altLang="ru-RU" sz="3600"/>
              <a:t>.</a:t>
            </a:r>
          </a:p>
        </p:txBody>
      </p:sp>
      <p:pic>
        <p:nvPicPr>
          <p:cNvPr id="58370" name="Picture 2" descr="Представительство ИРО г. Красноуфимс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44910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2"/>
          <p:cNvSpPr txBox="1">
            <a:spLocks noChangeArrowheads="1"/>
          </p:cNvSpPr>
          <p:nvPr/>
        </p:nvSpPr>
        <p:spPr bwMode="auto">
          <a:xfrm>
            <a:off x="3995738" y="260350"/>
            <a:ext cx="792162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№9</a:t>
            </a:r>
          </a:p>
        </p:txBody>
      </p:sp>
      <p:pic>
        <p:nvPicPr>
          <p:cNvPr id="25603" name="Рисунок 2" descr="Новый вестник. Ярославль &quot; В областном центре пройдет акция в поддержку инициативы по присвоению Ярославлю почётного звания &quot;Г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Афиша - &quot;Корчма&quot; поздравляет Вас с Днем Победы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11413" y="908050"/>
            <a:ext cx="4105275" cy="5761038"/>
            <a:chOff x="1041" y="4045"/>
            <a:chExt cx="3135" cy="4204"/>
          </a:xfrm>
        </p:grpSpPr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1041" y="4045"/>
              <a:ext cx="3135" cy="2930"/>
              <a:chOff x="915" y="5987"/>
              <a:chExt cx="2634" cy="2585"/>
            </a:xfrm>
          </p:grpSpPr>
          <p:sp>
            <p:nvSpPr>
              <p:cNvPr id="25615" name="Oval 8"/>
              <p:cNvSpPr>
                <a:spLocks noChangeArrowheads="1"/>
              </p:cNvSpPr>
              <p:nvPr/>
            </p:nvSpPr>
            <p:spPr bwMode="auto">
              <a:xfrm>
                <a:off x="1996" y="5987"/>
                <a:ext cx="498" cy="11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16" name="Oval 9"/>
              <p:cNvSpPr>
                <a:spLocks noChangeArrowheads="1"/>
              </p:cNvSpPr>
              <p:nvPr/>
            </p:nvSpPr>
            <p:spPr bwMode="auto">
              <a:xfrm rot="-4277472">
                <a:off x="1261" y="6463"/>
                <a:ext cx="498" cy="11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17" name="Oval 10"/>
              <p:cNvSpPr>
                <a:spLocks noChangeArrowheads="1"/>
              </p:cNvSpPr>
              <p:nvPr/>
            </p:nvSpPr>
            <p:spPr bwMode="auto">
              <a:xfrm rot="3293253">
                <a:off x="2705" y="6333"/>
                <a:ext cx="498" cy="11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18" name="Oval 11"/>
              <p:cNvSpPr>
                <a:spLocks noChangeArrowheads="1"/>
              </p:cNvSpPr>
              <p:nvPr/>
            </p:nvSpPr>
            <p:spPr bwMode="auto">
              <a:xfrm rot="-8812356">
                <a:off x="1527" y="7382"/>
                <a:ext cx="498" cy="11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19" name="Oval 12"/>
              <p:cNvSpPr>
                <a:spLocks noChangeArrowheads="1"/>
              </p:cNvSpPr>
              <p:nvPr/>
            </p:nvSpPr>
            <p:spPr bwMode="auto">
              <a:xfrm rot="-2159096">
                <a:off x="2494" y="7382"/>
                <a:ext cx="498" cy="11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20" name="Oval 13"/>
              <p:cNvSpPr>
                <a:spLocks noChangeArrowheads="1"/>
              </p:cNvSpPr>
              <p:nvPr/>
            </p:nvSpPr>
            <p:spPr bwMode="auto">
              <a:xfrm>
                <a:off x="2025" y="7087"/>
                <a:ext cx="488" cy="4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5607" name="Arc 14"/>
            <p:cNvSpPr>
              <a:spLocks/>
            </p:cNvSpPr>
            <p:nvPr/>
          </p:nvSpPr>
          <p:spPr bwMode="auto">
            <a:xfrm flipH="1">
              <a:off x="2457" y="5856"/>
              <a:ext cx="151" cy="2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AutoShape 15"/>
            <p:cNvSpPr>
              <a:spLocks noChangeArrowheads="1"/>
            </p:cNvSpPr>
            <p:nvPr/>
          </p:nvSpPr>
          <p:spPr bwMode="auto">
            <a:xfrm rot="-539463">
              <a:off x="2362" y="7085"/>
              <a:ext cx="1464" cy="986"/>
            </a:xfrm>
            <a:prstGeom prst="wave">
              <a:avLst>
                <a:gd name="adj1" fmla="val 13005"/>
                <a:gd name="adj2" fmla="val -24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25609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4527"/>
              <a:ext cx="26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" y="4864"/>
              <a:ext cx="485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5044"/>
              <a:ext cx="485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6011"/>
              <a:ext cx="297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2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6165"/>
              <a:ext cx="197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2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7215"/>
              <a:ext cx="344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700338" y="0"/>
            <a:ext cx="3743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5400" b="1">
                <a:solidFill>
                  <a:srgbClr val="0033CC"/>
                </a:solidFill>
              </a:rPr>
              <a:t>Итог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/>
              <a:t>Достигли мы цели урока?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9750" y="1557338"/>
            <a:ext cx="8207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0033CC"/>
                </a:solidFill>
              </a:rPr>
              <a:t>1) </a:t>
            </a:r>
            <a:r>
              <a:rPr lang="ru-RU" altLang="ru-RU" sz="3600"/>
              <a:t>Повторили действия с числовыми и алгебраическими выражениями.</a:t>
            </a:r>
          </a:p>
        </p:txBody>
      </p:sp>
      <p:pic>
        <p:nvPicPr>
          <p:cNvPr id="9" name="Picture 4" descr="Revision of C Днём Победы. Сегодня главный и самый торжественный праздник - День Победы. . from Thu, 09/05/2013 - 11:29 Рус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31686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924175"/>
            <a:ext cx="77041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0033CC"/>
                </a:solidFill>
              </a:rPr>
              <a:t>2) </a:t>
            </a:r>
            <a:r>
              <a:rPr lang="ru-RU" altLang="ru-RU" sz="3600"/>
              <a:t>Расширили знания о событиях Великой Отечественной войне.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[Изображение: d5d562a84ceb7c3f05843010a1e9bb82.gif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42306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68313" y="260350"/>
            <a:ext cx="83518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600" b="1">
                <a:solidFill>
                  <a:srgbClr val="FF0000"/>
                </a:solidFill>
              </a:rPr>
              <a:t>9 мая – День Победы </a:t>
            </a:r>
            <a:r>
              <a:rPr lang="ru-RU" altLang="ru-RU" sz="3600"/>
              <a:t>в Великой Отечественной войне.</a:t>
            </a:r>
          </a:p>
          <a:p>
            <a:pPr algn="just" eaLnBrk="1" hangingPunct="1"/>
            <a:r>
              <a:rPr lang="ru-RU" altLang="ru-RU" sz="3600"/>
              <a:t>Наша страна – великая Россия, с великой и богатой историей, всегда будет жить и процветать, пока не забыт этот день – </a:t>
            </a:r>
            <a:r>
              <a:rPr lang="ru-RU" altLang="ru-RU" sz="3600" b="1">
                <a:solidFill>
                  <a:srgbClr val="FF0000"/>
                </a:solidFill>
              </a:rPr>
              <a:t>9 мая 1945 года</a:t>
            </a:r>
            <a:r>
              <a:rPr lang="ru-RU" altLang="ru-RU" sz="3600"/>
              <a:t>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Лента блогов - Портал профессионального образования Чеченской республ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60039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188913"/>
            <a:ext cx="9145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/>
              <a:t>Наш народ </a:t>
            </a:r>
            <a:r>
              <a:rPr lang="ru-RU" altLang="ru-RU" sz="2800" b="1">
                <a:solidFill>
                  <a:srgbClr val="FF0000"/>
                </a:solidFill>
              </a:rPr>
              <a:t>свято чтит память </a:t>
            </a:r>
            <a:r>
              <a:rPr lang="ru-RU" altLang="ru-RU" sz="2800"/>
              <a:t>тех, кто смертью храбрых пал на полях сражений, кто прославил родное Отечество своим мужеством и стойкостью, своим самоотверженным, героическим трудом.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840538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урок!</a:t>
            </a:r>
          </a:p>
        </p:txBody>
      </p:sp>
      <p:pic>
        <p:nvPicPr>
          <p:cNvPr id="37895" name="Picture 7" descr="Картинка цветы, день победы, лента, тюльпаны 2560x1600 скачать обои на рабочий стол бесплатно, фото 25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61071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8201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33CC"/>
                </a:solidFill>
              </a:rPr>
              <a:t>Улицы Ярославля</a:t>
            </a:r>
            <a:r>
              <a:rPr lang="ru-RU" altLang="ru-RU" sz="2800"/>
              <a:t>, названные </a:t>
            </a:r>
            <a:r>
              <a:rPr lang="ru-RU" altLang="ru-RU" sz="2800" b="1">
                <a:solidFill>
                  <a:srgbClr val="0033CC"/>
                </a:solidFill>
              </a:rPr>
              <a:t>именами Героев </a:t>
            </a:r>
            <a:r>
              <a:rPr lang="ru-RU" altLang="ru-RU" sz="2800"/>
              <a:t>Советского Союза, Советских полководцев, участников Великой Отечественной войны: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79388" y="1916113"/>
            <a:ext cx="6264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1) </a:t>
            </a:r>
            <a:r>
              <a:rPr lang="ru-RU" altLang="ru-RU" sz="2400"/>
              <a:t>ул.Блюхера (</a:t>
            </a:r>
            <a:r>
              <a:rPr lang="ru-RU" altLang="ru-RU" sz="2400" b="1">
                <a:solidFill>
                  <a:srgbClr val="FF3300"/>
                </a:solidFill>
              </a:rPr>
              <a:t>Блюхер Василий Константинович</a:t>
            </a:r>
            <a:r>
              <a:rPr lang="ru-RU" altLang="ru-RU" sz="2400"/>
              <a:t> – Маршал Советского Союза);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79388" y="2997200"/>
            <a:ext cx="5832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2) </a:t>
            </a:r>
            <a:r>
              <a:rPr lang="ru-RU" altLang="ru-RU" sz="2400"/>
              <a:t>пр.Толбухина (</a:t>
            </a:r>
            <a:r>
              <a:rPr lang="ru-RU" altLang="ru-RU" sz="2400" b="1">
                <a:solidFill>
                  <a:srgbClr val="FF3300"/>
                </a:solidFill>
              </a:rPr>
              <a:t>Толбухин Фёдор Иванович </a:t>
            </a:r>
            <a:r>
              <a:rPr lang="ru-RU" altLang="ru-RU" sz="2400"/>
              <a:t>- Маршал Советского Союза, Герой Советского Союза);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4149725"/>
            <a:ext cx="68405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3) </a:t>
            </a:r>
            <a:r>
              <a:rPr lang="ru-RU" altLang="ru-RU" sz="2400"/>
              <a:t>ул.Лисицына (</a:t>
            </a:r>
            <a:r>
              <a:rPr lang="ru-RU" altLang="ru-RU" sz="2400" b="1">
                <a:solidFill>
                  <a:srgbClr val="FF3300"/>
                </a:solidFill>
              </a:rPr>
              <a:t>Лисицын Константин Сергеевич </a:t>
            </a:r>
            <a:r>
              <a:rPr lang="ru-RU" altLang="ru-RU" sz="2400"/>
              <a:t>– разведчик, Герой Советского Союза);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50825" y="5157788"/>
            <a:ext cx="5905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4) </a:t>
            </a:r>
            <a:r>
              <a:rPr lang="ru-RU" altLang="ru-RU" sz="2400"/>
              <a:t>ул.Елены Колесовой (</a:t>
            </a:r>
            <a:r>
              <a:rPr lang="ru-RU" altLang="ru-RU" sz="2400" b="1">
                <a:solidFill>
                  <a:srgbClr val="FF3300"/>
                </a:solidFill>
              </a:rPr>
              <a:t>Колесова Елена Фёдоровна</a:t>
            </a:r>
            <a:r>
              <a:rPr lang="ru-RU" altLang="ru-RU" sz="2400"/>
              <a:t> – партизанка, Герой Советского Союза);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1187450" y="639762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и т. д</a:t>
            </a:r>
            <a:r>
              <a:rPr lang="ru-RU" altLang="ru-RU"/>
              <a:t>.</a:t>
            </a:r>
          </a:p>
        </p:txBody>
      </p:sp>
      <p:pic>
        <p:nvPicPr>
          <p:cNvPr id="30728" name="Picture 2" descr="Василий Блюхер - - За что расстреляли Блюх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10080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 descr="Ясско-Кишинёвская опе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08275"/>
            <a:ext cx="10112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6" descr="Лисицын Константин Сергее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05263"/>
            <a:ext cx="898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8" descr="Сайт &quot;Молодая Гвардия&quot;. Валентина Ваньшина &quot;Кто они, одиннад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000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0" y="6308725"/>
            <a:ext cx="792163" cy="549275"/>
          </a:xfrm>
          <a:prstGeom prst="lef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33CC"/>
                </a:solidFill>
              </a:rPr>
              <a:t>Логическое задание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3850" y="1196975"/>
            <a:ext cx="8496300" cy="2016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 Решите анаграммы и исключите лишнее слово.</a:t>
            </a:r>
          </a:p>
          <a:p>
            <a:pPr algn="ctr" eaLnBrk="1" hangingPunct="1"/>
            <a:r>
              <a:rPr lang="ru-RU" altLang="ru-RU" sz="4400" b="1"/>
              <a:t>РЕБАГАЛ;     ЕТИРОМГЯЕ;</a:t>
            </a:r>
            <a:endParaRPr lang="ru-RU" altLang="ru-RU" sz="4400"/>
          </a:p>
          <a:p>
            <a:pPr algn="ctr" eaLnBrk="1" hangingPunct="1"/>
            <a:r>
              <a:rPr lang="ru-RU" altLang="ru-RU" sz="4400" b="1"/>
              <a:t>ДЕПАБО;     ТАКЕРАФИМИ.      </a:t>
            </a:r>
            <a:endParaRPr lang="ru-RU" altLang="ru-RU" sz="4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850" y="3284538"/>
            <a:ext cx="5183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Даны слова: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алгебра; геометрия; победа; арифметика</a:t>
            </a:r>
            <a:r>
              <a:rPr lang="ru-RU" altLang="ru-RU" sz="3200"/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3850" y="5084763"/>
            <a:ext cx="5976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Лишнее слово в задании</a:t>
            </a:r>
            <a:r>
              <a:rPr lang="ru-RU" altLang="ru-RU" sz="3200"/>
              <a:t>: </a:t>
            </a:r>
            <a:r>
              <a:rPr lang="ru-RU" altLang="ru-RU" sz="3200" b="1">
                <a:solidFill>
                  <a:srgbClr val="0033CC"/>
                </a:solidFill>
              </a:rPr>
              <a:t>победа</a:t>
            </a:r>
          </a:p>
        </p:txBody>
      </p:sp>
      <p:pic>
        <p:nvPicPr>
          <p:cNvPr id="5132" name="Picture 12" descr="9 мая. 400 открыток &quot; ALLDAY - народный сайт о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4013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47813" y="260350"/>
            <a:ext cx="6119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33CC"/>
                </a:solidFill>
              </a:rPr>
              <a:t>Список литературы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827088" y="981075"/>
            <a:ext cx="75612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1. </a:t>
            </a:r>
            <a:r>
              <a:rPr lang="ru-RU" altLang="ru-RU"/>
              <a:t>Басовская В.Д., «Трагедия и подвиг», г.Москва, изд.»Русский язык», 1985 г., - 216с.</a:t>
            </a:r>
          </a:p>
          <a:p>
            <a:pPr eaLnBrk="1" hangingPunct="1"/>
            <a:r>
              <a:rPr lang="ru-RU" altLang="ru-RU" b="1"/>
              <a:t>2.</a:t>
            </a:r>
            <a:r>
              <a:rPr lang="ru-RU" altLang="ru-RU"/>
              <a:t> Беляков Ю.П., Попов В.Г., «Герои земли Ярославской», том первый, г.Ярославль, изд. «Верхняя Волга», 2005 г., - 280с.</a:t>
            </a:r>
          </a:p>
          <a:p>
            <a:pPr eaLnBrk="1" hangingPunct="1"/>
            <a:r>
              <a:rPr lang="ru-RU" altLang="ru-RU" b="1"/>
              <a:t>3.</a:t>
            </a:r>
            <a:r>
              <a:rPr lang="ru-RU" altLang="ru-RU"/>
              <a:t> Буланов В.А., «Ярославль» (социально – экономический очерк), г.Ярославль, «Верхне – Волжское книжное издательство», 1985 г., - 224с.</a:t>
            </a:r>
          </a:p>
          <a:p>
            <a:pPr eaLnBrk="1" hangingPunct="1"/>
            <a:r>
              <a:rPr lang="ru-RU" altLang="ru-RU" b="1"/>
              <a:t>4.</a:t>
            </a:r>
            <a:r>
              <a:rPr lang="ru-RU" altLang="ru-RU"/>
              <a:t> Епифанова Н.М., Меньшикова Н.А., «Элементы истории и краеведения в математических задачах для учащихся 5 – 6 классов», г.Ярославль, 1995 г., - 52с.</a:t>
            </a:r>
          </a:p>
          <a:p>
            <a:pPr eaLnBrk="1" hangingPunct="1"/>
            <a:r>
              <a:rPr lang="ru-RU" altLang="ru-RU" b="1"/>
              <a:t>5.</a:t>
            </a:r>
            <a:r>
              <a:rPr lang="ru-RU" altLang="ru-RU"/>
              <a:t> Козлов П.И., Маров В.Ф., «Ярославль», г.Ярославль, «Верхне – Волжское книжное издательство», 1988 г., -240с.</a:t>
            </a:r>
          </a:p>
          <a:p>
            <a:pPr eaLnBrk="1" hangingPunct="1"/>
            <a:r>
              <a:rPr lang="ru-RU" altLang="ru-RU" b="1"/>
              <a:t>6.</a:t>
            </a:r>
            <a:r>
              <a:rPr lang="ru-RU" altLang="ru-RU"/>
              <a:t> Мордкович А.Г., «Алгебра 7 класс», Часть 2, задачник, г.Москва, изд. «Мнемозина», 2011 г., - 270с.</a:t>
            </a:r>
          </a:p>
          <a:p>
            <a:pPr eaLnBrk="1" hangingPunct="1"/>
            <a:r>
              <a:rPr lang="ru-RU" altLang="ru-RU" b="1"/>
              <a:t>7.</a:t>
            </a:r>
            <a:r>
              <a:rPr lang="ru-RU" altLang="ru-RU"/>
              <a:t> Рязанцев И.П., Салова Ю.Г., «История Ярославского края (1930 – 2005), г.Ярославль, изд. ОАО «Рыбинский Дом печати», 2005 г., - 280с.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79388" y="476250"/>
            <a:ext cx="8964612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Слайд 1 </a:t>
            </a:r>
            <a:r>
              <a:rPr lang="ru-RU" altLang="ru-RU" sz="1400" u="sng">
                <a:hlinkClick r:id="rId3"/>
              </a:rPr>
              <a:t>http://rusorgs.ru/themes/socium/material/1050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3 </a:t>
            </a:r>
            <a:r>
              <a:rPr lang="ru-RU" altLang="ru-RU" sz="1400" u="sng">
                <a:hlinkClick r:id="rId4"/>
              </a:rPr>
              <a:t>http://allday2.com/index.php?newsid=533485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4 </a:t>
            </a:r>
            <a:r>
              <a:rPr lang="ru-RU" altLang="ru-RU" sz="1400" u="sng">
                <a:hlinkClick r:id="rId5"/>
              </a:rPr>
              <a:t>http://maxpark.com/community/3610/content/1978239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5 </a:t>
            </a:r>
            <a:r>
              <a:rPr lang="ru-RU" altLang="ru-RU" sz="1400" u="sng">
                <a:hlinkClick r:id="rId6"/>
              </a:rPr>
              <a:t>http://www.armbio.info/?se=karta-rossii-i-sssr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6 </a:t>
            </a:r>
            <a:r>
              <a:rPr lang="ru-RU" altLang="ru-RU" sz="1400" u="sng">
                <a:hlinkClick r:id="rId7"/>
              </a:rPr>
              <a:t>http://s9maem.blogspot.com/2013/05/normal-0-false-false-false.html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8 </a:t>
            </a:r>
            <a:r>
              <a:rPr lang="ru-RU" altLang="ru-RU" sz="1400" u="sng">
                <a:hlinkClick r:id="rId8"/>
              </a:rPr>
              <a:t>http://yarreg.ru/articles/47221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9  </a:t>
            </a:r>
            <a:r>
              <a:rPr lang="ru-RU" altLang="ru-RU" sz="1400" u="sng">
                <a:hlinkClick r:id="rId9"/>
              </a:rPr>
              <a:t>http://clubs.ya.ru/4611686018427405469/posts.xml?tb=520&amp;maxt=1306871999&amp;mint=1304193600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10 </a:t>
            </a:r>
            <a:r>
              <a:rPr lang="ru-RU" altLang="ru-RU" sz="1400" u="sng">
                <a:hlinkClick r:id="rId10"/>
              </a:rPr>
              <a:t>http://www.mk.ru/social/article/2013/06/21/873026-i-baron-iz-moskvyi.html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13 </a:t>
            </a:r>
            <a:r>
              <a:rPr lang="ru-RU" altLang="ru-RU" sz="1400" u="sng">
                <a:hlinkClick r:id="rId11"/>
              </a:rPr>
              <a:t>http://pulson.ru/page/17</a:t>
            </a:r>
            <a:r>
              <a:rPr lang="ru-RU" altLang="ru-RU" sz="1400"/>
              <a:t> ; </a:t>
            </a:r>
            <a:r>
              <a:rPr lang="ru-RU" altLang="ru-RU" sz="1400" u="sng">
                <a:hlinkClick r:id="rId12"/>
              </a:rPr>
              <a:t>http://vorotila.ru/Item9371/Nemeckiy-Tank-Tigr</a:t>
            </a:r>
            <a:r>
              <a:rPr lang="ru-RU" altLang="ru-RU" sz="1400"/>
              <a:t>; </a:t>
            </a:r>
            <a:r>
              <a:rPr lang="ru-RU" altLang="ru-RU" sz="1400" u="sng">
                <a:hlinkClick r:id="rId13"/>
              </a:rPr>
              <a:t>http://www.oldmikk.ru/Memory_people_gotovcev_nikolai_ivan.html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14 </a:t>
            </a:r>
            <a:r>
              <a:rPr lang="ru-RU" altLang="ru-RU" sz="1400" u="sng">
                <a:hlinkClick r:id="rId14"/>
              </a:rPr>
              <a:t>http://www.dynamion.de/31061/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15 </a:t>
            </a:r>
            <a:r>
              <a:rPr lang="ru-RU" altLang="ru-RU" sz="1400" u="sng">
                <a:hlinkClick r:id="rId15"/>
              </a:rPr>
              <a:t>http://www.vremyan.runewscifrovuju_letopis_velikoj_otechestvennoj_vojny_sozdadut_v_nizhegorodskoj_oblasti.html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16 </a:t>
            </a:r>
            <a:r>
              <a:rPr lang="ru-RU" altLang="ru-RU" sz="1400">
                <a:hlinkClick r:id="rId16"/>
              </a:rPr>
              <a:t>http://www.yartpp.ru/index.php?option=com_content&amp;view=article&amp;id=4040…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17</a:t>
            </a:r>
            <a:r>
              <a:rPr lang="ru-RU" altLang="ru-RU" sz="1400" u="sng">
                <a:hlinkClick r:id="rId17"/>
              </a:rPr>
              <a:t>http://victory.rusarchives.ru/index.php?p=41&amp;author_id=262</a:t>
            </a:r>
            <a:r>
              <a:rPr lang="ru-RU" altLang="ru-RU" sz="1400"/>
              <a:t>; </a:t>
            </a:r>
            <a:r>
              <a:rPr lang="ru-RU" altLang="ru-RU" sz="1400" u="sng">
                <a:hlinkClick r:id="rId18"/>
              </a:rPr>
              <a:t>http://polit-mix.net/foto/2114-ghenskie-vospominaniya-o-velikoy-otechestvennoy-foto</a:t>
            </a:r>
            <a:r>
              <a:rPr lang="ru-RU" altLang="ru-RU" sz="1400"/>
              <a:t>; </a:t>
            </a:r>
            <a:r>
              <a:rPr lang="ru-RU" altLang="ru-RU" sz="1400" u="sng">
                <a:hlinkClick r:id="rId19"/>
              </a:rPr>
              <a:t>http://www.agkm.ru/soldat_titov.html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22 </a:t>
            </a:r>
            <a:r>
              <a:rPr lang="ru-RU" altLang="ru-RU" sz="1400" u="sng">
                <a:hlinkClick r:id="rId20"/>
              </a:rPr>
              <a:t>http://redigo.ru/geo/Europe/Russia/poi/46122</a:t>
            </a:r>
            <a:r>
              <a:rPr lang="ru-RU" altLang="ru-RU" sz="1400"/>
              <a:t>; </a:t>
            </a:r>
            <a:r>
              <a:rPr lang="ru-RU" altLang="ru-RU" sz="1400" u="sng">
                <a:hlinkClick r:id="rId21"/>
              </a:rPr>
              <a:t>http://www.votpusk.ru/gallery/foto1.asp?i=58635</a:t>
            </a:r>
            <a:r>
              <a:rPr lang="ru-RU" altLang="ru-RU" sz="1400"/>
              <a:t>; </a:t>
            </a:r>
            <a:r>
              <a:rPr lang="ru-RU" altLang="ru-RU" sz="1400" u="sng">
                <a:hlinkClick r:id="rId22"/>
              </a:rPr>
              <a:t>http://www.votpusk.ru/gallery/foto1.asp?i=58636</a:t>
            </a:r>
            <a:r>
              <a:rPr lang="ru-RU" altLang="ru-RU" sz="1400"/>
              <a:t>;</a:t>
            </a:r>
          </a:p>
          <a:p>
            <a:pPr eaLnBrk="1" hangingPunct="1"/>
            <a:r>
              <a:rPr lang="ru-RU" altLang="ru-RU" sz="1400" u="sng">
                <a:hlinkClick r:id="rId23"/>
              </a:rPr>
              <a:t>http://www.700slov.com/page/5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23 </a:t>
            </a:r>
            <a:r>
              <a:rPr lang="ru-RU" altLang="ru-RU" sz="1400" u="sng">
                <a:hlinkClick r:id="rId24"/>
              </a:rPr>
              <a:t>http://irro66.narod.ru/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24 </a:t>
            </a:r>
            <a:r>
              <a:rPr lang="ru-RU" altLang="ru-RU" sz="1400" u="sng">
                <a:hlinkClick r:id="rId25"/>
              </a:rPr>
              <a:t>http://vestnikyar.ru/gorod-voinskoj-slavy.html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25 </a:t>
            </a:r>
            <a:r>
              <a:rPr lang="ru-RU" altLang="ru-RU" sz="1400" u="sng">
                <a:hlinkClick r:id="rId26"/>
              </a:rPr>
              <a:t>https://www.russian-belgium.be/en/node/76289/revisions/103636/view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26 </a:t>
            </a:r>
            <a:r>
              <a:rPr lang="ru-RU" altLang="ru-RU" sz="1400" u="sng">
                <a:hlinkClick r:id="rId27"/>
              </a:rPr>
              <a:t>http://ugoo.ru/thread-478.html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27 </a:t>
            </a:r>
            <a:r>
              <a:rPr lang="ru-RU" altLang="ru-RU" sz="1400" u="sng">
                <a:hlinkClick r:id="rId28"/>
              </a:rPr>
              <a:t>http://chtt.pu26.proffi95.ru/blogs/latest-1.html</a:t>
            </a:r>
            <a:endParaRPr lang="ru-RU" altLang="ru-RU" sz="1400"/>
          </a:p>
          <a:p>
            <a:pPr eaLnBrk="1" hangingPunct="1"/>
            <a:r>
              <a:rPr lang="ru-RU" altLang="ru-RU" sz="1400"/>
              <a:t>Слайд 28 </a:t>
            </a:r>
            <a:r>
              <a:rPr lang="ru-RU" altLang="ru-RU" sz="1400" u="sng">
                <a:hlinkClick r:id="rId29"/>
              </a:rPr>
              <a:t>http://www.look.com.ua/download/25318/2560x1600/</a:t>
            </a:r>
            <a:endParaRPr lang="ru-RU" altLang="ru-RU" sz="1400" u="sng"/>
          </a:p>
          <a:p>
            <a:pPr eaLnBrk="1" hangingPunct="1"/>
            <a:r>
              <a:rPr lang="ru-RU" altLang="ru-RU" sz="1400"/>
              <a:t>Слайд 29 </a:t>
            </a:r>
            <a:r>
              <a:rPr lang="ru-RU" altLang="ru-RU" sz="1400" u="sng">
                <a:hlinkClick r:id="rId30"/>
              </a:rPr>
              <a:t>http://www.podaril.ru/news.php?news_id=517812</a:t>
            </a:r>
            <a:r>
              <a:rPr lang="ru-RU" altLang="ru-RU" sz="1400"/>
              <a:t>; </a:t>
            </a:r>
            <a:r>
              <a:rPr lang="ru-RU" altLang="ru-RU" sz="1400" u="sng">
                <a:hlinkClick r:id="rId31"/>
              </a:rPr>
              <a:t>http://www.opoccuu.com/yassko-kishinyovskaya.htm</a:t>
            </a:r>
            <a:r>
              <a:rPr lang="ru-RU" altLang="ru-RU" sz="1400"/>
              <a:t>; </a:t>
            </a:r>
            <a:r>
              <a:rPr lang="ru-RU" altLang="ru-RU" sz="1400" u="sng">
                <a:hlinkClick r:id="rId32"/>
              </a:rPr>
              <a:t>http://www.warheroes.ru/hero/hero.asp?Hero_id=3662</a:t>
            </a:r>
            <a:r>
              <a:rPr lang="ru-RU" altLang="ru-RU" sz="1400"/>
              <a:t>; </a:t>
            </a:r>
            <a:r>
              <a:rPr lang="ru-RU" altLang="ru-RU" sz="1400" u="sng">
                <a:hlinkClick r:id="rId30"/>
              </a:rPr>
              <a:t>http://www.molodguard.ru/heroes24.htm</a:t>
            </a:r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10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136775" y="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33CC"/>
                </a:solidFill>
              </a:rPr>
              <a:t>Картинки и фотографии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54737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33CC"/>
                </a:solidFill>
              </a:rPr>
              <a:t>70 лет </a:t>
            </a:r>
            <a:r>
              <a:rPr lang="ru-RU" altLang="ru-RU" sz="3200"/>
              <a:t>отделяют нас от </a:t>
            </a:r>
            <a:r>
              <a:rPr lang="ru-RU" altLang="ru-RU" sz="3200" b="1">
                <a:solidFill>
                  <a:srgbClr val="FF0000"/>
                </a:solidFill>
              </a:rPr>
              <a:t>Великой Победы</a:t>
            </a:r>
            <a:r>
              <a:rPr lang="ru-RU" altLang="ru-RU" sz="3200"/>
              <a:t>. </a:t>
            </a:r>
          </a:p>
          <a:p>
            <a:pPr eaLnBrk="1" hangingPunct="1"/>
            <a:r>
              <a:rPr lang="ru-RU" altLang="ru-RU" sz="3200"/>
              <a:t>Победа в Великой Отечественной войне – важнейшее достояние нашей Отчизны. </a:t>
            </a:r>
          </a:p>
          <a:p>
            <a:pPr eaLnBrk="1" hangingPunct="1"/>
            <a:r>
              <a:rPr lang="ru-RU" altLang="ru-RU" sz="3200"/>
              <a:t>Взгляните на </a:t>
            </a:r>
            <a:r>
              <a:rPr lang="ru-RU" altLang="ru-RU" sz="3200">
                <a:solidFill>
                  <a:srgbClr val="000099"/>
                </a:solidFill>
                <a:hlinkClick r:id="rId2" action="ppaction://hlinksldjump"/>
              </a:rPr>
              <a:t>карту</a:t>
            </a:r>
            <a:r>
              <a:rPr lang="ru-RU" altLang="ru-RU" sz="3200"/>
              <a:t> </a:t>
            </a:r>
          </a:p>
          <a:p>
            <a:pPr eaLnBrk="1" hangingPunct="1"/>
            <a:r>
              <a:rPr lang="ru-RU" altLang="ru-RU" sz="3200"/>
              <a:t>нашей страны.</a:t>
            </a:r>
          </a:p>
          <a:p>
            <a:pPr eaLnBrk="1" hangingPunct="1"/>
            <a:r>
              <a:rPr lang="ru-RU" altLang="ru-RU" sz="3200"/>
              <a:t>Ни пяди родной земли</a:t>
            </a:r>
          </a:p>
          <a:p>
            <a:pPr eaLnBrk="1" hangingPunct="1"/>
            <a:r>
              <a:rPr lang="ru-RU" altLang="ru-RU" sz="3200"/>
              <a:t>не уступили захватчикам наши отцы, деды и прадеды.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85113" y="6092825"/>
            <a:ext cx="719137" cy="477838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6" descr="ПРАЗДНИК ПОБЕДЫ МУЗА НАШЕГО ДВОР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арта россии и ссср &quot; топографический центр, Скачать для Windows Seven, XP, Виста, 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0" y="6021388"/>
            <a:ext cx="755650" cy="62071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0"/>
            <a:ext cx="9145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Великая Отечественная война началась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</a:rPr>
              <a:t>22 июня 1941 года</a:t>
            </a:r>
            <a:endParaRPr lang="ru-RU" altLang="ru-RU" sz="36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412875"/>
            <a:ext cx="4895850" cy="4062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«Тот самый длинный день в году</a:t>
            </a:r>
          </a:p>
          <a:p>
            <a:pPr eaLnBrk="1" hangingPunct="1"/>
            <a:r>
              <a:rPr lang="ru-RU" altLang="ru-RU" sz="2400"/>
              <a:t>С его безоблачной погодой</a:t>
            </a:r>
          </a:p>
          <a:p>
            <a:pPr eaLnBrk="1" hangingPunct="1"/>
            <a:r>
              <a:rPr lang="ru-RU" altLang="ru-RU" sz="2400"/>
              <a:t>Нам выдал общую беду</a:t>
            </a:r>
          </a:p>
          <a:p>
            <a:pPr eaLnBrk="1" hangingPunct="1"/>
            <a:r>
              <a:rPr lang="ru-RU" altLang="ru-RU" sz="2400"/>
              <a:t>На всех, на все четыре года.</a:t>
            </a:r>
          </a:p>
          <a:p>
            <a:pPr eaLnBrk="1" hangingPunct="1"/>
            <a:r>
              <a:rPr lang="ru-RU" altLang="ru-RU" sz="2400"/>
              <a:t> </a:t>
            </a:r>
          </a:p>
          <a:p>
            <a:pPr eaLnBrk="1" hangingPunct="1"/>
            <a:r>
              <a:rPr lang="ru-RU" altLang="ru-RU" sz="2400"/>
              <a:t>Она такой вдавила след</a:t>
            </a:r>
          </a:p>
          <a:p>
            <a:pPr eaLnBrk="1" hangingPunct="1"/>
            <a:r>
              <a:rPr lang="ru-RU" altLang="ru-RU" sz="2400"/>
              <a:t>И столько наземь положила,</a:t>
            </a:r>
          </a:p>
          <a:p>
            <a:pPr eaLnBrk="1" hangingPunct="1"/>
            <a:r>
              <a:rPr lang="ru-RU" altLang="ru-RU" sz="2400"/>
              <a:t>Что двадцать лет и тридцать лет</a:t>
            </a:r>
          </a:p>
          <a:p>
            <a:pPr eaLnBrk="1" hangingPunct="1"/>
            <a:r>
              <a:rPr lang="ru-RU" altLang="ru-RU" sz="2400"/>
              <a:t>Живым не верится, что живы…                    (К.Симонов)</a:t>
            </a:r>
          </a:p>
          <a:p>
            <a:pPr eaLnBrk="1" hangingPunct="1"/>
            <a:endParaRPr lang="ru-RU" altLang="ru-RU"/>
          </a:p>
        </p:txBody>
      </p:sp>
      <p:pic>
        <p:nvPicPr>
          <p:cNvPr id="8196" name="Picture 2" descr="С Днём Победы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412875"/>
            <a:ext cx="41036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>
                <a:solidFill>
                  <a:srgbClr val="000099"/>
                </a:solidFill>
              </a:rPr>
              <a:t>Узнать, сколько дней продолжалась война, поможет нам удивительный квадрат.</a:t>
            </a:r>
          </a:p>
        </p:txBody>
      </p:sp>
      <p:graphicFrame>
        <p:nvGraphicFramePr>
          <p:cNvPr id="5" name="Group 110"/>
          <p:cNvGraphicFramePr>
            <a:graphicFrameLocks noGrp="1"/>
          </p:cNvGraphicFramePr>
          <p:nvPr/>
        </p:nvGraphicFramePr>
        <p:xfrm>
          <a:off x="3995738" y="2060575"/>
          <a:ext cx="4752975" cy="3068639"/>
        </p:xfrm>
        <a:graphic>
          <a:graphicData uri="http://schemas.openxmlformats.org/drawingml/2006/table">
            <a:tbl>
              <a:tblPr/>
              <a:tblGrid>
                <a:gridCol w="1097264"/>
                <a:gridCol w="1174459"/>
                <a:gridCol w="1259925"/>
                <a:gridCol w="1221327"/>
              </a:tblGrid>
              <a:tr h="640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413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218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474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567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569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630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979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195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256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349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26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375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Box 5"/>
          <p:cNvSpPr txBox="1">
            <a:spLocks noChangeArrowheads="1"/>
          </p:cNvSpPr>
          <p:nvPr/>
        </p:nvSpPr>
        <p:spPr bwMode="auto">
          <a:xfrm>
            <a:off x="250825" y="1916113"/>
            <a:ext cx="37449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/>
              <a:t>Выберите из каждой строки и каждого столбца по одному числу, найдите сумму выбранных четырёх чисел – и вы получите ответ на вопрос.</a:t>
            </a:r>
          </a:p>
        </p:txBody>
      </p:sp>
      <p:sp>
        <p:nvSpPr>
          <p:cNvPr id="9247" name="TextBox 6"/>
          <p:cNvSpPr txBox="1">
            <a:spLocks noChangeArrowheads="1"/>
          </p:cNvSpPr>
          <p:nvPr/>
        </p:nvSpPr>
        <p:spPr bwMode="auto">
          <a:xfrm>
            <a:off x="3995738" y="1341438"/>
            <a:ext cx="792162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№1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6610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99"/>
                </a:solidFill>
              </a:rPr>
              <a:t>Ответ: </a:t>
            </a:r>
            <a:r>
              <a:rPr lang="ru-RU" altLang="ru-RU" sz="2400"/>
              <a:t>Великая Отечественная война длилась</a:t>
            </a:r>
            <a:r>
              <a:rPr lang="ru-RU" altLang="ru-RU" sz="2000"/>
              <a:t> </a:t>
            </a:r>
            <a:r>
              <a:rPr lang="ru-RU" altLang="ru-RU" sz="3200" b="1">
                <a:solidFill>
                  <a:srgbClr val="FF3300"/>
                </a:solidFill>
              </a:rPr>
              <a:t>1418 дней</a:t>
            </a:r>
            <a:r>
              <a:rPr lang="ru-RU" altLang="ru-RU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489585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/>
              <a:t>Буквально с первого дня войны на территории </a:t>
            </a:r>
            <a:r>
              <a:rPr lang="ru-RU" altLang="ru-RU" sz="3400" b="1">
                <a:solidFill>
                  <a:srgbClr val="000099"/>
                </a:solidFill>
              </a:rPr>
              <a:t>Ярославской </a:t>
            </a:r>
          </a:p>
          <a:p>
            <a:pPr eaLnBrk="1" hangingPunct="1"/>
            <a:r>
              <a:rPr lang="ru-RU" altLang="ru-RU" sz="3400" b="1">
                <a:solidFill>
                  <a:srgbClr val="000099"/>
                </a:solidFill>
              </a:rPr>
              <a:t>области </a:t>
            </a:r>
            <a:r>
              <a:rPr lang="ru-RU" altLang="ru-RU" sz="3400"/>
              <a:t>начался процесс формирования воинских частей. Раньше всех была сформирована</a:t>
            </a:r>
          </a:p>
          <a:p>
            <a:pPr eaLnBrk="1" hangingPunct="1"/>
            <a:r>
              <a:rPr lang="ru-RU" altLang="ru-RU" sz="3400"/>
              <a:t> </a:t>
            </a:r>
            <a:r>
              <a:rPr lang="ru-RU" altLang="ru-RU" sz="3400" b="1">
                <a:solidFill>
                  <a:srgbClr val="FF0000"/>
                </a:solidFill>
              </a:rPr>
              <a:t>243-я стрелковая дивизия</a:t>
            </a:r>
            <a:r>
              <a:rPr lang="ru-RU" altLang="ru-RU" sz="3400"/>
              <a:t>.</a:t>
            </a:r>
          </a:p>
        </p:txBody>
      </p:sp>
      <p:pic>
        <p:nvPicPr>
          <p:cNvPr id="10243" name="Picture 4" descr="D:\к открытому уроку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63625"/>
            <a:ext cx="4535487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851275" y="188913"/>
            <a:ext cx="792163" cy="522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№2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836613"/>
            <a:ext cx="89646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/>
              <a:t>В боях Великой Отечественной войны участвовало около </a:t>
            </a:r>
            <a:r>
              <a:rPr lang="ru-RU" altLang="ru-RU" sz="3200" b="1">
                <a:solidFill>
                  <a:srgbClr val="FF0000"/>
                </a:solidFill>
              </a:rPr>
              <a:t>0,6 млн. </a:t>
            </a:r>
            <a:r>
              <a:rPr lang="ru-RU" altLang="ru-RU" sz="3200"/>
              <a:t>жителей Ярославской области. Около </a:t>
            </a:r>
            <a:r>
              <a:rPr lang="ru-RU" altLang="ru-RU" sz="3200" b="1">
                <a:solidFill>
                  <a:srgbClr val="000099"/>
                </a:solidFill>
              </a:rPr>
              <a:t>0,2 млн. </a:t>
            </a:r>
            <a:r>
              <a:rPr lang="ru-RU" altLang="ru-RU" sz="3200"/>
              <a:t>из них погибло. Какая часть жителей погибла?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50825" y="3284538"/>
            <a:ext cx="2160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99"/>
                </a:solidFill>
              </a:rPr>
              <a:t>Решение:</a:t>
            </a:r>
            <a:endParaRPr lang="ru-RU" altLang="ru-RU">
              <a:solidFill>
                <a:srgbClr val="000099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14398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79388" y="4221163"/>
            <a:ext cx="6264275" cy="2278062"/>
            <a:chOff x="179512" y="4221088"/>
            <a:chExt cx="6336704" cy="2278707"/>
          </a:xfrm>
        </p:grpSpPr>
        <p:grpSp>
          <p:nvGrpSpPr>
            <p:cNvPr id="11272" name="Группа 10"/>
            <p:cNvGrpSpPr>
              <a:grpSpLocks/>
            </p:cNvGrpSpPr>
            <p:nvPr/>
          </p:nvGrpSpPr>
          <p:grpSpPr bwMode="auto">
            <a:xfrm>
              <a:off x="179512" y="4221088"/>
              <a:ext cx="1995632" cy="1016823"/>
              <a:chOff x="179512" y="4221088"/>
              <a:chExt cx="1995632" cy="1016823"/>
            </a:xfrm>
          </p:grpSpPr>
          <p:sp>
            <p:nvSpPr>
              <p:cNvPr id="11274" name="TextBox 7"/>
              <p:cNvSpPr txBox="1">
                <a:spLocks noChangeArrowheads="1"/>
              </p:cNvSpPr>
              <p:nvPr/>
            </p:nvSpPr>
            <p:spPr bwMode="auto">
              <a:xfrm>
                <a:off x="179512" y="4653136"/>
                <a:ext cx="187220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3200">
                    <a:solidFill>
                      <a:srgbClr val="000099"/>
                    </a:solidFill>
                  </a:rPr>
                  <a:t> Ответ:</a:t>
                </a:r>
              </a:p>
            </p:txBody>
          </p:sp>
          <p:pic>
            <p:nvPicPr>
              <p:cNvPr id="1127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4221088"/>
                <a:ext cx="339448" cy="93610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73" name="TextBox 9"/>
            <p:cNvSpPr txBox="1">
              <a:spLocks noChangeArrowheads="1"/>
            </p:cNvSpPr>
            <p:nvPr/>
          </p:nvSpPr>
          <p:spPr bwMode="auto">
            <a:xfrm>
              <a:off x="2303240" y="4653136"/>
              <a:ext cx="4212976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/>
                <a:t>участников войны </a:t>
              </a:r>
            </a:p>
            <a:p>
              <a:pPr eaLnBrk="1" hangingPunct="1"/>
              <a:r>
                <a:rPr lang="ru-RU" altLang="ru-RU" sz="3200"/>
                <a:t>из Ярославской области погибли.</a:t>
              </a:r>
            </a:p>
            <a:p>
              <a:pPr eaLnBrk="1" hangingPunct="1"/>
              <a:endParaRPr lang="ru-RU" altLang="ru-RU"/>
            </a:p>
          </p:txBody>
        </p:sp>
      </p:grpSp>
      <p:pic>
        <p:nvPicPr>
          <p:cNvPr id="60420" name="Picture 4" descr="Вкус Жизни- я.р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30257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1479</Words>
  <Application>Microsoft Office PowerPoint</Application>
  <PresentationFormat>Экран (4:3)</PresentationFormat>
  <Paragraphs>182</Paragraphs>
  <Slides>31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Symbol</vt:lpstr>
      <vt:lpstr>Оформление по умолчанию</vt:lpstr>
      <vt:lpstr>Microsoft Equation 3.0</vt:lpstr>
      <vt:lpstr>Числовые и алгебраические выражения</vt:lpstr>
      <vt:lpstr>Домашнее задание</vt:lpstr>
      <vt:lpstr>Логическое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Квадратные уравнения</dc:title>
  <dc:creator>Олег</dc:creator>
  <cp:lastModifiedBy>User</cp:lastModifiedBy>
  <cp:revision>102</cp:revision>
  <dcterms:created xsi:type="dcterms:W3CDTF">2009-03-03T16:47:01Z</dcterms:created>
  <dcterms:modified xsi:type="dcterms:W3CDTF">2015-03-17T17:42:44Z</dcterms:modified>
</cp:coreProperties>
</file>