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9" r:id="rId19"/>
    <p:sldId id="277" r:id="rId20"/>
    <p:sldId id="280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Book Antiqua" panose="02040602050305030304" pitchFamily="18" charset="0"/>
      <p:regular r:id="rId27"/>
      <p:bold r:id="rId28"/>
      <p:italic r:id="rId29"/>
      <p:boldItalic r:id="rId30"/>
    </p:embeddedFont>
    <p:embeddedFont>
      <p:font typeface="Wingdings 2" panose="05020102010507070707" pitchFamily="18" charset="2"/>
      <p:regular r:id="rId31"/>
    </p:embeddedFont>
    <p:embeddedFont>
      <p:font typeface="Lucida Sans" panose="020B0602030504020204" pitchFamily="34" charset="0"/>
      <p:regular r:id="rId32"/>
      <p:bold r:id="rId33"/>
      <p:italic r:id="rId34"/>
      <p:boldItalic r:id="rId35"/>
    </p:embeddedFont>
    <p:embeddedFont>
      <p:font typeface="Wingdings 3" panose="05040102010807070707" pitchFamily="18" charset="2"/>
      <p:regular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80" d="100"/>
          <a:sy n="80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049F3-9361-4207-A540-E93BCBACF2C0}" type="datetimeFigureOut">
              <a:rPr lang="ru-RU" smtClean="0"/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696ED-29BA-4D81-81E0-1BCFB4A66F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22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F696ED-29BA-4D81-81E0-1BCFB4A66FF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85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7133D8-12C6-4ABB-89FC-1580EA95F901}" type="datetimeFigureOut">
              <a:rPr lang="ru-RU" smtClean="0"/>
              <a:t>11.01.2015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E01771-3B42-4115-A79A-5806D2730482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2908920"/>
          </a:xfrm>
        </p:spPr>
        <p:txBody>
          <a:bodyPr>
            <a:noAutofit/>
          </a:bodyPr>
          <a:lstStyle/>
          <a:p>
            <a:r>
              <a:rPr lang="ru-RU" sz="1800" b="1" dirty="0" err="1" smtClean="0">
                <a:solidFill>
                  <a:schemeClr val="tx2"/>
                </a:solidFill>
              </a:rPr>
              <a:t>ВЦДО</a:t>
            </a:r>
            <a:r>
              <a:rPr lang="ru-RU" sz="1000" b="1" dirty="0" err="1" smtClean="0">
                <a:solidFill>
                  <a:schemeClr val="tx2"/>
                </a:solidFill>
              </a:rPr>
              <a:t>и</a:t>
            </a:r>
            <a:r>
              <a:rPr lang="ru-RU" sz="1800" b="1" dirty="0" err="1" smtClean="0">
                <a:solidFill>
                  <a:schemeClr val="tx2"/>
                </a:solidFill>
              </a:rPr>
              <a:t>Т</a:t>
            </a:r>
            <a:r>
              <a:rPr lang="ru-RU" sz="1800" b="1" dirty="0" smtClean="0">
                <a:solidFill>
                  <a:schemeClr val="tx2"/>
                </a:solidFill>
              </a:rPr>
              <a:t> «Огонек» </a:t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5400" b="1" dirty="0" smtClean="0">
                <a:solidFill>
                  <a:schemeClr val="tx2"/>
                </a:solidFill>
              </a:rPr>
              <a:t>РЕШЕНИЕ</a:t>
            </a: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</a:rPr>
              <a:t>КВАДРАТНЫХ</a:t>
            </a:r>
            <a:br>
              <a:rPr lang="ru-RU" sz="5400" b="1" dirty="0" smtClean="0">
                <a:solidFill>
                  <a:schemeClr val="tx2"/>
                </a:solidFill>
              </a:rPr>
            </a:br>
            <a:r>
              <a:rPr lang="ru-RU" sz="5400" b="1" dirty="0" smtClean="0">
                <a:solidFill>
                  <a:srgbClr val="FFFF00"/>
                </a:solidFill>
              </a:rPr>
              <a:t> </a:t>
            </a:r>
            <a:r>
              <a:rPr lang="ru-RU" sz="5400" b="1" dirty="0" smtClean="0">
                <a:solidFill>
                  <a:schemeClr val="tx2"/>
                </a:solidFill>
              </a:rPr>
              <a:t>УРАВНЕНИЙ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409670"/>
          </a:xfrm>
        </p:spPr>
        <p:txBody>
          <a:bodyPr>
            <a:normAutofit lnSpcReduction="10000"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8 класс</a:t>
            </a:r>
          </a:p>
          <a:p>
            <a:r>
              <a:rPr lang="ru-RU" sz="88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accent5"/>
                </a:solidFill>
              </a:rPr>
              <a:t>Автор: Головачева Галина Федоровна 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92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Autofit/>
              </a:bodyPr>
              <a:lstStyle/>
              <a:p>
                <a:r>
                  <a:rPr lang="ru-RU" sz="8800" dirty="0" smtClean="0">
                    <a:solidFill>
                      <a:schemeClr val="accent2"/>
                    </a:solidFill>
                  </a:rPr>
                  <a:t>Ответ:  </a:t>
                </a:r>
                <a:r>
                  <a:rPr lang="ru-RU" sz="8800" dirty="0" smtClean="0">
                    <a:solidFill>
                      <a:schemeClr val="tx1"/>
                    </a:solidFill>
                  </a:rPr>
                  <a:t>уравнение квадратное,</a:t>
                </a:r>
                <a:br>
                  <a:rPr lang="ru-RU" sz="8800" dirty="0" smtClean="0">
                    <a:solidFill>
                      <a:schemeClr val="tx1"/>
                    </a:solidFill>
                  </a:rPr>
                </a:br>
                <a:r>
                  <a:rPr lang="ru-RU" sz="8800" dirty="0" smtClean="0">
                    <a:solidFill>
                      <a:schemeClr val="tx1"/>
                    </a:solidFill>
                  </a:rPr>
                  <a:t>неполное; </a:t>
                </a:r>
                <a:br>
                  <a:rPr lang="ru-RU" sz="8800" dirty="0" smtClean="0">
                    <a:solidFill>
                      <a:schemeClr val="tx1"/>
                    </a:solidFill>
                  </a:rPr>
                </a:br>
                <a:r>
                  <a:rPr lang="ru-RU" sz="8800" dirty="0" smtClean="0">
                    <a:solidFill>
                      <a:schemeClr val="tx1"/>
                    </a:solidFill>
                  </a:rPr>
                  <a:t>х=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8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8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  <m:r>
                          <a:rPr lang="ru-RU" sz="8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;</m:t>
                        </m:r>
                      </m:e>
                    </m:rad>
                  </m:oMath>
                </a14:m>
                <a:r>
                  <a:rPr lang="ru-RU" sz="8800" dirty="0" smtClean="0">
                    <a:solidFill>
                      <a:schemeClr val="tx1"/>
                    </a:solidFill>
                  </a:rPr>
                  <a:t>  х = -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8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ru-RU" sz="88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e>
                    </m:rad>
                  </m:oMath>
                </a14:m>
                <a:endParaRPr lang="ru-RU" sz="8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 t="-6756" b="-13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54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r>
                  <a:rPr lang="ru-RU" sz="9600" dirty="0" smtClean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1" i="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9600" b="1" i="0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ru-RU" sz="9600" dirty="0" smtClean="0">
                    <a:solidFill>
                      <a:schemeClr val="tx1"/>
                    </a:solidFill>
                  </a:rPr>
                  <a:t> 8х = 0</a:t>
                </a:r>
                <a:endParaRPr lang="ru-RU" sz="9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60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6583362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2"/>
                </a:solidFill>
              </a:rPr>
              <a:t>Ответ: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х=0: х=4.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29747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89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274638"/>
                <a:ext cx="8507288" cy="6322714"/>
              </a:xfrm>
            </p:spPr>
            <p:txBody>
              <a:bodyPr>
                <a:normAutofit/>
              </a:bodyPr>
              <a:lstStyle/>
              <a:p>
                <a:r>
                  <a:rPr lang="ru-RU" sz="9600" dirty="0" smtClean="0">
                    <a:solidFill>
                      <a:schemeClr val="tx1"/>
                    </a:solidFill>
                    <a:effectLst/>
                  </a:rPr>
                  <a:t>-15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9600" b="1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9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ru-RU" sz="9600" b="1" i="1" smtClean="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𝟎</m:t>
                    </m:r>
                  </m:oMath>
                </a14:m>
                <a:endParaRPr lang="ru-RU" sz="9600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274638"/>
                <a:ext cx="8507288" cy="632271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4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69360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2"/>
                </a:solidFill>
              </a:rPr>
              <a:t>Ответ: </a:t>
            </a:r>
            <a:r>
              <a:rPr lang="ru-RU" sz="8800" dirty="0" smtClean="0">
                <a:solidFill>
                  <a:schemeClr val="tx1"/>
                </a:solidFill>
              </a:rPr>
              <a:t>квадратное неполное; х=0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2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6322714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1"/>
                </a:solidFill>
              </a:rPr>
              <a:t>(х – 2)(х + 3) = 0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625070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2"/>
                </a:solidFill>
              </a:rPr>
              <a:t>Ответ:</a:t>
            </a:r>
            <a:r>
              <a:rPr lang="ru-RU" sz="9600" dirty="0" smtClean="0">
                <a:solidFill>
                  <a:schemeClr val="tx1"/>
                </a:solidFill>
              </a:rPr>
              <a:t> </a:t>
            </a:r>
            <a:br>
              <a:rPr lang="ru-RU" sz="9600" dirty="0" smtClean="0">
                <a:solidFill>
                  <a:schemeClr val="tx1"/>
                </a:solidFill>
              </a:rPr>
            </a:br>
            <a:r>
              <a:rPr lang="ru-RU" sz="9600" dirty="0" smtClean="0">
                <a:solidFill>
                  <a:schemeClr val="tx1"/>
                </a:solidFill>
              </a:rPr>
              <a:t> х=2; х=-3.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858000"/>
          </a:xfrm>
        </p:spPr>
        <p:txBody>
          <a:bodyPr>
            <a:normAutofit/>
          </a:bodyPr>
          <a:lstStyle/>
          <a:p>
            <a:r>
              <a:rPr lang="ru-RU" sz="9600" dirty="0">
                <a:solidFill>
                  <a:schemeClr val="accent2"/>
                </a:solidFill>
              </a:rPr>
              <a:t>П</a:t>
            </a:r>
            <a:r>
              <a:rPr lang="ru-RU" sz="9600" dirty="0" smtClean="0">
                <a:solidFill>
                  <a:schemeClr val="accent2"/>
                </a:solidFill>
              </a:rPr>
              <a:t>роверочная работа</a:t>
            </a:r>
            <a:endParaRPr lang="ru-RU" sz="9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63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ОТВЕТЫ</a:t>
            </a:r>
            <a:endParaRPr lang="ru-RU" dirty="0">
              <a:solidFill>
                <a:schemeClr val="accent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594688152"/>
                  </p:ext>
                </p:extLst>
              </p:nvPr>
            </p:nvGraphicFramePr>
            <p:xfrm>
              <a:off x="457200" y="1484784"/>
              <a:ext cx="4038600" cy="50807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6408"/>
                    <a:gridCol w="3452192"/>
                  </a:tblGrid>
                  <a:tr h="649184"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     Вариант 1     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27307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</a:t>
                          </a:r>
                          <a:r>
                            <a:rPr lang="ru-RU" sz="2000" b="1" dirty="0" smtClean="0"/>
                            <a:t>1.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0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-5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33768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</a:t>
                          </a:r>
                          <a:r>
                            <a:rPr lang="ru-RU" sz="2000" b="1" dirty="0" smtClean="0"/>
                            <a:t>2.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ru-RU" sz="2800" dirty="0" smtClean="0"/>
                            <a:t>и   </a:t>
                          </a:r>
                          <a14:m>
                            <m:oMath xmlns:m="http://schemas.openxmlformats.org/officeDocument/2006/math">
                              <m:r>
                                <a:rPr lang="ru-RU" sz="2800" b="0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2800" b="1" i="0" dirty="0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ad>
                                <m:radPr>
                                  <m:degHide m:val="on"/>
                                  <m:ctrlPr>
                                    <a:rPr lang="ru-RU" sz="2800" b="1" i="1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800" b="1" i="0" dirty="0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</m:rad>
                            </m:oMath>
                          </a14:m>
                          <a:endParaRPr lang="ru-RU" sz="2800" b="1" i="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66005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</a:t>
                          </a:r>
                          <a:r>
                            <a:rPr lang="ru-RU" sz="2000" b="1" dirty="0" smtClean="0"/>
                            <a:t>3.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1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92088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</a:t>
                          </a:r>
                          <a:r>
                            <a:rPr lang="ru-RU" sz="2000" b="1" dirty="0" smtClean="0"/>
                            <a:t>4.</a:t>
                          </a:r>
                          <a:r>
                            <a:rPr lang="ru-RU" sz="2800" baseline="0" dirty="0" smtClean="0"/>
                            <a:t>  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 9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    </a:t>
                          </a:r>
                          <a:r>
                            <a:rPr lang="ru-RU" sz="2800" b="1" baseline="0" dirty="0" smtClean="0">
                              <a:solidFill>
                                <a:schemeClr val="tx1"/>
                              </a:solidFill>
                            </a:rPr>
                            <a:t> и     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0,5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650597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</a:t>
                          </a:r>
                          <a:r>
                            <a:rPr lang="ru-RU" sz="2000" b="1" dirty="0" smtClean="0"/>
                            <a:t>5.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ru-RU" sz="2800" baseline="0" dirty="0" smtClean="0"/>
                            <a:t>      и     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-0,4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</a:t>
                          </a:r>
                          <a:r>
                            <a:rPr lang="ru-RU" sz="2000" b="1" dirty="0" smtClean="0"/>
                            <a:t>6.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 нет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корней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659773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</a:t>
                          </a:r>
                          <a:r>
                            <a:rPr lang="ru-RU" sz="2000" b="1" dirty="0" smtClean="0"/>
                            <a:t>7.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2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-4,8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Объект 4"/>
              <p:cNvGraphicFramePr>
                <a:graphicFrameLocks noGrp="1"/>
              </p:cNvGraphicFramePr>
              <p:nvPr>
                <p:ph sz="half" idx="1"/>
                <p:extLst>
                  <p:ext uri="{D42A27DB-BD31-4B8C-83A1-F6EECF244321}">
                    <p14:modId xmlns:p14="http://schemas.microsoft.com/office/powerpoint/2010/main" val="3594688152"/>
                  </p:ext>
                </p:extLst>
              </p:nvPr>
            </p:nvGraphicFramePr>
            <p:xfrm>
              <a:off x="457200" y="1484784"/>
              <a:ext cx="4038600" cy="50912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86408"/>
                    <a:gridCol w="3452192"/>
                  </a:tblGrid>
                  <a:tr h="649184">
                    <a:tc>
                      <a:txBody>
                        <a:bodyPr/>
                        <a:lstStyle/>
                        <a:p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     Вариант 1     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27307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</a:t>
                          </a:r>
                          <a:r>
                            <a:rPr lang="ru-RU" sz="2000" b="1" dirty="0" smtClean="0"/>
                            <a:t>1.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0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-5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70230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</a:t>
                          </a:r>
                          <a:r>
                            <a:rPr lang="ru-RU" sz="2000" b="1" dirty="0" smtClean="0"/>
                            <a:t>2.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6931" t="-232979" b="-571277"/>
                          </a:stretch>
                        </a:blipFill>
                      </a:tcPr>
                    </a:tc>
                  </a:tr>
                  <a:tr h="566005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</a:t>
                          </a:r>
                          <a:r>
                            <a:rPr lang="ru-RU" sz="2000" b="1" dirty="0" smtClean="0"/>
                            <a:t>3.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1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92088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</a:t>
                          </a:r>
                          <a:r>
                            <a:rPr lang="ru-RU" sz="2000" b="1" dirty="0" smtClean="0"/>
                            <a:t>4.</a:t>
                          </a:r>
                          <a:r>
                            <a:rPr lang="ru-RU" sz="2800" baseline="0" dirty="0" smtClean="0"/>
                            <a:t>  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9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    </a:t>
                          </a:r>
                          <a:r>
                            <a:rPr lang="ru-RU" sz="2800" b="1" baseline="0" dirty="0" smtClean="0">
                              <a:solidFill>
                                <a:schemeClr val="tx1"/>
                              </a:solidFill>
                            </a:rPr>
                            <a:t> и     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0,5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650597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</a:t>
                          </a:r>
                          <a:r>
                            <a:rPr lang="ru-RU" sz="2000" b="1" dirty="0" smtClean="0"/>
                            <a:t>5.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ru-RU" sz="2800" baseline="0" dirty="0" smtClean="0"/>
                            <a:t>      и     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-0,4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76064"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</a:t>
                          </a:r>
                          <a:r>
                            <a:rPr lang="ru-RU" sz="2000" b="1" dirty="0" smtClean="0"/>
                            <a:t>6.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 нет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корней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659773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</a:t>
                          </a:r>
                          <a:r>
                            <a:rPr lang="ru-RU" sz="2000" b="1" dirty="0" smtClean="0"/>
                            <a:t>7.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2       </a:t>
                          </a:r>
                          <a:r>
                            <a:rPr lang="ru-RU" sz="2800" dirty="0" smtClean="0"/>
                            <a:t>и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-4,8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079761559"/>
                  </p:ext>
                </p:extLst>
              </p:nvPr>
            </p:nvGraphicFramePr>
            <p:xfrm>
              <a:off x="4644008" y="1484784"/>
              <a:ext cx="4038600" cy="51539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1872"/>
                    <a:gridCol w="3466728"/>
                  </a:tblGrid>
                  <a:tr h="594028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            </a:t>
                          </a:r>
                          <a:r>
                            <a:rPr lang="ru-RU" sz="2800" dirty="0" smtClean="0">
                              <a:solidFill>
                                <a:schemeClr val="bg1"/>
                              </a:solidFill>
                            </a:rPr>
                            <a:t>Вариант 2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79316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</a:t>
                          </a:r>
                          <a:r>
                            <a:rPr lang="ru-RU" sz="2000" b="1" dirty="0" smtClean="0"/>
                            <a:t>1.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    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0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    </a:t>
                          </a:r>
                          <a:r>
                            <a:rPr lang="ru-RU" sz="2800" dirty="0" smtClean="0"/>
                            <a:t>и  </a:t>
                          </a:r>
                          <a:r>
                            <a:rPr lang="ru-RU" dirty="0" smtClean="0"/>
                            <a:t>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48222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</a:t>
                          </a:r>
                          <a:r>
                            <a:rPr lang="ru-RU" sz="2000" b="1" dirty="0" smtClean="0"/>
                            <a:t>2.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/>
                            <a:t>       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</m:rad>
                            </m:oMath>
                          </a14:m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</a:t>
                          </a:r>
                          <a:r>
                            <a:rPr lang="ru-RU" sz="2800" b="1" dirty="0" smtClean="0"/>
                            <a:t>и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𝟕</m:t>
                                  </m:r>
                                </m:e>
                              </m:rad>
                            </m:oMath>
                          </a14:m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12898">
                    <a:tc>
                      <a:txBody>
                        <a:bodyPr/>
                        <a:lstStyle/>
                        <a:p>
                          <a:r>
                            <a:rPr lang="ru-RU" sz="2800" b="1" baseline="0" dirty="0" smtClean="0"/>
                            <a:t> </a:t>
                          </a:r>
                          <a:r>
                            <a:rPr lang="ru-RU" sz="2000" b="1" dirty="0" smtClean="0"/>
                            <a:t>3.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  3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     </a:t>
                          </a:r>
                          <a:r>
                            <a:rPr lang="ru-RU" sz="2800" b="1" baseline="0" dirty="0" smtClean="0"/>
                            <a:t>и      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64878">
                    <a:tc>
                      <a:txBody>
                        <a:bodyPr/>
                        <a:lstStyle/>
                        <a:p>
                          <a:r>
                            <a:rPr lang="ru-RU" sz="2000" b="1" dirty="0" smtClean="0"/>
                            <a:t> 4.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sz="24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400" b="1" dirty="0"/>
                        </a:p>
                      </a:txBody>
                      <a:tcPr/>
                    </a:tc>
                  </a:tr>
                  <a:tr h="701497">
                    <a:tc>
                      <a:txBody>
                        <a:bodyPr/>
                        <a:lstStyle/>
                        <a:p>
                          <a:r>
                            <a:rPr lang="ru-RU" sz="2000" b="1" dirty="0" smtClean="0"/>
                            <a:t> 5.</a:t>
                          </a:r>
                          <a:endParaRPr lang="ru-RU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  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ru-RU" sz="28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</a:t>
                          </a:r>
                          <a:r>
                            <a:rPr lang="ru-RU" sz="2800" b="1" dirty="0" smtClean="0">
                              <a:solidFill>
                                <a:schemeClr val="tx1"/>
                              </a:solidFill>
                            </a:rPr>
                            <a:t>и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85123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</a:t>
                          </a:r>
                          <a:r>
                            <a:rPr lang="ru-RU" sz="2000" b="1" dirty="0" smtClean="0"/>
                            <a:t>6.</a:t>
                          </a:r>
                          <a:r>
                            <a:rPr lang="ru-RU" sz="2400" b="1" dirty="0" smtClean="0"/>
                            <a:t> 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          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нет корней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26606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</a:t>
                          </a:r>
                          <a:r>
                            <a:rPr lang="ru-RU" sz="2000" b="1" dirty="0" smtClean="0"/>
                            <a:t>7.</a:t>
                          </a:r>
                          <a:r>
                            <a:rPr lang="ru-RU" sz="2400" b="1" dirty="0" smtClean="0"/>
                            <a:t> 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           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1         </a:t>
                          </a:r>
                          <a:r>
                            <a:rPr lang="ru-RU" sz="2400" b="1" dirty="0" smtClean="0"/>
                            <a:t>и    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-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ru-RU" sz="24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𝟗</m:t>
                                  </m:r>
                                </m:den>
                              </m:f>
                            </m:oMath>
                          </a14:m>
                          <a:endParaRPr lang="ru-RU" sz="24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2079761559"/>
                  </p:ext>
                </p:extLst>
              </p:nvPr>
            </p:nvGraphicFramePr>
            <p:xfrm>
              <a:off x="4644008" y="1484784"/>
              <a:ext cx="4038600" cy="515390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71872"/>
                    <a:gridCol w="3466728"/>
                  </a:tblGrid>
                  <a:tr h="594028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dirty="0" smtClean="0"/>
                            <a:t>             </a:t>
                          </a:r>
                          <a:r>
                            <a:rPr lang="ru-RU" sz="2800" dirty="0" smtClean="0">
                              <a:solidFill>
                                <a:schemeClr val="bg1"/>
                              </a:solidFill>
                            </a:rPr>
                            <a:t>Вариант 2</a:t>
                          </a:r>
                          <a:endParaRPr lang="ru-RU" sz="2800" dirty="0"/>
                        </a:p>
                      </a:txBody>
                      <a:tcPr/>
                    </a:tc>
                  </a:tr>
                  <a:tr h="679316"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 </a:t>
                          </a:r>
                          <a:r>
                            <a:rPr lang="ru-RU" sz="2000" b="1" dirty="0" smtClean="0"/>
                            <a:t>1.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           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0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     </a:t>
                          </a:r>
                          <a:r>
                            <a:rPr lang="ru-RU" sz="2800" dirty="0" smtClean="0"/>
                            <a:t>и  </a:t>
                          </a:r>
                          <a:r>
                            <a:rPr lang="ru-RU" dirty="0" smtClean="0"/>
                            <a:t> </a:t>
                          </a:r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4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58038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</a:t>
                          </a:r>
                          <a:r>
                            <a:rPr lang="ru-RU" sz="2000" b="1" dirty="0" smtClean="0"/>
                            <a:t>2.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725" t="-240659" r="-176" b="-600000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ru-RU" sz="2800" b="1" baseline="0" dirty="0" smtClean="0"/>
                            <a:t> </a:t>
                          </a:r>
                          <a:r>
                            <a:rPr lang="ru-RU" sz="2000" b="1" dirty="0" smtClean="0"/>
                            <a:t>3.</a:t>
                          </a:r>
                          <a:endParaRPr lang="ru-RU" sz="28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b="1" dirty="0" smtClean="0">
                              <a:solidFill>
                                <a:srgbClr val="C00000"/>
                              </a:solidFill>
                            </a:rPr>
                            <a:t>          3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      </a:t>
                          </a:r>
                          <a:r>
                            <a:rPr lang="ru-RU" sz="2800" b="1" baseline="0" dirty="0" smtClean="0"/>
                            <a:t>и      </a:t>
                          </a:r>
                          <a:r>
                            <a:rPr lang="ru-RU" sz="2800" b="1" baseline="0" dirty="0" smtClean="0">
                              <a:solidFill>
                                <a:srgbClr val="C00000"/>
                              </a:solidFill>
                            </a:rPr>
                            <a:t>1</a:t>
                          </a:r>
                          <a:endParaRPr lang="ru-RU" sz="28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78574">
                    <a:tc>
                      <a:txBody>
                        <a:bodyPr/>
                        <a:lstStyle/>
                        <a:p>
                          <a:r>
                            <a:rPr lang="ru-RU" sz="2000" b="1" dirty="0" smtClean="0"/>
                            <a:t> </a:t>
                          </a:r>
                          <a:r>
                            <a:rPr lang="ru-RU" sz="2000" b="1" dirty="0" smtClean="0"/>
                            <a:t>4.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725" t="-308594" r="-176" b="-260156"/>
                          </a:stretch>
                        </a:blipFill>
                      </a:tcPr>
                    </a:tc>
                  </a:tr>
                  <a:tr h="714058">
                    <a:tc>
                      <a:txBody>
                        <a:bodyPr/>
                        <a:lstStyle/>
                        <a:p>
                          <a:r>
                            <a:rPr lang="ru-RU" sz="2000" b="1" dirty="0" smtClean="0"/>
                            <a:t> </a:t>
                          </a:r>
                          <a:r>
                            <a:rPr lang="ru-RU" sz="2000" b="1" dirty="0" smtClean="0"/>
                            <a:t>5.</a:t>
                          </a:r>
                          <a:endParaRPr lang="ru-RU" sz="2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725" t="-447009" r="-176" b="-184615"/>
                          </a:stretch>
                        </a:blipFill>
                      </a:tcPr>
                    </a:tc>
                  </a:tr>
                  <a:tr h="585123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</a:t>
                          </a:r>
                          <a:r>
                            <a:rPr lang="ru-RU" sz="2000" b="1" dirty="0" smtClean="0"/>
                            <a:t>6.</a:t>
                          </a:r>
                          <a:r>
                            <a:rPr lang="ru-RU" sz="2400" b="1" dirty="0" smtClean="0"/>
                            <a:t> 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          </a:t>
                          </a:r>
                          <a:r>
                            <a:rPr lang="ru-RU" sz="2400" b="1" dirty="0" smtClean="0">
                              <a:solidFill>
                                <a:srgbClr val="C00000"/>
                              </a:solidFill>
                            </a:rPr>
                            <a:t>нет корней</a:t>
                          </a:r>
                          <a:endParaRPr lang="ru-RU" sz="24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726606">
                    <a:tc>
                      <a:txBody>
                        <a:bodyPr/>
                        <a:lstStyle/>
                        <a:p>
                          <a:r>
                            <a:rPr lang="ru-RU" sz="2400" b="1" dirty="0" smtClean="0"/>
                            <a:t> </a:t>
                          </a:r>
                          <a:r>
                            <a:rPr lang="ru-RU" sz="2000" b="1" dirty="0" smtClean="0"/>
                            <a:t>7.</a:t>
                          </a:r>
                          <a:r>
                            <a:rPr lang="ru-RU" sz="2400" b="1" dirty="0" smtClean="0"/>
                            <a:t> </a:t>
                          </a:r>
                          <a:endParaRPr lang="ru-RU" sz="2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6725" t="-618487" r="-176" b="-84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821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6394722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chemeClr val="accent2"/>
                </a:solidFill>
              </a:rPr>
              <a:t>Оценивание работ: </a:t>
            </a:r>
            <a:br>
              <a:rPr lang="ru-RU" sz="7300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Оценка «5»: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6-7 плюсов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Оценка «4»: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4-5 плюсов; 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Оценка «3»: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3 плюса;</a:t>
            </a:r>
            <a:r>
              <a:rPr lang="ru-RU" dirty="0" smtClean="0">
                <a:solidFill>
                  <a:schemeClr val="accent2"/>
                </a:solidFill>
              </a:rPr>
              <a:t/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      </a:t>
            </a:r>
            <a:r>
              <a:rPr lang="ru-RU" dirty="0" smtClean="0">
                <a:solidFill>
                  <a:srgbClr val="C00000"/>
                </a:solidFill>
              </a:rPr>
              <a:t>Оценка «2»:  </a:t>
            </a:r>
            <a:r>
              <a:rPr lang="ru-RU" dirty="0" smtClean="0">
                <a:solidFill>
                  <a:schemeClr val="tx1"/>
                </a:solidFill>
              </a:rPr>
              <a:t>меньше 3 плюсов.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66730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rgbClr val="FFFF00"/>
                </a:solidFill>
              </a:rPr>
              <a:t>УСТНЫЙ СЧЕТ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02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tx2"/>
                </a:solidFill>
              </a:rPr>
              <a:t>Итог урока.</a:t>
            </a:r>
            <a:endParaRPr lang="ru-RU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7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6250706"/>
              </a:xfrm>
            </p:spPr>
            <p:txBody>
              <a:bodyPr>
                <a:normAutofit/>
              </a:bodyPr>
              <a:lstStyle/>
              <a:p>
                <a:r>
                  <a:rPr lang="ru-RU" sz="8800" b="0" dirty="0" smtClean="0">
                    <a:solidFill>
                      <a:schemeClr val="tx1"/>
                    </a:solidFill>
                  </a:rPr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8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8800" b="0" dirty="0" smtClean="0">
                    <a:solidFill>
                      <a:schemeClr val="tx1"/>
                    </a:solidFill>
                  </a:rPr>
                  <a:t>- 8х – 3 = 0</a:t>
                </a:r>
                <a:endParaRPr lang="ru-RU" sz="8800" b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6250706"/>
              </a:xfrm>
              <a:blipFill rotWithShape="1">
                <a:blip r:embed="rId2"/>
                <a:stretch>
                  <a:fillRect l="-4000" r="-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78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97352"/>
          </a:xfrm>
        </p:spPr>
        <p:txBody>
          <a:bodyPr>
            <a:normAutofit fontScale="90000"/>
          </a:bodyPr>
          <a:lstStyle/>
          <a:p>
            <a:r>
              <a:rPr lang="ru-RU" sz="8800" dirty="0" smtClean="0">
                <a:solidFill>
                  <a:schemeClr val="accent2"/>
                </a:solidFill>
              </a:rPr>
              <a:t>Ответ </a:t>
            </a:r>
            <a:r>
              <a:rPr lang="ru-RU" sz="8800" dirty="0" smtClean="0">
                <a:solidFill>
                  <a:schemeClr val="tx1"/>
                </a:solidFill>
              </a:rPr>
              <a:t>: уравнение квадратное; а=3;в=-8;с=-3. </a:t>
            </a:r>
            <a:br>
              <a:rPr lang="ru-RU" sz="8800" dirty="0" smtClean="0">
                <a:solidFill>
                  <a:schemeClr val="tx1"/>
                </a:solidFill>
              </a:rPr>
            </a:br>
            <a:r>
              <a:rPr lang="ru-RU" sz="8800" dirty="0" smtClean="0">
                <a:solidFill>
                  <a:schemeClr val="tx1"/>
                </a:solidFill>
              </a:rPr>
              <a:t>Д = 100;  2 корня.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07504" y="116632"/>
                <a:ext cx="9036496" cy="6552728"/>
              </a:xfrm>
            </p:spPr>
            <p:txBody>
              <a:bodyPr>
                <a:normAutofit/>
              </a:bodyPr>
              <a:lstStyle/>
              <a:p>
                <a:r>
                  <a:rPr lang="ru-RU" sz="8800" dirty="0" smtClean="0">
                    <a:solidFill>
                      <a:schemeClr val="tx1"/>
                    </a:solidFill>
                  </a:rPr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8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8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𝟑</m:t>
                    </m:r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х+</m:t>
                    </m:r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𝟕</m:t>
                    </m:r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88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8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7504" y="116632"/>
                <a:ext cx="9036496" cy="6552728"/>
              </a:xfrm>
              <a:blipFill rotWithShape="1">
                <a:blip r:embed="rId2"/>
                <a:stretch>
                  <a:fillRect l="-49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9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accent2"/>
                </a:solidFill>
              </a:rPr>
              <a:t>Ответ:</a:t>
            </a:r>
            <a:r>
              <a:rPr lang="ru-RU" sz="8800" dirty="0" smtClean="0">
                <a:solidFill>
                  <a:schemeClr val="tx1"/>
                </a:solidFill>
              </a:rPr>
              <a:t/>
            </a:r>
            <a:br>
              <a:rPr lang="ru-RU" sz="8800" dirty="0" smtClean="0">
                <a:solidFill>
                  <a:schemeClr val="tx1"/>
                </a:solidFill>
              </a:rPr>
            </a:br>
            <a:r>
              <a:rPr lang="ru-RU" sz="8800" dirty="0" smtClean="0">
                <a:solidFill>
                  <a:schemeClr val="tx1"/>
                </a:solidFill>
              </a:rPr>
              <a:t>Д=-47; </a:t>
            </a:r>
            <a:br>
              <a:rPr lang="ru-RU" sz="8800" dirty="0" smtClean="0">
                <a:solidFill>
                  <a:schemeClr val="tx1"/>
                </a:solidFill>
              </a:rPr>
            </a:br>
            <a:r>
              <a:rPr lang="ru-RU" sz="8800" dirty="0" smtClean="0">
                <a:solidFill>
                  <a:schemeClr val="tx1"/>
                </a:solidFill>
              </a:rPr>
              <a:t>нет корней.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5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0" y="274638"/>
                <a:ext cx="9036496" cy="6250706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8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8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𝟕</m:t>
                      </m:r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х+</m:t>
                      </m:r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𝟏𝟎</m:t>
                      </m:r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80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ru-RU" sz="8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274638"/>
                <a:ext cx="9036496" cy="625070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82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84976" cy="6597352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accent2"/>
                </a:solidFill>
              </a:rPr>
              <a:t>Ответ:</a:t>
            </a:r>
            <a:r>
              <a:rPr lang="ru-RU" sz="8800" dirty="0" smtClean="0">
                <a:solidFill>
                  <a:schemeClr val="tx1"/>
                </a:solidFill>
              </a:rPr>
              <a:t> уравнение квадратное, приведенное;  2 корня.</a:t>
            </a:r>
            <a:endParaRPr lang="ru-RU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79512" y="0"/>
                <a:ext cx="8784976" cy="6858000"/>
              </a:xfrm>
            </p:spPr>
            <p:txBody>
              <a:bodyPr>
                <a:normAutofit/>
              </a:bodyPr>
              <a:lstStyle/>
              <a:p>
                <a:r>
                  <a:rPr lang="ru-RU" sz="9600" dirty="0" smtClean="0">
                    <a:solidFill>
                      <a:schemeClr val="tx1"/>
                    </a:solidFill>
                  </a:rPr>
                  <a:t>-3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9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9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ru-RU" sz="9600" b="1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a:rPr lang="ru-RU" sz="9600" b="1" i="1" smtClean="0">
                        <a:solidFill>
                          <a:schemeClr val="tx1"/>
                        </a:solidFill>
                        <a:latin typeface="Cambria Math"/>
                      </a:rPr>
                      <m:t>𝟏𝟓</m:t>
                    </m:r>
                    <m:r>
                      <a:rPr lang="ru-RU" sz="96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ru-RU" sz="9600" b="1" i="1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ru-RU" sz="9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79512" y="0"/>
                <a:ext cx="8784976" cy="6858000"/>
              </a:xfrm>
              <a:blipFill rotWithShape="1">
                <a:blip r:embed="rId2"/>
                <a:stretch>
                  <a:fillRect l="-2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62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</TotalTime>
  <Words>266</Words>
  <Application>Microsoft Office PowerPoint</Application>
  <PresentationFormat>Экран (4:3)</PresentationFormat>
  <Paragraphs>54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Times New Roman</vt:lpstr>
      <vt:lpstr>Calibri</vt:lpstr>
      <vt:lpstr>Book Antiqua</vt:lpstr>
      <vt:lpstr>Wingdings 2</vt:lpstr>
      <vt:lpstr>Lucida Sans</vt:lpstr>
      <vt:lpstr>Wingdings</vt:lpstr>
      <vt:lpstr>Wingdings 3</vt:lpstr>
      <vt:lpstr>Cambria Math</vt:lpstr>
      <vt:lpstr>Апекс</vt:lpstr>
      <vt:lpstr>ВЦДОиТ «Огонек»  РЕШЕНИЕ КВАДРАТНЫХ  УРАВНЕНИЙ</vt:lpstr>
      <vt:lpstr>УСТНЫЙ СЧЕТ</vt:lpstr>
      <vt:lpstr>3x^2- 8х – 3 = 0</vt:lpstr>
      <vt:lpstr>Ответ : уравнение квадратное; а=3;в=-8;с=-3.  Д = 100;  2 корня.</vt:lpstr>
      <vt:lpstr>2x^2-3х+7=0</vt:lpstr>
      <vt:lpstr>Ответ: Д=-47;  нет корней.</vt:lpstr>
      <vt:lpstr>x^2  -7х+10=0</vt:lpstr>
      <vt:lpstr>Ответ: уравнение квадратное, приведенное;  2 корня.</vt:lpstr>
      <vt:lpstr>-3x^2+15=0</vt:lpstr>
      <vt:lpstr>Ответ:  уравнение квадратное, неполное;  х= √(5;)  х = -√5</vt:lpstr>
      <vt:lpstr>2x^2- 8х = 0</vt:lpstr>
      <vt:lpstr>Ответ:  х=0: х=4.</vt:lpstr>
      <vt:lpstr>-15x^2=0</vt:lpstr>
      <vt:lpstr>Ответ: квадратное неполное; х=0</vt:lpstr>
      <vt:lpstr>(х – 2)(х + 3) = 0</vt:lpstr>
      <vt:lpstr>Ответ:   х=2; х=-3.</vt:lpstr>
      <vt:lpstr>Проверочная работа</vt:lpstr>
      <vt:lpstr>ОТВЕТЫ</vt:lpstr>
      <vt:lpstr>Оценивание работ:   Оценка «5»:  6-7 плюсов  Оценка «4»:   4-5 плюсов;  Оценка «3»:   3 плюса;        Оценка «2»:  меньше 3 плюсов.</vt:lpstr>
      <vt:lpstr>Итог урока.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РЕШЕНИЕ КВАДРАТНЫХ  УРАВНЕНИЙ</dc:title>
  <dc:creator>Галина</dc:creator>
  <cp:lastModifiedBy>Галина</cp:lastModifiedBy>
  <cp:revision>36</cp:revision>
  <dcterms:created xsi:type="dcterms:W3CDTF">2014-11-22T01:25:33Z</dcterms:created>
  <dcterms:modified xsi:type="dcterms:W3CDTF">2015-01-11T14:03:36Z</dcterms:modified>
</cp:coreProperties>
</file>