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70" r:id="rId9"/>
    <p:sldId id="271" r:id="rId10"/>
    <p:sldId id="269" r:id="rId11"/>
    <p:sldId id="273" r:id="rId12"/>
    <p:sldId id="272" r:id="rId13"/>
    <p:sldId id="263" r:id="rId14"/>
    <p:sldId id="265" r:id="rId15"/>
    <p:sldId id="264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2" autoAdjust="0"/>
    <p:restoredTop sz="94660"/>
  </p:normalViewPr>
  <p:slideViewPr>
    <p:cSldViewPr>
      <p:cViewPr varScale="1">
        <p:scale>
          <a:sx n="69" d="100"/>
          <a:sy n="69" d="100"/>
        </p:scale>
        <p:origin x="-5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8EC61-C633-4A8C-9A28-C24F84BD41C0}" type="datetimeFigureOut">
              <a:rPr lang="ru-RU"/>
              <a:pPr>
                <a:defRPr/>
              </a:pPr>
              <a:t>11.01.2015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98F72-9DF3-41CF-A67C-E4956EAB1D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DD6B5-E890-4B39-8166-E363EBF331D5}" type="datetimeFigureOut">
              <a:rPr lang="ru-RU"/>
              <a:pPr>
                <a:defRPr/>
              </a:pPr>
              <a:t>11.01.2015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5CC1D-E2D9-4B7A-90E2-27EEB4E992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92356-55F4-4955-8AC2-0958FC01708C}" type="datetimeFigureOut">
              <a:rPr lang="ru-RU"/>
              <a:pPr>
                <a:defRPr/>
              </a:pPr>
              <a:t>11.01.2015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2B5E2-CF1B-4E27-A7B1-FBBD5F7273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D3E71-F2C8-460F-872F-7D811CCFA7F2}" type="datetimeFigureOut">
              <a:rPr lang="ru-RU"/>
              <a:pPr>
                <a:defRPr/>
              </a:pPr>
              <a:t>11.01.2015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07EBC-6DEA-4C41-972F-2DB056CA9E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7D03B-A24C-4FFE-A363-FACCE0F303F0}" type="datetimeFigureOut">
              <a:rPr lang="ru-RU"/>
              <a:pPr>
                <a:defRPr/>
              </a:pPr>
              <a:t>11.01.2015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F1DD6-42A0-4A16-B3C1-C588B3FA6D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C889B-8C16-4DF5-8304-737ADD201DD2}" type="datetimeFigureOut">
              <a:rPr lang="ru-RU"/>
              <a:pPr>
                <a:defRPr/>
              </a:pPr>
              <a:t>11.01.2015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B8E8B-D469-46F8-AEC6-6DD24D096C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8EAD4-49D9-4C6C-AA73-9745755838E0}" type="datetimeFigureOut">
              <a:rPr lang="ru-RU"/>
              <a:pPr>
                <a:defRPr/>
              </a:pPr>
              <a:t>11.01.2015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43BA7-B89A-47A8-846A-B2F4DDFD05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788A9-4461-410D-9D6C-A02702AA3522}" type="datetimeFigureOut">
              <a:rPr lang="ru-RU"/>
              <a:pPr>
                <a:defRPr/>
              </a:pPr>
              <a:t>11.01.2015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FF200-C452-4A3F-B0F5-5CB44B56BB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43D6B-8A3E-472C-92A3-23B6DEDE4665}" type="datetimeFigureOut">
              <a:rPr lang="ru-RU"/>
              <a:pPr>
                <a:defRPr/>
              </a:pPr>
              <a:t>11.01.2015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5B56D-6FD1-4785-8488-7B1C8769D3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3DC98-C5FA-49B5-B65F-DFAF6A4E1967}" type="datetimeFigureOut">
              <a:rPr lang="ru-RU"/>
              <a:pPr>
                <a:defRPr/>
              </a:pPr>
              <a:t>11.01.2015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55D60-5C3F-4258-854E-09757C7C9B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8D5AB-0FFA-472E-BDA6-1C27119850EE}" type="datetimeFigureOut">
              <a:rPr lang="ru-RU"/>
              <a:pPr>
                <a:defRPr/>
              </a:pPr>
              <a:t>11.01.2015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1C5DA-1577-4E87-81E0-39FB6F5B1B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CC8709-649B-4161-B0D4-DE3D70BC240E}" type="datetimeFigureOut">
              <a:rPr lang="ru-RU"/>
              <a:pPr>
                <a:defRPr/>
              </a:pPr>
              <a:t>11.01.2015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F365FA-4C0E-4506-B7DD-176B0A3991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371600" y="1844675"/>
            <a:ext cx="7772400" cy="1470025"/>
          </a:xfrm>
        </p:spPr>
        <p:txBody>
          <a:bodyPr/>
          <a:lstStyle/>
          <a:p>
            <a:pPr eaLnBrk="1" hangingPunct="1"/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613" y="38608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13315" name="TextBox 5"/>
          <p:cNvSpPr txBox="1">
            <a:spLocks noChangeArrowheads="1"/>
          </p:cNvSpPr>
          <p:nvPr/>
        </p:nvSpPr>
        <p:spPr bwMode="auto">
          <a:xfrm>
            <a:off x="1908175" y="1773238"/>
            <a:ext cx="14398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Calibri" pitchFamily="34" charset="0"/>
              </a:rPr>
              <a:t>84-50</a:t>
            </a:r>
          </a:p>
        </p:txBody>
      </p:sp>
      <p:sp>
        <p:nvSpPr>
          <p:cNvPr id="13316" name="TextBox 7"/>
          <p:cNvSpPr txBox="1">
            <a:spLocks noChangeArrowheads="1"/>
          </p:cNvSpPr>
          <p:nvPr/>
        </p:nvSpPr>
        <p:spPr bwMode="auto">
          <a:xfrm>
            <a:off x="1908175" y="2924175"/>
            <a:ext cx="13795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latin typeface="Calibri" pitchFamily="34" charset="0"/>
              </a:rPr>
              <a:t>75-30</a:t>
            </a: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1763713" y="3860800"/>
            <a:ext cx="1584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Calibri" pitchFamily="34" charset="0"/>
              </a:rPr>
              <a:t>24-10</a:t>
            </a:r>
          </a:p>
        </p:txBody>
      </p:sp>
      <p:sp>
        <p:nvSpPr>
          <p:cNvPr id="13318" name="TextBox 11"/>
          <p:cNvSpPr txBox="1">
            <a:spLocks noChangeArrowheads="1"/>
          </p:cNvSpPr>
          <p:nvPr/>
        </p:nvSpPr>
        <p:spPr bwMode="auto">
          <a:xfrm>
            <a:off x="5219700" y="1773238"/>
            <a:ext cx="16557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Calibri" pitchFamily="34" charset="0"/>
              </a:rPr>
              <a:t>89-5</a:t>
            </a:r>
          </a:p>
        </p:txBody>
      </p:sp>
      <p:sp>
        <p:nvSpPr>
          <p:cNvPr id="13319" name="TextBox 12"/>
          <p:cNvSpPr txBox="1">
            <a:spLocks noChangeArrowheads="1"/>
          </p:cNvSpPr>
          <p:nvPr/>
        </p:nvSpPr>
        <p:spPr bwMode="auto">
          <a:xfrm>
            <a:off x="5219700" y="2708275"/>
            <a:ext cx="16557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Calibri" pitchFamily="34" charset="0"/>
              </a:rPr>
              <a:t>97-3</a:t>
            </a:r>
          </a:p>
        </p:txBody>
      </p:sp>
      <p:sp>
        <p:nvSpPr>
          <p:cNvPr id="13320" name="TextBox 14"/>
          <p:cNvSpPr txBox="1">
            <a:spLocks noChangeArrowheads="1"/>
          </p:cNvSpPr>
          <p:nvPr/>
        </p:nvSpPr>
        <p:spPr bwMode="auto">
          <a:xfrm>
            <a:off x="5292725" y="3860800"/>
            <a:ext cx="13668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Calibri" pitchFamily="34" charset="0"/>
              </a:rPr>
              <a:t>48-4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1775" y="1341438"/>
            <a:ext cx="3455988" cy="31670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698" name="TextBox 2"/>
          <p:cNvSpPr txBox="1">
            <a:spLocks noChangeArrowheads="1"/>
          </p:cNvSpPr>
          <p:nvPr/>
        </p:nvSpPr>
        <p:spPr bwMode="auto">
          <a:xfrm>
            <a:off x="6588125" y="2420938"/>
            <a:ext cx="6477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>
                <a:latin typeface="Calibri" pitchFamily="34" charset="0"/>
              </a:rPr>
              <a:t>a</a:t>
            </a:r>
            <a:endParaRPr lang="ru-RU" sz="5400" b="1">
              <a:latin typeface="Calibri" pitchFamily="34" charset="0"/>
            </a:endParaRPr>
          </a:p>
        </p:txBody>
      </p:sp>
      <p:sp>
        <p:nvSpPr>
          <p:cNvPr id="29699" name="TextBox 5"/>
          <p:cNvSpPr txBox="1">
            <a:spLocks noChangeArrowheads="1"/>
          </p:cNvSpPr>
          <p:nvPr/>
        </p:nvSpPr>
        <p:spPr bwMode="auto">
          <a:xfrm>
            <a:off x="611188" y="4797425"/>
            <a:ext cx="6985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latin typeface="Calibri" pitchFamily="34" charset="0"/>
              </a:rPr>
              <a:t>Р</a:t>
            </a:r>
            <a:r>
              <a:rPr lang="ru-RU" sz="5400" b="1">
                <a:latin typeface="Calibri" pitchFamily="34" charset="0"/>
              </a:rPr>
              <a:t> квадрата</a:t>
            </a:r>
            <a:endParaRPr lang="ru-RU" sz="6000" b="1">
              <a:latin typeface="Calibri" pitchFamily="34" charset="0"/>
            </a:endParaRPr>
          </a:p>
        </p:txBody>
      </p:sp>
      <p:sp>
        <p:nvSpPr>
          <p:cNvPr id="29700" name="TextBox 6"/>
          <p:cNvSpPr txBox="1">
            <a:spLocks noChangeArrowheads="1"/>
          </p:cNvSpPr>
          <p:nvPr/>
        </p:nvSpPr>
        <p:spPr bwMode="auto">
          <a:xfrm>
            <a:off x="4572000" y="4941888"/>
            <a:ext cx="93662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>
                <a:latin typeface="Calibri" pitchFamily="34" charset="0"/>
              </a:rPr>
              <a:t>a</a:t>
            </a:r>
            <a:endParaRPr lang="ru-RU" sz="5400" b="1">
              <a:latin typeface="Calibri" pitchFamily="34" charset="0"/>
            </a:endParaRPr>
          </a:p>
        </p:txBody>
      </p:sp>
      <p:sp>
        <p:nvSpPr>
          <p:cNvPr id="29701" name="TextBox 8"/>
          <p:cNvSpPr txBox="1">
            <a:spLocks noChangeArrowheads="1"/>
          </p:cNvSpPr>
          <p:nvPr/>
        </p:nvSpPr>
        <p:spPr bwMode="auto">
          <a:xfrm>
            <a:off x="5651500" y="4941888"/>
            <a:ext cx="180022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>
                <a:latin typeface="Calibri" pitchFamily="34" charset="0"/>
              </a:rPr>
              <a:t>4</a:t>
            </a:r>
            <a:endParaRPr lang="ru-RU" sz="5400" b="1">
              <a:latin typeface="Calibri" pitchFamily="34" charset="0"/>
            </a:endParaRPr>
          </a:p>
        </p:txBody>
      </p:sp>
      <p:sp>
        <p:nvSpPr>
          <p:cNvPr id="29702" name="TextBox 9"/>
          <p:cNvSpPr txBox="1">
            <a:spLocks noChangeArrowheads="1"/>
          </p:cNvSpPr>
          <p:nvPr/>
        </p:nvSpPr>
        <p:spPr bwMode="auto">
          <a:xfrm>
            <a:off x="3924300" y="5013325"/>
            <a:ext cx="15843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>
                <a:latin typeface="Calibri" pitchFamily="34" charset="0"/>
              </a:rPr>
              <a:t>=</a:t>
            </a:r>
            <a:endParaRPr lang="ru-RU" sz="5400" b="1">
              <a:latin typeface="Calibri" pitchFamily="34" charset="0"/>
            </a:endParaRPr>
          </a:p>
        </p:txBody>
      </p:sp>
      <p:sp>
        <p:nvSpPr>
          <p:cNvPr id="29703" name="TextBox 10"/>
          <p:cNvSpPr txBox="1">
            <a:spLocks noChangeArrowheads="1"/>
          </p:cNvSpPr>
          <p:nvPr/>
        </p:nvSpPr>
        <p:spPr bwMode="auto">
          <a:xfrm>
            <a:off x="5148263" y="5084763"/>
            <a:ext cx="1079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 smtClean="0">
                <a:latin typeface="Calibri" pitchFamily="34" charset="0"/>
              </a:rPr>
              <a:t>∙</a:t>
            </a:r>
            <a:endParaRPr lang="ru-RU" sz="36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87824" y="170080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6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23928" y="170080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a</a:t>
            </a:r>
            <a:endParaRPr lang="ru-RU" sz="4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60032" y="170080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5</a:t>
            </a:r>
            <a:endParaRPr lang="ru-RU" sz="4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987824" y="263691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b</a:t>
            </a:r>
            <a:endParaRPr lang="ru-RU" sz="4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23928" y="263691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7</a:t>
            </a:r>
            <a:endParaRPr lang="ru-RU" sz="4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60032" y="263691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1</a:t>
            </a:r>
            <a:endParaRPr lang="ru-RU" sz="4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987824" y="3573016"/>
            <a:ext cx="914400" cy="914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2</a:t>
            </a:r>
            <a:endParaRPr lang="ru-RU" sz="40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23928" y="3573016"/>
            <a:ext cx="914400" cy="914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4</a:t>
            </a:r>
            <a:endParaRPr lang="ru-RU" sz="4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860032" y="3573016"/>
            <a:ext cx="914400" cy="914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8</a:t>
            </a:r>
            <a:endParaRPr lang="ru-RU" sz="4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228184" y="2564904"/>
            <a:ext cx="13681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/>
              <a:t>14</a:t>
            </a:r>
            <a:endParaRPr lang="ru-RU" sz="66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772816"/>
            <a:ext cx="4968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/>
              <a:t>СЛАГАЕМОЕ</a:t>
            </a:r>
            <a:endParaRPr lang="ru-RU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139952" y="3717032"/>
            <a:ext cx="4176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/>
              <a:t>СУММА</a:t>
            </a:r>
            <a:endParaRPr lang="ru-RU" sz="4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2275" y="765175"/>
            <a:ext cx="4895850" cy="792163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763713" y="2565400"/>
            <a:ext cx="2087562" cy="6477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ЧИСЛОВЫЕЧ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2232026" y="1809750"/>
            <a:ext cx="1008062" cy="5032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5652294" y="1772444"/>
            <a:ext cx="1008063" cy="7207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49" name="TextBox 8"/>
          <p:cNvSpPr txBox="1">
            <a:spLocks noChangeArrowheads="1"/>
          </p:cNvSpPr>
          <p:nvPr/>
        </p:nvSpPr>
        <p:spPr bwMode="auto">
          <a:xfrm>
            <a:off x="1692275" y="765175"/>
            <a:ext cx="48958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800" b="1">
              <a:latin typeface="Calibri" pitchFamily="34" charset="0"/>
            </a:endParaRPr>
          </a:p>
          <a:p>
            <a:endParaRPr lang="ru-RU" sz="2800" b="1">
              <a:latin typeface="Calibri" pitchFamily="34" charset="0"/>
            </a:endParaRPr>
          </a:p>
        </p:txBody>
      </p:sp>
      <p:sp>
        <p:nvSpPr>
          <p:cNvPr id="31750" name="TextBox 9"/>
          <p:cNvSpPr txBox="1">
            <a:spLocks noChangeArrowheads="1"/>
          </p:cNvSpPr>
          <p:nvPr/>
        </p:nvSpPr>
        <p:spPr bwMode="auto">
          <a:xfrm>
            <a:off x="1763713" y="765175"/>
            <a:ext cx="4752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latin typeface="Calibri" pitchFamily="34" charset="0"/>
              </a:rPr>
              <a:t>ВЫРАЖЕНИЯ</a:t>
            </a:r>
          </a:p>
        </p:txBody>
      </p:sp>
      <p:sp>
        <p:nvSpPr>
          <p:cNvPr id="31751" name="TextBox 10"/>
          <p:cNvSpPr txBox="1">
            <a:spLocks noChangeArrowheads="1"/>
          </p:cNvSpPr>
          <p:nvPr/>
        </p:nvSpPr>
        <p:spPr bwMode="auto">
          <a:xfrm>
            <a:off x="1763713" y="2565400"/>
            <a:ext cx="2446337" cy="646113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latin typeface="Calibri" pitchFamily="34" charset="0"/>
              </a:rPr>
              <a:t>ЧИСЛОВЫЕ</a:t>
            </a:r>
          </a:p>
        </p:txBody>
      </p:sp>
      <p:sp>
        <p:nvSpPr>
          <p:cNvPr id="31752" name="TextBox 11"/>
          <p:cNvSpPr txBox="1">
            <a:spLocks noChangeArrowheads="1"/>
          </p:cNvSpPr>
          <p:nvPr/>
        </p:nvSpPr>
        <p:spPr bwMode="auto">
          <a:xfrm>
            <a:off x="5076825" y="2636838"/>
            <a:ext cx="2879725" cy="64611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latin typeface="Calibri" pitchFamily="34" charset="0"/>
              </a:rPr>
              <a:t>БУКВЕННЫЕ</a:t>
            </a:r>
          </a:p>
        </p:txBody>
      </p:sp>
      <p:sp>
        <p:nvSpPr>
          <p:cNvPr id="31753" name="TextBox 12"/>
          <p:cNvSpPr txBox="1">
            <a:spLocks noChangeArrowheads="1"/>
          </p:cNvSpPr>
          <p:nvPr/>
        </p:nvSpPr>
        <p:spPr bwMode="auto">
          <a:xfrm>
            <a:off x="7596188" y="2924175"/>
            <a:ext cx="360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4" name="TextBox 13"/>
          <p:cNvSpPr txBox="1">
            <a:spLocks noChangeArrowheads="1"/>
          </p:cNvSpPr>
          <p:nvPr/>
        </p:nvSpPr>
        <p:spPr bwMode="auto">
          <a:xfrm>
            <a:off x="1692275" y="4005263"/>
            <a:ext cx="109196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Calibri" pitchFamily="34" charset="0"/>
              </a:rPr>
              <a:t>2+7+5</a:t>
            </a:r>
            <a:endParaRPr lang="ru-RU" sz="2800" b="1" dirty="0">
              <a:latin typeface="Calibri" pitchFamily="34" charset="0"/>
            </a:endParaRPr>
          </a:p>
          <a:p>
            <a:r>
              <a:rPr lang="ru-RU" sz="2800" b="1" dirty="0" smtClean="0">
                <a:latin typeface="Calibri" pitchFamily="34" charset="0"/>
              </a:rPr>
              <a:t>5+1+8</a:t>
            </a:r>
            <a:endParaRPr lang="ru-RU" sz="2800" b="1" dirty="0">
              <a:latin typeface="Calibri" pitchFamily="34" charset="0"/>
            </a:endParaRPr>
          </a:p>
          <a:p>
            <a:r>
              <a:rPr lang="ru-RU" sz="2800" b="1" dirty="0" smtClean="0">
                <a:latin typeface="Calibri" pitchFamily="34" charset="0"/>
              </a:rPr>
              <a:t>2+4+8</a:t>
            </a:r>
            <a:endParaRPr lang="ru-RU" sz="2800" b="1" dirty="0">
              <a:latin typeface="Calibri" pitchFamily="34" charset="0"/>
            </a:endParaRPr>
          </a:p>
          <a:p>
            <a:r>
              <a:rPr lang="ru-RU" sz="2800" b="1" dirty="0" smtClean="0">
                <a:latin typeface="Calibri" pitchFamily="34" charset="0"/>
              </a:rPr>
              <a:t>6+7+8</a:t>
            </a:r>
            <a:endParaRPr lang="ru-RU" sz="2800" b="1" dirty="0">
              <a:latin typeface="Calibri" pitchFamily="34" charset="0"/>
            </a:endParaRPr>
          </a:p>
        </p:txBody>
      </p:sp>
      <p:sp>
        <p:nvSpPr>
          <p:cNvPr id="31755" name="TextBox 14"/>
          <p:cNvSpPr txBox="1">
            <a:spLocks noChangeArrowheads="1"/>
          </p:cNvSpPr>
          <p:nvPr/>
        </p:nvSpPr>
        <p:spPr bwMode="auto">
          <a:xfrm>
            <a:off x="5292725" y="4076700"/>
            <a:ext cx="1655763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latin typeface="Calibri" pitchFamily="34" charset="0"/>
              </a:rPr>
              <a:t>6+</a:t>
            </a:r>
            <a:r>
              <a:rPr lang="en-US" sz="2800" b="1" dirty="0">
                <a:latin typeface="Calibri" pitchFamily="34" charset="0"/>
              </a:rPr>
              <a:t>a</a:t>
            </a:r>
            <a:r>
              <a:rPr lang="ru-RU" sz="2800" b="1" dirty="0" smtClean="0">
                <a:latin typeface="Calibri" pitchFamily="34" charset="0"/>
              </a:rPr>
              <a:t>+5</a:t>
            </a:r>
            <a:endParaRPr lang="ru-RU" sz="2800" b="1" dirty="0">
              <a:latin typeface="Calibri" pitchFamily="34" charset="0"/>
            </a:endParaRPr>
          </a:p>
          <a:p>
            <a:r>
              <a:rPr lang="ru-RU" sz="2800" b="1" dirty="0">
                <a:latin typeface="Calibri" pitchFamily="34" charset="0"/>
              </a:rPr>
              <a:t>6+</a:t>
            </a:r>
            <a:r>
              <a:rPr lang="en-US" sz="2800" b="1" dirty="0">
                <a:latin typeface="Calibri" pitchFamily="34" charset="0"/>
              </a:rPr>
              <a:t>b</a:t>
            </a:r>
            <a:r>
              <a:rPr lang="ru-RU" sz="2800" b="1" dirty="0" smtClean="0">
                <a:latin typeface="Calibri" pitchFamily="34" charset="0"/>
              </a:rPr>
              <a:t>+2</a:t>
            </a:r>
            <a:endParaRPr lang="ru-RU" sz="2800" b="1" dirty="0">
              <a:latin typeface="Calibri" pitchFamily="34" charset="0"/>
            </a:endParaRPr>
          </a:p>
          <a:p>
            <a:r>
              <a:rPr lang="en-US" sz="2800" b="1" dirty="0">
                <a:latin typeface="Calibri" pitchFamily="34" charset="0"/>
              </a:rPr>
              <a:t>b</a:t>
            </a:r>
            <a:r>
              <a:rPr lang="ru-RU" sz="2800" b="1" dirty="0" smtClean="0">
                <a:latin typeface="Calibri" pitchFamily="34" charset="0"/>
              </a:rPr>
              <a:t>+7+1</a:t>
            </a:r>
            <a:endParaRPr lang="ru-RU" sz="2800" b="1" dirty="0">
              <a:latin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</a:rPr>
              <a:t>a+7+4</a:t>
            </a:r>
            <a:endParaRPr lang="ru-RU" sz="28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Box 1"/>
          <p:cNvSpPr txBox="1">
            <a:spLocks noChangeArrowheads="1"/>
          </p:cNvSpPr>
          <p:nvPr/>
        </p:nvSpPr>
        <p:spPr bwMode="auto">
          <a:xfrm>
            <a:off x="467544" y="2204864"/>
            <a:ext cx="8425631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6000" dirty="0" smtClean="0">
                <a:latin typeface="Calibri" pitchFamily="34" charset="0"/>
              </a:rPr>
              <a:t>СЛАГАЕМОЕ </a:t>
            </a:r>
          </a:p>
          <a:p>
            <a:r>
              <a:rPr lang="ru-RU" sz="6000" dirty="0" smtClean="0">
                <a:latin typeface="Calibri" pitchFamily="34" charset="0"/>
              </a:rPr>
              <a:t>СЛАГАЕМОЕ</a:t>
            </a:r>
          </a:p>
          <a:p>
            <a:r>
              <a:rPr lang="ru-RU" sz="6000" dirty="0" smtClean="0">
                <a:latin typeface="Calibri" pitchFamily="34" charset="0"/>
              </a:rPr>
              <a:t>СЛАГАЕМОЕ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836696" y="2060848"/>
            <a:ext cx="184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076056" y="2996952"/>
            <a:ext cx="360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СУММА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Box 1"/>
          <p:cNvSpPr txBox="1">
            <a:spLocks noChangeArrowheads="1"/>
          </p:cNvSpPr>
          <p:nvPr/>
        </p:nvSpPr>
        <p:spPr bwMode="auto">
          <a:xfrm>
            <a:off x="2484438" y="2349500"/>
            <a:ext cx="338455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latin typeface="Calibri" pitchFamily="34" charset="0"/>
              </a:rPr>
              <a:t>6+a+5=14</a:t>
            </a:r>
            <a:endParaRPr lang="en-US" sz="4800" b="1" i="1">
              <a:solidFill>
                <a:srgbClr val="FFFF00"/>
              </a:solidFill>
              <a:latin typeface="Calibri" pitchFamily="34" charset="0"/>
            </a:endParaRPr>
          </a:p>
          <a:p>
            <a:r>
              <a:rPr lang="en-US" sz="4800" b="1">
                <a:latin typeface="Calibri" pitchFamily="34" charset="0"/>
              </a:rPr>
              <a:t>11+a=14</a:t>
            </a:r>
          </a:p>
          <a:p>
            <a:r>
              <a:rPr lang="en-US" sz="4800" b="1">
                <a:latin typeface="Calibri" pitchFamily="34" charset="0"/>
              </a:rPr>
              <a:t>a=14-11</a:t>
            </a:r>
          </a:p>
          <a:p>
            <a:r>
              <a:rPr lang="en-US" sz="4800" b="1">
                <a:latin typeface="Calibri" pitchFamily="34" charset="0"/>
              </a:rPr>
              <a:t>a=3</a:t>
            </a:r>
            <a:endParaRPr lang="ru-RU" sz="4800" b="1">
              <a:latin typeface="Calibri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5400000" flipH="1" flipV="1">
            <a:off x="-2447925" y="4760913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95" name="Прямая соединительная линия 5"/>
          <p:cNvCxnSpPr>
            <a:cxnSpLocks noChangeShapeType="1"/>
          </p:cNvCxnSpPr>
          <p:nvPr/>
        </p:nvCxnSpPr>
        <p:spPr bwMode="auto">
          <a:xfrm>
            <a:off x="2555875" y="5445125"/>
            <a:ext cx="2016125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250" y="1268413"/>
            <a:ext cx="6192838" cy="9366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ВЫРАЖЕНИЯ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31913" y="4292600"/>
            <a:ext cx="2016125" cy="7207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ЧИСЛОВЫЕ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64163" y="4292600"/>
            <a:ext cx="2663825" cy="7207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16200000" flipH="1">
            <a:off x="5580063" y="2781300"/>
            <a:ext cx="1655762" cy="9350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1547813" y="2636837"/>
            <a:ext cx="1727200" cy="1152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1"/>
          <p:cNvSpPr txBox="1">
            <a:spLocks noChangeArrowheads="1"/>
          </p:cNvSpPr>
          <p:nvPr/>
        </p:nvSpPr>
        <p:spPr bwMode="auto">
          <a:xfrm>
            <a:off x="1908175" y="1557338"/>
            <a:ext cx="11509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latin typeface="Calibri" pitchFamily="34" charset="0"/>
              </a:rPr>
              <a:t>3</a:t>
            </a:r>
            <a:r>
              <a:rPr lang="en-US" sz="4800" b="1" u="sng">
                <a:latin typeface="Calibri" pitchFamily="34" charset="0"/>
              </a:rPr>
              <a:t>4</a:t>
            </a:r>
            <a:endParaRPr lang="ru-RU" sz="4800" b="1">
              <a:latin typeface="Calibri" pitchFamily="34" charset="0"/>
            </a:endParaRPr>
          </a:p>
        </p:txBody>
      </p:sp>
      <p:sp>
        <p:nvSpPr>
          <p:cNvPr id="15362" name="TextBox 2"/>
          <p:cNvSpPr txBox="1">
            <a:spLocks noChangeArrowheads="1"/>
          </p:cNvSpPr>
          <p:nvPr/>
        </p:nvSpPr>
        <p:spPr bwMode="auto">
          <a:xfrm>
            <a:off x="1908175" y="3357563"/>
            <a:ext cx="122396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 u="sng">
                <a:latin typeface="Calibri" pitchFamily="34" charset="0"/>
              </a:rPr>
              <a:t>4</a:t>
            </a:r>
            <a:r>
              <a:rPr lang="en-US" sz="4800" b="1">
                <a:latin typeface="Calibri" pitchFamily="34" charset="0"/>
              </a:rPr>
              <a:t>5</a:t>
            </a:r>
            <a:endParaRPr lang="ru-RU" sz="4800" b="1">
              <a:latin typeface="Calibri" pitchFamily="34" charset="0"/>
            </a:endParaRPr>
          </a:p>
        </p:txBody>
      </p:sp>
      <p:sp>
        <p:nvSpPr>
          <p:cNvPr id="15363" name="TextBox 5"/>
          <p:cNvSpPr txBox="1">
            <a:spLocks noChangeArrowheads="1"/>
          </p:cNvSpPr>
          <p:nvPr/>
        </p:nvSpPr>
        <p:spPr bwMode="auto">
          <a:xfrm>
            <a:off x="1908175" y="5013325"/>
            <a:ext cx="13684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latin typeface="Calibri" pitchFamily="34" charset="0"/>
              </a:rPr>
              <a:t>1</a:t>
            </a:r>
            <a:r>
              <a:rPr lang="en-US" sz="4800" b="1" u="sng">
                <a:latin typeface="Calibri" pitchFamily="34" charset="0"/>
              </a:rPr>
              <a:t>4</a:t>
            </a:r>
            <a:endParaRPr lang="ru-RU" sz="4800" b="1">
              <a:latin typeface="Calibri" pitchFamily="34" charset="0"/>
            </a:endParaRPr>
          </a:p>
        </p:txBody>
      </p:sp>
      <p:sp>
        <p:nvSpPr>
          <p:cNvPr id="15364" name="TextBox 6"/>
          <p:cNvSpPr txBox="1">
            <a:spLocks noChangeArrowheads="1"/>
          </p:cNvSpPr>
          <p:nvPr/>
        </p:nvSpPr>
        <p:spPr bwMode="auto">
          <a:xfrm>
            <a:off x="4859338" y="1484313"/>
            <a:ext cx="18732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latin typeface="Calibri" pitchFamily="34" charset="0"/>
              </a:rPr>
              <a:t>8</a:t>
            </a:r>
            <a:r>
              <a:rPr lang="en-US" sz="4800" b="1" u="sng">
                <a:latin typeface="Calibri" pitchFamily="34" charset="0"/>
              </a:rPr>
              <a:t>4</a:t>
            </a:r>
            <a:endParaRPr lang="ru-RU" sz="4800" b="1">
              <a:latin typeface="Calibri" pitchFamily="34" charset="0"/>
            </a:endParaRPr>
          </a:p>
        </p:txBody>
      </p:sp>
      <p:sp>
        <p:nvSpPr>
          <p:cNvPr id="15365" name="TextBox 7"/>
          <p:cNvSpPr txBox="1">
            <a:spLocks noChangeArrowheads="1"/>
          </p:cNvSpPr>
          <p:nvPr/>
        </p:nvSpPr>
        <p:spPr bwMode="auto">
          <a:xfrm>
            <a:off x="5003800" y="3284538"/>
            <a:ext cx="18002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latin typeface="Calibri" pitchFamily="34" charset="0"/>
              </a:rPr>
              <a:t>9</a:t>
            </a:r>
            <a:r>
              <a:rPr lang="en-US" sz="4800" b="1" u="sng">
                <a:latin typeface="Calibri" pitchFamily="34" charset="0"/>
              </a:rPr>
              <a:t>4</a:t>
            </a:r>
            <a:endParaRPr lang="ru-RU" sz="4800" b="1">
              <a:latin typeface="Calibri" pitchFamily="34" charset="0"/>
            </a:endParaRPr>
          </a:p>
        </p:txBody>
      </p:sp>
      <p:sp>
        <p:nvSpPr>
          <p:cNvPr id="15366" name="TextBox 8"/>
          <p:cNvSpPr txBox="1">
            <a:spLocks noChangeArrowheads="1"/>
          </p:cNvSpPr>
          <p:nvPr/>
        </p:nvSpPr>
        <p:spPr bwMode="auto">
          <a:xfrm>
            <a:off x="5003800" y="4941888"/>
            <a:ext cx="20891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 u="sng">
                <a:latin typeface="Calibri" pitchFamily="34" charset="0"/>
              </a:rPr>
              <a:t>44</a:t>
            </a:r>
            <a:endParaRPr lang="ru-RU" sz="48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рапеция 1"/>
          <p:cNvSpPr/>
          <p:nvPr/>
        </p:nvSpPr>
        <p:spPr>
          <a:xfrm>
            <a:off x="1403350" y="1628775"/>
            <a:ext cx="1081088" cy="936625"/>
          </a:xfrm>
          <a:prstGeom prst="trapezoi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Параллелограмм 2"/>
          <p:cNvSpPr/>
          <p:nvPr/>
        </p:nvSpPr>
        <p:spPr>
          <a:xfrm>
            <a:off x="3708400" y="1700213"/>
            <a:ext cx="1511300" cy="1008062"/>
          </a:xfrm>
          <a:prstGeom prst="parallelogram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300788" y="1557338"/>
            <a:ext cx="1655762" cy="93503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932363" y="3933825"/>
            <a:ext cx="1079500" cy="100806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Блок-схема: решение 6"/>
          <p:cNvSpPr/>
          <p:nvPr/>
        </p:nvSpPr>
        <p:spPr>
          <a:xfrm>
            <a:off x="2339975" y="3500438"/>
            <a:ext cx="914400" cy="1944687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391" name="TextBox 7"/>
          <p:cNvSpPr txBox="1">
            <a:spLocks noChangeArrowheads="1"/>
          </p:cNvSpPr>
          <p:nvPr/>
        </p:nvSpPr>
        <p:spPr bwMode="auto">
          <a:xfrm>
            <a:off x="2268538" y="549275"/>
            <a:ext cx="39608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latin typeface="Calibri" pitchFamily="34" charset="0"/>
              </a:rPr>
              <a:t>ЧЕТЫРЁХУГОЛЬНИКИ</a:t>
            </a:r>
          </a:p>
        </p:txBody>
      </p:sp>
      <p:sp>
        <p:nvSpPr>
          <p:cNvPr id="16392" name="TextBox 8"/>
          <p:cNvSpPr txBox="1">
            <a:spLocks noChangeArrowheads="1"/>
          </p:cNvSpPr>
          <p:nvPr/>
        </p:nvSpPr>
        <p:spPr bwMode="auto">
          <a:xfrm>
            <a:off x="971550" y="2708275"/>
            <a:ext cx="1800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ТРАПЕЦИЯ</a:t>
            </a:r>
          </a:p>
        </p:txBody>
      </p:sp>
      <p:sp>
        <p:nvSpPr>
          <p:cNvPr id="16393" name="TextBox 9"/>
          <p:cNvSpPr txBox="1">
            <a:spLocks noChangeArrowheads="1"/>
          </p:cNvSpPr>
          <p:nvPr/>
        </p:nvSpPr>
        <p:spPr bwMode="auto">
          <a:xfrm>
            <a:off x="3059113" y="2781300"/>
            <a:ext cx="23764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ПАРАЛЛЕЛОГРАММ</a:t>
            </a:r>
          </a:p>
        </p:txBody>
      </p:sp>
      <p:sp>
        <p:nvSpPr>
          <p:cNvPr id="16394" name="TextBox 10"/>
          <p:cNvSpPr txBox="1">
            <a:spLocks noChangeArrowheads="1"/>
          </p:cNvSpPr>
          <p:nvPr/>
        </p:nvSpPr>
        <p:spPr bwMode="auto">
          <a:xfrm>
            <a:off x="6300788" y="2781300"/>
            <a:ext cx="20161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ПРЯМОУГОЛЬНИК</a:t>
            </a:r>
          </a:p>
        </p:txBody>
      </p:sp>
      <p:sp>
        <p:nvSpPr>
          <p:cNvPr id="16395" name="TextBox 11"/>
          <p:cNvSpPr txBox="1">
            <a:spLocks noChangeArrowheads="1"/>
          </p:cNvSpPr>
          <p:nvPr/>
        </p:nvSpPr>
        <p:spPr bwMode="auto">
          <a:xfrm>
            <a:off x="2268538" y="5516563"/>
            <a:ext cx="16557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РОМБ</a:t>
            </a:r>
          </a:p>
        </p:txBody>
      </p:sp>
      <p:sp>
        <p:nvSpPr>
          <p:cNvPr id="16396" name="TextBox 12"/>
          <p:cNvSpPr txBox="1">
            <a:spLocks noChangeArrowheads="1"/>
          </p:cNvSpPr>
          <p:nvPr/>
        </p:nvSpPr>
        <p:spPr bwMode="auto">
          <a:xfrm>
            <a:off x="4932363" y="5373688"/>
            <a:ext cx="143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КВАДРАТ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рапеция 1"/>
          <p:cNvSpPr/>
          <p:nvPr/>
        </p:nvSpPr>
        <p:spPr>
          <a:xfrm>
            <a:off x="755650" y="1196975"/>
            <a:ext cx="1223963" cy="1368425"/>
          </a:xfrm>
          <a:prstGeom prst="trapezoi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Параллелограмм 2"/>
          <p:cNvSpPr/>
          <p:nvPr/>
        </p:nvSpPr>
        <p:spPr>
          <a:xfrm>
            <a:off x="2555875" y="3284538"/>
            <a:ext cx="1439863" cy="1152525"/>
          </a:xfrm>
          <a:prstGeom prst="parallelogram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948488" y="2852738"/>
            <a:ext cx="1871662" cy="100806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Блок-схема: решение 4"/>
          <p:cNvSpPr/>
          <p:nvPr/>
        </p:nvSpPr>
        <p:spPr>
          <a:xfrm>
            <a:off x="1116013" y="4437063"/>
            <a:ext cx="719137" cy="1728787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003800" y="1125538"/>
            <a:ext cx="1368425" cy="1366837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15" name="TextBox 7"/>
          <p:cNvSpPr txBox="1">
            <a:spLocks noChangeArrowheads="1"/>
          </p:cNvSpPr>
          <p:nvPr/>
        </p:nvSpPr>
        <p:spPr bwMode="auto">
          <a:xfrm>
            <a:off x="5292725" y="4581525"/>
            <a:ext cx="36004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ПРЯМОУГОЛЬНИКИ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427538" y="0"/>
            <a:ext cx="288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7" name="Line 11"/>
          <p:cNvSpPr>
            <a:spLocks noChangeShapeType="1"/>
          </p:cNvSpPr>
          <p:nvPr/>
        </p:nvSpPr>
        <p:spPr bwMode="auto">
          <a:xfrm>
            <a:off x="4427538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8"/>
          <p:cNvSpPr txBox="1">
            <a:spLocks noChangeArrowheads="1"/>
          </p:cNvSpPr>
          <p:nvPr/>
        </p:nvSpPr>
        <p:spPr bwMode="auto">
          <a:xfrm>
            <a:off x="3708400" y="5013325"/>
            <a:ext cx="24479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Calibri" pitchFamily="34" charset="0"/>
              </a:rPr>
              <a:t>a + b</a:t>
            </a:r>
            <a:r>
              <a:rPr lang="ru-RU" sz="3200" b="1">
                <a:latin typeface="Calibri" pitchFamily="34" charset="0"/>
              </a:rPr>
              <a:t> </a:t>
            </a:r>
          </a:p>
        </p:txBody>
      </p:sp>
      <p:pic>
        <p:nvPicPr>
          <p:cNvPr id="18434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113" y="1773238"/>
            <a:ext cx="2714625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 Box 12"/>
          <p:cNvSpPr txBox="1">
            <a:spLocks noChangeArrowheads="1"/>
          </p:cNvSpPr>
          <p:nvPr/>
        </p:nvSpPr>
        <p:spPr bwMode="auto">
          <a:xfrm>
            <a:off x="4643438" y="2349500"/>
            <a:ext cx="5762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b</a:t>
            </a:r>
            <a:endParaRPr lang="ru-RU" sz="3200" b="1"/>
          </a:p>
        </p:txBody>
      </p:sp>
      <p:sp>
        <p:nvSpPr>
          <p:cNvPr id="18436" name="Text Box 13"/>
          <p:cNvSpPr txBox="1">
            <a:spLocks noChangeArrowheads="1"/>
          </p:cNvSpPr>
          <p:nvPr/>
        </p:nvSpPr>
        <p:spPr bwMode="auto">
          <a:xfrm>
            <a:off x="3635375" y="3429000"/>
            <a:ext cx="5032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1"/>
          <p:cNvSpPr txBox="1">
            <a:spLocks noChangeArrowheads="1"/>
          </p:cNvSpPr>
          <p:nvPr/>
        </p:nvSpPr>
        <p:spPr bwMode="auto">
          <a:xfrm>
            <a:off x="2627313" y="1341438"/>
            <a:ext cx="4537075" cy="7715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latin typeface="Calibri" pitchFamily="34" charset="0"/>
              </a:rPr>
              <a:t>ВЫРАЖЕНИЯ</a:t>
            </a:r>
          </a:p>
        </p:txBody>
      </p:sp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1042988" y="3644900"/>
            <a:ext cx="3097212" cy="769938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Calibri" pitchFamily="34" charset="0"/>
              </a:rPr>
              <a:t>ЧИСЛОВЫЕ</a:t>
            </a:r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5148263" y="3644900"/>
            <a:ext cx="3240087" cy="7715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Calibri" pitchFamily="34" charset="0"/>
              </a:rPr>
              <a:t>БУКВЕННЫЕ</a:t>
            </a:r>
          </a:p>
        </p:txBody>
      </p:sp>
      <p:cxnSp>
        <p:nvCxnSpPr>
          <p:cNvPr id="19460" name="Прямая со стрелкой 5"/>
          <p:cNvCxnSpPr>
            <a:cxnSpLocks noChangeShapeType="1"/>
          </p:cNvCxnSpPr>
          <p:nvPr/>
        </p:nvCxnSpPr>
        <p:spPr bwMode="auto">
          <a:xfrm rot="5400000">
            <a:off x="2339975" y="2420938"/>
            <a:ext cx="1368425" cy="936625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61" name="Прямая со стрелкой 7"/>
          <p:cNvCxnSpPr>
            <a:cxnSpLocks noChangeShapeType="1"/>
          </p:cNvCxnSpPr>
          <p:nvPr/>
        </p:nvCxnSpPr>
        <p:spPr bwMode="auto">
          <a:xfrm rot="16200000" flipH="1">
            <a:off x="5112544" y="2528094"/>
            <a:ext cx="1366837" cy="720725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42988" y="1773238"/>
            <a:ext cx="914400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979613" y="1773238"/>
            <a:ext cx="9144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916238" y="1773238"/>
            <a:ext cx="914400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42988" y="2708275"/>
            <a:ext cx="9144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979613" y="2708275"/>
            <a:ext cx="914400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916238" y="2708275"/>
            <a:ext cx="9144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042988" y="3644900"/>
            <a:ext cx="914400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979613" y="3644900"/>
            <a:ext cx="9144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916238" y="3644900"/>
            <a:ext cx="914400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490" name="Rectangle 16"/>
          <p:cNvSpPr>
            <a:spLocks noChangeArrowheads="1"/>
          </p:cNvSpPr>
          <p:nvPr/>
        </p:nvSpPr>
        <p:spPr bwMode="auto">
          <a:xfrm>
            <a:off x="0" y="3373438"/>
            <a:ext cx="250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1100">
                <a:latin typeface="Calibri" pitchFamily="34" charset="0"/>
              </a:rPr>
              <a:t> </a:t>
            </a:r>
            <a:endParaRPr lang="ru-RU">
              <a:latin typeface="Calibri" pitchFamily="34" charset="0"/>
            </a:endParaRPr>
          </a:p>
        </p:txBody>
      </p:sp>
      <p:sp>
        <p:nvSpPr>
          <p:cNvPr id="20491" name="Rectangle 18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492" name="Text Box 36"/>
          <p:cNvSpPr txBox="1">
            <a:spLocks noChangeArrowheads="1"/>
          </p:cNvSpPr>
          <p:nvPr/>
        </p:nvSpPr>
        <p:spPr bwMode="auto">
          <a:xfrm>
            <a:off x="3903663" y="58975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0493" name="Rectangle 18"/>
          <p:cNvSpPr>
            <a:spLocks noChangeArrowheads="1"/>
          </p:cNvSpPr>
          <p:nvPr/>
        </p:nvSpPr>
        <p:spPr bwMode="auto">
          <a:xfrm>
            <a:off x="2987675" y="476250"/>
            <a:ext cx="23018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400" b="1"/>
              <a:t>Задача.</a:t>
            </a:r>
          </a:p>
        </p:txBody>
      </p:sp>
      <p:sp>
        <p:nvSpPr>
          <p:cNvPr id="20494" name="Rectangle 19"/>
          <p:cNvSpPr>
            <a:spLocks noChangeArrowheads="1"/>
          </p:cNvSpPr>
          <p:nvPr/>
        </p:nvSpPr>
        <p:spPr bwMode="auto">
          <a:xfrm>
            <a:off x="3924300" y="1773238"/>
            <a:ext cx="45720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Сторона маленького квадрата </a:t>
            </a:r>
          </a:p>
          <a:p>
            <a:r>
              <a:rPr lang="ru-RU" sz="2800" b="1"/>
              <a:t>равна 2 см .  </a:t>
            </a:r>
            <a:endParaRPr lang="en-US" sz="2800" b="1"/>
          </a:p>
          <a:p>
            <a:r>
              <a:rPr lang="ru-RU" sz="2800" b="1"/>
              <a:t>Чему равен периметр самого большого </a:t>
            </a:r>
          </a:p>
          <a:p>
            <a:r>
              <a:rPr lang="ru-RU" sz="2800" b="1"/>
              <a:t>квадрата</a:t>
            </a:r>
            <a:r>
              <a:rPr lang="en-US" sz="2800" b="1"/>
              <a:t>?</a:t>
            </a:r>
            <a:endParaRPr lang="ru-RU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42988" y="1773238"/>
            <a:ext cx="914400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979613" y="1773238"/>
            <a:ext cx="9144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916238" y="1773238"/>
            <a:ext cx="914400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42988" y="2708275"/>
            <a:ext cx="9144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979613" y="2708275"/>
            <a:ext cx="914400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916238" y="2708275"/>
            <a:ext cx="9144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042988" y="3644900"/>
            <a:ext cx="914400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979613" y="3644900"/>
            <a:ext cx="9144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916238" y="3644900"/>
            <a:ext cx="914400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8683" name="Object 11"/>
          <p:cNvGraphicFramePr>
            <a:graphicFrameLocks noChangeAspect="1"/>
          </p:cNvGraphicFramePr>
          <p:nvPr/>
        </p:nvGraphicFramePr>
        <p:xfrm>
          <a:off x="5508104" y="2204864"/>
          <a:ext cx="1728192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0" name="Формула" r:id="rId3" imgW="266400" imgH="177480" progId="Equation.3">
                  <p:embed/>
                </p:oleObj>
              </mc:Choice>
              <mc:Fallback>
                <p:oleObj name="Формула" r:id="rId3" imgW="266400" imgH="177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204864"/>
                        <a:ext cx="1728192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99" name="Rectangle 16"/>
          <p:cNvSpPr>
            <a:spLocks noChangeArrowheads="1"/>
          </p:cNvSpPr>
          <p:nvPr/>
        </p:nvSpPr>
        <p:spPr bwMode="auto">
          <a:xfrm>
            <a:off x="0" y="3373438"/>
            <a:ext cx="250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1100">
                <a:latin typeface="Calibri" pitchFamily="34" charset="0"/>
              </a:rPr>
              <a:t> </a:t>
            </a:r>
            <a:endParaRPr lang="ru-RU">
              <a:latin typeface="Calibri" pitchFamily="34" charset="0"/>
            </a:endParaRPr>
          </a:p>
        </p:txBody>
      </p:sp>
      <p:sp>
        <p:nvSpPr>
          <p:cNvPr id="28700" name="Rectangle 18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8686" name="Object 14"/>
          <p:cNvGraphicFramePr>
            <a:graphicFrameLocks noChangeAspect="1"/>
          </p:cNvGraphicFramePr>
          <p:nvPr/>
        </p:nvGraphicFramePr>
        <p:xfrm>
          <a:off x="4725988" y="908050"/>
          <a:ext cx="286067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1" name="Формула" r:id="rId5" imgW="558720" imgH="164880" progId="Equation.3">
                  <p:embed/>
                </p:oleObj>
              </mc:Choice>
              <mc:Fallback>
                <p:oleObj name="Формула" r:id="rId5" imgW="558720" imgH="1648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988" y="908050"/>
                        <a:ext cx="2860675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7" name="Object 15"/>
          <p:cNvGraphicFramePr>
            <a:graphicFrameLocks noChangeAspect="1"/>
          </p:cNvGraphicFramePr>
          <p:nvPr/>
        </p:nvGraphicFramePr>
        <p:xfrm>
          <a:off x="4644008" y="3429000"/>
          <a:ext cx="3384550" cy="112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2" name="Формула" r:id="rId7" imgW="774360" imgH="177480" progId="Equation.3">
                  <p:embed/>
                </p:oleObj>
              </mc:Choice>
              <mc:Fallback>
                <p:oleObj name="Формула" r:id="rId7" imgW="774360" imgH="177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3429000"/>
                        <a:ext cx="3384550" cy="1125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01" name="Text Box 36"/>
          <p:cNvSpPr txBox="1">
            <a:spLocks noChangeArrowheads="1"/>
          </p:cNvSpPr>
          <p:nvPr/>
        </p:nvSpPr>
        <p:spPr bwMode="auto">
          <a:xfrm>
            <a:off x="3903663" y="58975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28689" name="Object 17"/>
          <p:cNvGraphicFramePr>
            <a:graphicFrameLocks noChangeAspect="1"/>
          </p:cNvGraphicFramePr>
          <p:nvPr/>
        </p:nvGraphicFramePr>
        <p:xfrm>
          <a:off x="5436096" y="4653136"/>
          <a:ext cx="1871662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3" name="Формула" r:id="rId9" imgW="279360" imgH="177480" progId="Equation.3">
                  <p:embed/>
                </p:oleObj>
              </mc:Choice>
              <mc:Fallback>
                <p:oleObj name="Формула" r:id="rId9" imgW="279360" imgH="177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4653136"/>
                        <a:ext cx="1871662" cy="112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00B05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95</Words>
  <Application>Microsoft Office PowerPoint</Application>
  <PresentationFormat>Экран (4:3)</PresentationFormat>
  <Paragraphs>76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Формула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Витя</dc:creator>
  <cp:lastModifiedBy>DOS</cp:lastModifiedBy>
  <cp:revision>32</cp:revision>
  <dcterms:created xsi:type="dcterms:W3CDTF">2011-12-03T15:28:44Z</dcterms:created>
  <dcterms:modified xsi:type="dcterms:W3CDTF">2015-01-11T17:10:30Z</dcterms:modified>
</cp:coreProperties>
</file>