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9" r:id="rId2"/>
    <p:sldMasterId id="2147483733" r:id="rId3"/>
    <p:sldMasterId id="2147483745" r:id="rId4"/>
    <p:sldMasterId id="2147483757" r:id="rId5"/>
  </p:sldMasterIdLst>
  <p:notesMasterIdLst>
    <p:notesMasterId r:id="rId56"/>
  </p:notesMasterIdLst>
  <p:sldIdLst>
    <p:sldId id="434" r:id="rId6"/>
    <p:sldId id="321" r:id="rId7"/>
    <p:sldId id="376" r:id="rId8"/>
    <p:sldId id="387" r:id="rId9"/>
    <p:sldId id="440" r:id="rId10"/>
    <p:sldId id="441" r:id="rId11"/>
    <p:sldId id="443" r:id="rId12"/>
    <p:sldId id="442" r:id="rId13"/>
    <p:sldId id="425" r:id="rId14"/>
    <p:sldId id="436" r:id="rId15"/>
    <p:sldId id="437" r:id="rId16"/>
    <p:sldId id="432" r:id="rId17"/>
    <p:sldId id="427" r:id="rId18"/>
    <p:sldId id="264" r:id="rId19"/>
    <p:sldId id="269" r:id="rId20"/>
    <p:sldId id="396" r:id="rId21"/>
    <p:sldId id="356" r:id="rId22"/>
    <p:sldId id="418" r:id="rId23"/>
    <p:sldId id="359" r:id="rId24"/>
    <p:sldId id="355" r:id="rId25"/>
    <p:sldId id="258" r:id="rId26"/>
    <p:sldId id="293" r:id="rId27"/>
    <p:sldId id="345" r:id="rId28"/>
    <p:sldId id="267" r:id="rId29"/>
    <p:sldId id="431" r:id="rId30"/>
    <p:sldId id="292" r:id="rId31"/>
    <p:sldId id="403" r:id="rId32"/>
    <p:sldId id="308" r:id="rId33"/>
    <p:sldId id="364" r:id="rId34"/>
    <p:sldId id="284" r:id="rId35"/>
    <p:sldId id="265" r:id="rId36"/>
    <p:sldId id="398" r:id="rId37"/>
    <p:sldId id="446" r:id="rId38"/>
    <p:sldId id="366" r:id="rId39"/>
    <p:sldId id="372" r:id="rId40"/>
    <p:sldId id="373" r:id="rId41"/>
    <p:sldId id="394" r:id="rId42"/>
    <p:sldId id="383" r:id="rId43"/>
    <p:sldId id="449" r:id="rId44"/>
    <p:sldId id="451" r:id="rId45"/>
    <p:sldId id="450" r:id="rId46"/>
    <p:sldId id="405" r:id="rId47"/>
    <p:sldId id="409" r:id="rId48"/>
    <p:sldId id="448" r:id="rId49"/>
    <p:sldId id="447" r:id="rId50"/>
    <p:sldId id="445" r:id="rId51"/>
    <p:sldId id="408" r:id="rId52"/>
    <p:sldId id="452" r:id="rId53"/>
    <p:sldId id="453" r:id="rId54"/>
    <p:sldId id="375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CCFF99"/>
    <a:srgbClr val="000000"/>
    <a:srgbClr val="FFFF99"/>
    <a:srgbClr val="FFCC00"/>
    <a:srgbClr val="B2B2B2"/>
    <a:srgbClr val="FFFFFF"/>
    <a:srgbClr val="CCFF33"/>
    <a:srgbClr val="66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2F19B-C56B-4409-91D0-CA801A0453F6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5B0A7-2AB2-4FD1-BFC2-C0E8580FE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7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ARTBANNA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0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FC09D-C83E-4E4C-A458-4B212C4A4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95635"/>
      </p:ext>
    </p:extLst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63C6-C180-47B2-AA87-7CDB624E1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79652"/>
      </p:ext>
    </p:extLst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A5D2-38B9-43C5-9E29-25A4362C2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36878"/>
      </p:ext>
    </p:extLst>
  </p:cSld>
  <p:clrMapOvr>
    <a:masterClrMapping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ARTBANNA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0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FC09D-C83E-4E4C-A458-4B212C4A4F65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763"/>
      </p:ext>
    </p:extLst>
  </p:cSld>
  <p:clrMapOvr>
    <a:masterClrMapping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B67D-5B44-47EE-A8AB-5572EF894B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95616"/>
      </p:ext>
    </p:extLst>
  </p:cSld>
  <p:clrMapOvr>
    <a:masterClrMapping/>
  </p:clrMapOvr>
  <p:transition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ECA4E-167C-414F-A80D-C8B68B737DA9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88408"/>
      </p:ext>
    </p:extLst>
  </p:cSld>
  <p:clrMapOvr>
    <a:masterClrMapping/>
  </p:clrMapOvr>
  <p:transition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A1107-2182-4BB4-9286-80382D23D0B6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00598"/>
      </p:ext>
    </p:extLst>
  </p:cSld>
  <p:clrMapOvr>
    <a:masterClrMapping/>
  </p:clrMapOvr>
  <p:transition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81F3-BD24-48BF-AD23-77796AF2AC8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48927"/>
      </p:ext>
    </p:extLst>
  </p:cSld>
  <p:clrMapOvr>
    <a:masterClrMapping/>
  </p:clrMapOvr>
  <p:transition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5111-2DCD-49B2-9E2C-5897441406BC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83236"/>
      </p:ext>
    </p:extLst>
  </p:cSld>
  <p:clrMapOvr>
    <a:masterClrMapping/>
  </p:clrMapOvr>
  <p:transition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90A1-DA8A-4684-A17A-4EB511773594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32118"/>
      </p:ext>
    </p:extLst>
  </p:cSld>
  <p:clrMapOvr>
    <a:masterClrMapping/>
  </p:clrMapOvr>
  <p:transition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59D6-24FB-4A7B-9964-39CB057E07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1939"/>
      </p:ext>
    </p:extLst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B67D-5B44-47EE-A8AB-5572EF894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14275"/>
      </p:ext>
    </p:extLst>
  </p:cSld>
  <p:clrMapOvr>
    <a:masterClrMapping/>
  </p:clrMapOvr>
  <p:transition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5E48-0082-4E56-8A72-08807527742E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57657"/>
      </p:ext>
    </p:extLst>
  </p:cSld>
  <p:clrMapOvr>
    <a:masterClrMapping/>
  </p:clrMapOvr>
  <p:transition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63C6-C180-47B2-AA87-7CDB624E197B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9786"/>
      </p:ext>
    </p:extLst>
  </p:cSld>
  <p:clrMapOvr>
    <a:masterClrMapping/>
  </p:clrMapOvr>
  <p:transition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A5D2-38B9-43C5-9E29-25A4362C20E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69705"/>
      </p:ext>
    </p:extLst>
  </p:cSld>
  <p:clrMapOvr>
    <a:masterClrMapping/>
  </p:clrMapOvr>
  <p:transition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128003" name="Picture 3" descr="D:\FRONTPAGE THEMES\ARTSY\ARTBANNA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04" name="Picture 4" descr="P:\!Themes\Artsy\Arthsepa.gif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0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12800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12800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C74C7C1-2EDC-4494-96DF-C16DACF2AD44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1486"/>
      </p:ext>
    </p:extLst>
  </p:cSld>
  <p:clrMapOvr>
    <a:masterClrMapping/>
  </p:clrMapOvr>
  <p:transition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75EA-7DA4-4DA1-95DA-9CFB65FC8A5E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6537"/>
      </p:ext>
    </p:extLst>
  </p:cSld>
  <p:clrMapOvr>
    <a:masterClrMapping/>
  </p:clrMapOvr>
  <p:transition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953B1-397A-4F41-8F90-F019F596A575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21055"/>
      </p:ext>
    </p:extLst>
  </p:cSld>
  <p:clrMapOvr>
    <a:masterClrMapping/>
  </p:clrMapOvr>
  <p:transition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7A877-A2A3-4B3B-8615-FF8AC83E8137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72815"/>
      </p:ext>
    </p:extLst>
  </p:cSld>
  <p:clrMapOvr>
    <a:masterClrMapping/>
  </p:clrMapOvr>
  <p:transition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8018E-A427-48DD-97EA-69A7468652E1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25825"/>
      </p:ext>
    </p:extLst>
  </p:cSld>
  <p:clrMapOvr>
    <a:masterClrMapping/>
  </p:clrMapOvr>
  <p:transition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917C0-C5C3-4ACE-BFD8-62D0568BD908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66566"/>
      </p:ext>
    </p:extLst>
  </p:cSld>
  <p:clrMapOvr>
    <a:masterClrMapping/>
  </p:clrMapOvr>
  <p:transition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DC9FE-23E7-43AA-AEB8-4F8C0E498077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76167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ECA4E-167C-414F-A80D-C8B68B737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2552"/>
      </p:ext>
    </p:extLst>
  </p:cSld>
  <p:clrMapOvr>
    <a:masterClrMapping/>
  </p:clrMapOvr>
  <p:transition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99EA2-4562-4C02-8868-0DC203D73777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5670"/>
      </p:ext>
    </p:extLst>
  </p:cSld>
  <p:clrMapOvr>
    <a:masterClrMapping/>
  </p:clrMapOvr>
  <p:transition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C1E5F-9064-4165-94A4-4891BC642EA7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15588"/>
      </p:ext>
    </p:extLst>
  </p:cSld>
  <p:clrMapOvr>
    <a:masterClrMapping/>
  </p:clrMapOvr>
  <p:transition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CDCF3-5BCE-4034-B360-6C95DBE3FED6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36570"/>
      </p:ext>
    </p:extLst>
  </p:cSld>
  <p:clrMapOvr>
    <a:masterClrMapping/>
  </p:clrMapOvr>
  <p:transition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5EBAA-AF76-42F1-85C6-DCAEAB0F4FA2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77613"/>
      </p:ext>
    </p:extLst>
  </p:cSld>
  <p:clrMapOvr>
    <a:masterClrMapping/>
  </p:clrMapOvr>
  <p:transition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ARTBANNA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0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FC09D-C83E-4E4C-A458-4B212C4A4F65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77644"/>
      </p:ext>
    </p:extLst>
  </p:cSld>
  <p:clrMapOvr>
    <a:masterClrMapping/>
  </p:clrMapOvr>
  <p:transition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B67D-5B44-47EE-A8AB-5572EF894B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47605"/>
      </p:ext>
    </p:extLst>
  </p:cSld>
  <p:clrMapOvr>
    <a:masterClrMapping/>
  </p:clrMapOvr>
  <p:transition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ECA4E-167C-414F-A80D-C8B68B737DA9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94834"/>
      </p:ext>
    </p:extLst>
  </p:cSld>
  <p:clrMapOvr>
    <a:masterClrMapping/>
  </p:clrMapOvr>
  <p:transition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A1107-2182-4BB4-9286-80382D23D0B6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67093"/>
      </p:ext>
    </p:extLst>
  </p:cSld>
  <p:clrMapOvr>
    <a:masterClrMapping/>
  </p:clrMapOvr>
  <p:transition advClick="0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81F3-BD24-48BF-AD23-77796AF2AC8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57185"/>
      </p:ext>
    </p:extLst>
  </p:cSld>
  <p:clrMapOvr>
    <a:masterClrMapping/>
  </p:clrMapOvr>
  <p:transition advClick="0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5111-2DCD-49B2-9E2C-5897441406BC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78947"/>
      </p:ext>
    </p:extLst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A1107-2182-4BB4-9286-80382D23D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22564"/>
      </p:ext>
    </p:extLst>
  </p:cSld>
  <p:clrMapOvr>
    <a:masterClrMapping/>
  </p:clrMapOvr>
  <p:transition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90A1-DA8A-4684-A17A-4EB511773594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52292"/>
      </p:ext>
    </p:extLst>
  </p:cSld>
  <p:clrMapOvr>
    <a:masterClrMapping/>
  </p:clrMapOvr>
  <p:transition advClick="0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59D6-24FB-4A7B-9964-39CB057E07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88425"/>
      </p:ext>
    </p:extLst>
  </p:cSld>
  <p:clrMapOvr>
    <a:masterClrMapping/>
  </p:clrMapOvr>
  <p:transition advClick="0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5E48-0082-4E56-8A72-08807527742E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9222"/>
      </p:ext>
    </p:extLst>
  </p:cSld>
  <p:clrMapOvr>
    <a:masterClrMapping/>
  </p:clrMapOvr>
  <p:transition advClick="0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63C6-C180-47B2-AA87-7CDB624E197B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11189"/>
      </p:ext>
    </p:extLst>
  </p:cSld>
  <p:clrMapOvr>
    <a:masterClrMapping/>
  </p:clrMapOvr>
  <p:transition advClick="0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A5D2-38B9-43C5-9E29-25A4362C20E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42903"/>
      </p:ext>
    </p:extLst>
  </p:cSld>
  <p:clrMapOvr>
    <a:masterClrMapping/>
  </p:clrMapOvr>
  <p:transition advClick="0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ARTBANNA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0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FC09D-C83E-4E4C-A458-4B212C4A4F65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20217"/>
      </p:ext>
    </p:extLst>
  </p:cSld>
  <p:clrMapOvr>
    <a:masterClrMapping/>
  </p:clrMapOvr>
  <p:transition advClick="0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B67D-5B44-47EE-A8AB-5572EF894B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736"/>
      </p:ext>
    </p:extLst>
  </p:cSld>
  <p:clrMapOvr>
    <a:masterClrMapping/>
  </p:clrMapOvr>
  <p:transition advClick="0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ECA4E-167C-414F-A80D-C8B68B737DA9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97833"/>
      </p:ext>
    </p:extLst>
  </p:cSld>
  <p:clrMapOvr>
    <a:masterClrMapping/>
  </p:clrMapOvr>
  <p:transition advClick="0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A1107-2182-4BB4-9286-80382D23D0B6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91194"/>
      </p:ext>
    </p:extLst>
  </p:cSld>
  <p:clrMapOvr>
    <a:masterClrMapping/>
  </p:clrMapOvr>
  <p:transition advClick="0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81F3-BD24-48BF-AD23-77796AF2AC8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80644"/>
      </p:ext>
    </p:extLst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81F3-BD24-48BF-AD23-77796AF2A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29787"/>
      </p:ext>
    </p:extLst>
  </p:cSld>
  <p:clrMapOvr>
    <a:masterClrMapping/>
  </p:clrMapOvr>
  <p:transition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5111-2DCD-49B2-9E2C-5897441406BC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25571"/>
      </p:ext>
    </p:extLst>
  </p:cSld>
  <p:clrMapOvr>
    <a:masterClrMapping/>
  </p:clrMapOvr>
  <p:transition advClick="0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90A1-DA8A-4684-A17A-4EB511773594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12816"/>
      </p:ext>
    </p:extLst>
  </p:cSld>
  <p:clrMapOvr>
    <a:masterClrMapping/>
  </p:clrMapOvr>
  <p:transition advClick="0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59D6-24FB-4A7B-9964-39CB057E0737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67817"/>
      </p:ext>
    </p:extLst>
  </p:cSld>
  <p:clrMapOvr>
    <a:masterClrMapping/>
  </p:clrMapOvr>
  <p:transition advClick="0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5E48-0082-4E56-8A72-08807527742E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7908"/>
      </p:ext>
    </p:extLst>
  </p:cSld>
  <p:clrMapOvr>
    <a:masterClrMapping/>
  </p:clrMapOvr>
  <p:transition advClick="0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63C6-C180-47B2-AA87-7CDB624E197B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6921"/>
      </p:ext>
    </p:extLst>
  </p:cSld>
  <p:clrMapOvr>
    <a:masterClrMapping/>
  </p:clrMapOvr>
  <p:transition advClick="0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A5D2-38B9-43C5-9E29-25A4362C20E2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74200"/>
      </p:ext>
    </p:extLst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5111-2DCD-49B2-9E2C-589744140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071495"/>
      </p:ext>
    </p:extLst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90A1-DA8A-4684-A17A-4EB511773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01180"/>
      </p:ext>
    </p:extLst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59D6-24FB-4A7B-9964-39CB057E0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008006"/>
      </p:ext>
    </p:extLst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5E48-0082-4E56-8A72-088075277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23163"/>
      </p:ext>
    </p:extLst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2E705FF-AE0B-44D5-AB7F-BA1119ACC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5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2E705FF-AE0B-44D5-AB7F-BA1119ACC5C1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66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advClick="0" advTm="5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26979" name="Picture 3" descr="D:\FRONTPAGE THEMES\ARTSY\ARTHSEPA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980" name="Picture 4" descr="P:\!Themes\Artsy\Arthsepa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fld id="{BB24EB29-8BBA-4689-B491-5AEF780C863C}" type="slidenum">
              <a:rPr lang="ru-RU">
                <a:solidFill>
                  <a:srgbClr val="FFFFCC"/>
                </a:solidFill>
              </a:rPr>
              <a:pPr/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11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advClick="0" advTm="500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2E705FF-AE0B-44D5-AB7F-BA1119ACC5C1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81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advClick="0" advTm="5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2E705FF-AE0B-44D5-AB7F-BA1119ACC5C1}" type="slidenum">
              <a:rPr lang="ru-R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17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advClick="0" advTm="5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energo.vstu.vinnica.ua/photo_of_war/1945/1945_31.htm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wav"/><Relationship Id="rId7" Type="http://schemas.openxmlformats.org/officeDocument/2006/relationships/image" Target="../media/image2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5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" TargetMode="External"/><Relationship Id="rId3" Type="http://schemas.openxmlformats.org/officeDocument/2006/relationships/image" Target="../media/image59.gif"/><Relationship Id="rId7" Type="http://schemas.openxmlformats.org/officeDocument/2006/relationships/hyperlink" Target="http://www.youtube.com/watch?v=S-B-5ZhMPRw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" TargetMode="External"/><Relationship Id="rId5" Type="http://schemas.openxmlformats.org/officeDocument/2006/relationships/hyperlink" Target="http://ru.wikipedia.org/wiki/&#1055;&#1086;&#1090;&#1077;&#1088;&#1080;_&#1074;_&#1042;&#1077;&#1083;&#1080;&#1082;&#1086;&#1081;_&#1054;&#1090;&#1077;&#1095;&#1077;&#1089;&#1090;&#1074;&#1077;&#1085;&#1085;&#1086;&#1081;_&#1074;&#1086;&#1081;&#1085;&#1077;" TargetMode="External"/><Relationship Id="rId10" Type="http://schemas.openxmlformats.org/officeDocument/2006/relationships/hyperlink" Target="http://tat-anat.ucoz.ru/load/vneklassnye_meroprijatija/grazhdansko_patrioticheskoe_vospitanie" TargetMode="External"/><Relationship Id="rId4" Type="http://schemas.openxmlformats.org/officeDocument/2006/relationships/hyperlink" Target="http://www.9may.ru/war_press/m10011134" TargetMode="External"/><Relationship Id="rId9" Type="http://schemas.openxmlformats.org/officeDocument/2006/relationships/hyperlink" Target="http://ic.pics.livejournal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953725"/>
            <a:ext cx="8685964" cy="56938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5562600" algn="l"/>
                <a:tab pos="7000875" algn="l"/>
              </a:tabLst>
              <a:defRPr/>
            </a:pPr>
            <a:r>
              <a:rPr lang="ru-RU" sz="2800" cap="all" spc="0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МАОУ Многопрофильный </a:t>
            </a:r>
            <a:r>
              <a:rPr lang="ru-RU" sz="2800" cap="all" spc="0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лицей № </a:t>
            </a:r>
            <a:r>
              <a:rPr lang="ru-RU" sz="2800" cap="all" spc="0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20</a:t>
            </a: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spc="0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spc="0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r>
              <a:rPr lang="ru-RU" sz="2800" cap="all" spc="0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Работа учителя математики </a:t>
            </a:r>
          </a:p>
          <a:p>
            <a:pPr algn="ctr">
              <a:tabLst>
                <a:tab pos="5562600" algn="l"/>
                <a:tab pos="7000875" algn="l"/>
              </a:tabLst>
              <a:defRPr/>
            </a:pPr>
            <a:r>
              <a:rPr lang="ru-RU" sz="2800" cap="all" spc="0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Ходзицкой Елены</a:t>
            </a:r>
            <a:r>
              <a:rPr lang="ru-RU" sz="280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ru-RU" sz="2800" cap="all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Александровны</a:t>
            </a: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r>
              <a:rPr lang="ru-RU" sz="2800" cap="all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</a:t>
            </a:r>
            <a:r>
              <a:rPr lang="ru-RU" sz="280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. </a:t>
            </a:r>
            <a:r>
              <a:rPr lang="ru-RU" sz="2800" cap="all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Ульяновск</a:t>
            </a:r>
            <a:endParaRPr lang="ru-RU" sz="2800" cap="all" spc="0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6683" y="3293985"/>
            <a:ext cx="615957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тех, кто уже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придёт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никогда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558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ой фильм 22.06.4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4766" r="14510" b="531"/>
          <a:stretch/>
        </p:blipFill>
        <p:spPr>
          <a:xfrm>
            <a:off x="-178130" y="-159676"/>
            <a:ext cx="9322130" cy="73690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58770"/>
            <a:ext cx="82550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4644135"/>
            <a:ext cx="793115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75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5000">
        <p14:vortex dir="r"/>
      </p:transition>
    </mc:Choice>
    <mc:Fallback xmlns=""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750"/>
                            </p:stCondLst>
                            <p:childTnLst>
                              <p:par>
                                <p:cTn id="24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3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0" b="4171"/>
          <a:stretch/>
        </p:blipFill>
        <p:spPr bwMode="auto">
          <a:xfrm>
            <a:off x="9962" y="-53532"/>
            <a:ext cx="9134038" cy="69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515" y="0"/>
            <a:ext cx="8505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Тот чёрный 41-й год </a:t>
            </a:r>
          </a:p>
          <a:p>
            <a:pPr algn="ctr"/>
            <a:r>
              <a:rPr lang="ru-RU" sz="3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все века запомнит наш народ ….</a:t>
            </a:r>
            <a:endParaRPr lang="ru-RU" sz="32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" y="1189495"/>
            <a:ext cx="9162510" cy="566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510" y="-36385"/>
            <a:ext cx="87759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Century" pitchFamily="18" charset="0"/>
              </a:rPr>
              <a:t>Поднимался народ богатырский, 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Century" pitchFamily="18" charset="0"/>
              </a:rPr>
              <a:t>наш великий, могучий народ!</a:t>
            </a:r>
            <a:endParaRPr lang="ru-RU" sz="3600" b="1" dirty="0">
              <a:ln/>
              <a:solidFill>
                <a:schemeClr val="accent3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05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.huffpost.com/gen/1108712/thumbs/o-GEORGIA-FIRE-faceboo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b="10832"/>
          <a:stretch/>
        </p:blipFill>
        <p:spPr bwMode="auto">
          <a:xfrm>
            <a:off x="0" y="-318280"/>
            <a:ext cx="9144001" cy="717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34" y="-306415"/>
            <a:ext cx="5053047" cy="769585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1. Священная 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8620" y="4644135"/>
            <a:ext cx="609600" cy="609600"/>
          </a:xfrm>
          <a:prstGeom prst="rect">
            <a:avLst/>
          </a:prstGeom>
        </p:spPr>
      </p:pic>
      <p:sp>
        <p:nvSpPr>
          <p:cNvPr id="18434" name="WordArt 1026"/>
          <p:cNvSpPr>
            <a:spLocks noChangeArrowheads="1" noChangeShapeType="1" noTextEdit="1"/>
          </p:cNvSpPr>
          <p:nvPr/>
        </p:nvSpPr>
        <p:spPr bwMode="auto">
          <a:xfrm>
            <a:off x="533400" y="1828800"/>
            <a:ext cx="8229600" cy="2971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Священная война...</a:t>
            </a:r>
          </a:p>
        </p:txBody>
      </p:sp>
    </p:spTree>
    <p:extLst>
      <p:ext uri="{BB962C8B-B14F-4D97-AF65-F5344CB8AC3E}">
        <p14:creationId xmlns:p14="http://schemas.microsoft.com/office/powerpoint/2010/main" val="24446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4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2924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3175"/>
            <a:ext cx="7898081" cy="68548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1941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40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943_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820150" cy="80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30853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8" y="0"/>
            <a:ext cx="710749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2 &amp;icy;&amp;yucy;&amp;ncy;&amp;yacy; &amp;vcy; &amp;scy;&amp;tcy;&amp;rcy;&amp;acy;&amp;ncy;&amp;acy;&amp;khcy; &amp;Scy;&amp;Ncy;&amp;Gcy; &amp;vcy;&amp;scy;&amp;pcy;&amp;ocy;&amp;mcy;&amp;icy;&amp;ncy;&amp;acy;&amp;yucy;&amp;tcy; &amp;pcy;&amp;ocy;&amp;gcy;&amp;icy;&amp;bcy;&amp;shcy;&amp;icy;&amp;khcy; &amp;vcy; &amp;gcy;&amp;ocy;&amp;dcy;&amp;ycy; &amp;Vcy;&amp;Ocy;&amp;V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7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85171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2" y="-25217"/>
            <a:ext cx="9143999" cy="68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953725"/>
            <a:ext cx="8685964" cy="56938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spc="0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spc="0" dirty="0" smtClean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tabLst>
                <a:tab pos="5562600" algn="l"/>
                <a:tab pos="7000875" algn="l"/>
              </a:tabLst>
              <a:defRPr/>
            </a:pPr>
            <a:endParaRPr lang="ru-RU" sz="2800" cap="all" spc="0" dirty="0">
              <a:ln w="9000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6684" y="3293985"/>
            <a:ext cx="615957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тех, кто уже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придёт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никогда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2. Marsh-Proschanie-Slavyanki-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3625" y="5904275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985" y="1"/>
            <a:ext cx="6004339" cy="68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9338-image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75" y="-1"/>
            <a:ext cx="9304471" cy="69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8" descr="Бои на мурманском направлении.    1941 г. Место съемки: Мурманская обл.. Автор съемки:   не установлен  . ГАМО,ф. 13, оп. 1, ед. хр. 9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13507" r="4805" b="13593"/>
          <a:stretch/>
        </p:blipFill>
        <p:spPr bwMode="auto">
          <a:xfrm>
            <a:off x="0" y="368660"/>
            <a:ext cx="9238315" cy="62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17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7" y="233645"/>
            <a:ext cx="9144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25" y="773705"/>
            <a:ext cx="8637588" cy="762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78160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34364"/>
            <a:ext cx="9398870" cy="68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10" y="98630"/>
            <a:ext cx="880228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98304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"/>
            <a:ext cx="9144000" cy="68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37" y="0"/>
            <a:ext cx="9125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WordArt 2"/>
          <p:cNvSpPr>
            <a:spLocks noChangeArrowheads="1" noChangeShapeType="1" noTextEdit="1"/>
          </p:cNvSpPr>
          <p:nvPr/>
        </p:nvSpPr>
        <p:spPr bwMode="auto">
          <a:xfrm>
            <a:off x="381000" y="1295400"/>
            <a:ext cx="8382000" cy="15732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63500" dir="2212194" algn="ctr" rotWithShape="0">
                    <a:srgbClr val="FFCC00"/>
                  </a:outerShdw>
                </a:effectLst>
                <a:latin typeface="Times New Roman"/>
                <a:cs typeface="Times New Roman"/>
              </a:rPr>
              <a:t>Памяти павших в Великой</a:t>
            </a:r>
            <a:endParaRPr lang="ru-RU" sz="3600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63500" dir="2212194" algn="ctr" rotWithShape="0">
                  <a:srgbClr val="FFCC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0771" name="WordArt 3"/>
          <p:cNvSpPr>
            <a:spLocks noChangeArrowheads="1" noChangeShapeType="1" noTextEdit="1"/>
          </p:cNvSpPr>
          <p:nvPr/>
        </p:nvSpPr>
        <p:spPr bwMode="auto">
          <a:xfrm>
            <a:off x="381000" y="2971800"/>
            <a:ext cx="8382000" cy="15732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FFCC00"/>
                  </a:outerShdw>
                </a:effectLst>
                <a:latin typeface="Times New Roman"/>
                <a:cs typeface="Times New Roman"/>
              </a:rPr>
              <a:t> Отечественной войне </a:t>
            </a:r>
            <a:endParaRPr lang="ru-RU" sz="3600" kern="10" dirty="0">
              <a:gradFill rotWithShape="1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FFCC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0772" name="WordArt 4"/>
          <p:cNvSpPr>
            <a:spLocks noChangeArrowheads="1" noChangeShapeType="1" noTextEdit="1"/>
          </p:cNvSpPr>
          <p:nvPr/>
        </p:nvSpPr>
        <p:spPr bwMode="auto">
          <a:xfrm>
            <a:off x="1871700" y="4959170"/>
            <a:ext cx="6255696" cy="11230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FFCC00"/>
                  </a:outerShdw>
                </a:effectLst>
                <a:latin typeface="Times New Roman"/>
                <a:cs typeface="Times New Roman"/>
              </a:rPr>
              <a:t> посвящается</a:t>
            </a:r>
            <a:endParaRPr lang="ru-RU" sz="3600" kern="10" dirty="0"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FFCC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60771" grpId="0"/>
      <p:bldP spid="1607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1941_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6863"/>
            <a:ext cx="7345363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8" y="278650"/>
            <a:ext cx="9128658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94740" y="153015"/>
            <a:ext cx="747083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endParaRPr lang="ru-RU" sz="8000" dirty="0"/>
          </a:p>
        </p:txBody>
      </p:sp>
      <p:pic>
        <p:nvPicPr>
          <p:cNvPr id="1026" name="Picture 2" descr="PROSTO-FOTO.RU &amp;pcy;&amp;ocy;&amp;rcy;&amp;tcy;&amp;acy;&amp;lcy; &amp;dcy;&amp;lcy;&amp;yacy; &amp;lcy;&amp;yucy;&amp;bcy;&amp;icy;&amp;tcy;&amp;iecy;&amp;lcy;&amp;iecy;&amp;jcy; &amp;fcy;&amp;ocy;&amp;tcy;&amp;ocy;&amp;gcy;&amp;rcy;&amp;acy;&amp;fcy;&amp;i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14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06615" y="98630"/>
            <a:ext cx="747083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2042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94740" y="153015"/>
            <a:ext cx="747083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endParaRPr lang="ru-RU" sz="8000" dirty="0"/>
          </a:p>
        </p:txBody>
      </p:sp>
      <p:pic>
        <p:nvPicPr>
          <p:cNvPr id="1026" name="Picture 2" descr="PROSTO-FOTO.RU &amp;pcy;&amp;ocy;&amp;rcy;&amp;tcy;&amp;acy;&amp;lcy; &amp;dcy;&amp;lcy;&amp;yacy; &amp;lcy;&amp;yucy;&amp;bcy;&amp;icy;&amp;tcy;&amp;iecy;&amp;lcy;&amp;iecy;&amp;jcy; &amp;fcy;&amp;ocy;&amp;tcy;&amp;ocy;&amp;gcy;&amp;rcy;&amp;acy;&amp;fcy;&amp;icy;&amp;i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14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.huffpost.com/gen/1108712/thumbs/o-GEORGIA-FIRE-faceboo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19" y="-36385"/>
            <a:ext cx="9271030" cy="7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06615" y="98630"/>
            <a:ext cx="747083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endParaRPr lang="ru-RU" sz="80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96625" y="953725"/>
            <a:ext cx="7470830" cy="41242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4800" b="1" dirty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latin typeface="Lucida Console" pitchFamily="49" charset="0"/>
              </a:rPr>
              <a:t>досталась </a:t>
            </a:r>
          </a:p>
          <a:p>
            <a:pPr algn="ctr">
              <a:defRPr/>
            </a:pPr>
            <a:r>
              <a:rPr lang="ru-RU" sz="8000" b="1" dirty="0">
                <a:solidFill>
                  <a:srgbClr val="FF0000"/>
                </a:solidFill>
                <a:latin typeface="Lucida Console" pitchFamily="49" charset="0"/>
              </a:rPr>
              <a:t>дорогой </a:t>
            </a:r>
          </a:p>
          <a:p>
            <a:pPr algn="ctr">
              <a:defRPr/>
            </a:pPr>
            <a:r>
              <a:rPr lang="ru-RU" sz="8000" b="1" dirty="0" smtClean="0">
                <a:solidFill>
                  <a:srgbClr val="FF0000"/>
                </a:solidFill>
                <a:latin typeface="Lucida Console" pitchFamily="49" charset="0"/>
              </a:rPr>
              <a:t>ценой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pic>
        <p:nvPicPr>
          <p:cNvPr id="9" name="Моцарт Реквием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8590" y="773705"/>
            <a:ext cx="609600" cy="609600"/>
          </a:xfrm>
          <a:prstGeom prst="rect">
            <a:avLst/>
          </a:prstGeom>
        </p:spPr>
      </p:pic>
      <p:pic>
        <p:nvPicPr>
          <p:cNvPr id="11" name="Метроном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3655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1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5849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71500" y="2798930"/>
            <a:ext cx="9072500" cy="9001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0292" name="Rectangle 1028"/>
          <p:cNvSpPr>
            <a:spLocks noChangeArrowheads="1"/>
          </p:cNvSpPr>
          <p:nvPr/>
        </p:nvSpPr>
        <p:spPr bwMode="auto">
          <a:xfrm>
            <a:off x="-1819" y="3474005"/>
            <a:ext cx="9144000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9600" b="1" dirty="0">
                <a:solidFill>
                  <a:srgbClr val="FF0000"/>
                </a:solidFill>
                <a:latin typeface="Lucida Console" pitchFamily="49" charset="0"/>
              </a:rPr>
              <a:t>1418 </a:t>
            </a:r>
          </a:p>
          <a:p>
            <a:pPr algn="ctr">
              <a:defRPr/>
            </a:pPr>
            <a:r>
              <a:rPr lang="ru-RU" sz="6000" b="1" dirty="0">
                <a:solidFill>
                  <a:srgbClr val="FF0000"/>
                </a:solidFill>
                <a:latin typeface="Lucida Console" pitchFamily="49" charset="0"/>
              </a:rPr>
              <a:t>дней и ночей</a:t>
            </a: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0" y="99873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6600" dirty="0" smtClean="0"/>
              <a:t>Великая </a:t>
            </a:r>
            <a:r>
              <a:rPr lang="ru-RU" sz="7200" dirty="0" smtClean="0"/>
              <a:t>Отечественная война длилась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pic>
        <p:nvPicPr>
          <p:cNvPr id="9" name="Picture 4" descr="http://i.huffpost.com/gen/1108712/thumbs/o-GEORGIA-FIRE-facebo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19" y="-36385"/>
            <a:ext cx="9271030" cy="7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06615" y="98630"/>
            <a:ext cx="747083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endParaRPr lang="ru-RU" sz="8000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196625" y="953725"/>
            <a:ext cx="7470830" cy="41242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4800" b="1" dirty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latin typeface="Lucida Console" pitchFamily="49" charset="0"/>
              </a:rPr>
              <a:t>досталась </a:t>
            </a:r>
          </a:p>
          <a:p>
            <a:pPr algn="ctr">
              <a:defRPr/>
            </a:pPr>
            <a:r>
              <a:rPr lang="ru-RU" sz="8000" b="1" dirty="0">
                <a:solidFill>
                  <a:srgbClr val="FF0000"/>
                </a:solidFill>
                <a:latin typeface="Lucida Console" pitchFamily="49" charset="0"/>
              </a:rPr>
              <a:t>дорогой </a:t>
            </a:r>
          </a:p>
          <a:p>
            <a:pPr algn="ctr">
              <a:defRPr/>
            </a:pPr>
            <a:r>
              <a:rPr lang="ru-RU" sz="8000" b="1" dirty="0" smtClean="0">
                <a:solidFill>
                  <a:srgbClr val="FF0000"/>
                </a:solidFill>
                <a:latin typeface="Lucida Console" pitchFamily="49" charset="0"/>
              </a:rPr>
              <a:t>ценой</a:t>
            </a:r>
            <a:r>
              <a:rPr lang="ru-RU" sz="8000" dirty="0" smtClean="0"/>
              <a:t> </a:t>
            </a:r>
            <a:endParaRPr lang="ru-RU" sz="8000" dirty="0"/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  <p:bldP spid="140292" grpId="1"/>
      <p:bldP spid="140293" grpId="0"/>
      <p:bldP spid="140293" grpId="1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71500" y="233645"/>
            <a:ext cx="9072500" cy="346538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2" descr="Soldat.ru * &amp;Pcy;&amp;rcy;&amp;ocy;&amp;scy;&amp;mcy;&amp;ocy;&amp;tcy;&amp;rcy; &amp;tcy;&amp;iecy;&amp;mcy;&amp;ycy; - &quot; &amp;KHcy;&amp;acy;&amp;tcy;&amp;ycy;&amp;ncy;&amp;softcy;. &amp;Scy;&amp;ocy;&amp;zhcy;&amp;zhcy;&amp;iecy;&amp;ncy;&amp;ncy;&amp;ycy;&amp;iecy; &amp;dcy;&amp;iecy;&amp;rcy;&amp;iecy;&amp;vcy;&amp;ncy;&amp;icy;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19" y="-171399"/>
            <a:ext cx="5040559" cy="25083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&amp;Pcy;&amp;iecy;&amp;chcy;&amp;soft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7177" b="20593"/>
          <a:stretch/>
        </p:blipFill>
        <p:spPr bwMode="auto">
          <a:xfrm>
            <a:off x="4736266" y="-171400"/>
            <a:ext cx="4471249" cy="2520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419110"/>
            <a:ext cx="9144000" cy="2185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8800" b="1" dirty="0">
                <a:solidFill>
                  <a:srgbClr val="FF0000"/>
                </a:solidFill>
                <a:latin typeface="Lucida Console" pitchFamily="49" charset="0"/>
              </a:rPr>
              <a:t>26 600 000</a:t>
            </a:r>
            <a:r>
              <a:rPr lang="ru-RU" sz="80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Lucida Console" pitchFamily="49" charset="0"/>
              </a:rPr>
              <a:t>граждан</a:t>
            </a: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0" y="338399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6000" dirty="0"/>
              <a:t>Советский Союз потерял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2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  <p:bldP spid="156674" grpId="1"/>
      <p:bldP spid="156675" grpId="0"/>
      <p:bldP spid="15667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71500" y="2798930"/>
            <a:ext cx="9072500" cy="9001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 descr="http://i033.radikal.ru/1004/39/0f93d99d70a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" y="-4644"/>
            <a:ext cx="91440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3997018"/>
            <a:ext cx="9144000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9600" b="1">
                <a:solidFill>
                  <a:srgbClr val="FF0000"/>
                </a:solidFill>
                <a:latin typeface="Lucida Console" pitchFamily="49" charset="0"/>
              </a:rPr>
              <a:t>13 700 000 </a:t>
            </a:r>
            <a:r>
              <a:rPr lang="ru-RU" sz="5400" b="1">
                <a:solidFill>
                  <a:srgbClr val="FF0000"/>
                </a:solidFill>
                <a:latin typeface="Lucida Console" pitchFamily="49" charset="0"/>
              </a:rPr>
              <a:t>мирных жителей</a:t>
            </a: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206515" y="294875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7200" dirty="0"/>
              <a:t>В </a:t>
            </a:r>
            <a:r>
              <a:rPr lang="ru-RU" sz="7200" dirty="0" smtClean="0"/>
              <a:t>числе жертв </a:t>
            </a:r>
            <a:r>
              <a:rPr lang="ru-RU" sz="7200" dirty="0"/>
              <a:t>войны</a:t>
            </a:r>
          </a:p>
        </p:txBody>
      </p:sp>
      <p:pic>
        <p:nvPicPr>
          <p:cNvPr id="6146" name="Picture 2" descr="&amp;Scy;&amp;kcy;&amp;acy;&amp;chcy;&amp;acy;&amp;tcy;&amp;softcy; &quot; &amp;Scy;&amp;tcy;&amp;rcy;&amp;acy;&amp;ncy;&amp;icy;&amp;tscy;&amp;acy; 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630"/>
            <a:ext cx="4680520" cy="30690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&amp;Icy;&amp;scy;&amp;scy;&amp;lcy;&amp;iecy;&amp;dcy;&amp;ocy;&amp;vcy;&amp;acy;&amp;tcy;&amp;iecy;&amp;lcy;&amp;softcy;&amp;scy;&amp;kcy;&amp;acy;&amp;yacy; &amp;rcy;&amp;acy;&amp;bcy;&amp;ocy;&amp;tcy;&amp;acy; &amp;ncy;&amp;acy; &amp;tcy;&amp;iecy;&amp;mcy;&amp;ucy; &quot;&amp;Vcy;&amp;ocy; &amp;icy;&amp;mcy;&amp;yacy; &amp;scy;&amp;vcy;&amp;yacy;&amp;shchcy;&amp;iecy;&amp;ncy;&amp;ncy;&amp;ocy;&amp;jcy; &amp;pcy;&amp;acy;&amp;mcy;&amp;yacy;&amp;tcy;&amp;icy;. &amp;Ncy;&amp;yucy;&amp;rcy;&amp;ncy;&amp;bcy;&amp;iecy;&amp;rcy;&amp;gcy;&amp;scy;&amp;kcy;&amp;icy;&amp;jcy; &amp;pcy;&amp;rcy;&amp;ocy;&amp;tscy;&amp;iecy;&amp;scy;&amp;scy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60" y="323655"/>
            <a:ext cx="4785340" cy="28353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3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P spid="157698" grpId="1"/>
      <p:bldP spid="157699" grpId="0"/>
      <p:bldP spid="15769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71500" y="2798930"/>
            <a:ext cx="9072500" cy="9001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 descr="http://i033.radikal.ru/1004/39/0f93d99d70a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" y="-4644"/>
            <a:ext cx="91440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&amp;Scy;&amp;kcy;&amp;acy;&amp;chcy;&amp;acy;&amp;tcy;&amp;softcy; &quot; &amp;Scy;&amp;tcy;&amp;rcy;&amp;acy;&amp;ncy;&amp;icy;&amp;tscy;&amp;acy; 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630"/>
            <a:ext cx="4680520" cy="30690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&amp;Icy;&amp;scy;&amp;scy;&amp;lcy;&amp;iecy;&amp;dcy;&amp;ocy;&amp;vcy;&amp;acy;&amp;tcy;&amp;iecy;&amp;lcy;&amp;softcy;&amp;scy;&amp;kcy;&amp;acy;&amp;yacy; &amp;rcy;&amp;acy;&amp;bcy;&amp;ocy;&amp;tcy;&amp;acy; &amp;ncy;&amp;acy; &amp;tcy;&amp;iecy;&amp;mcy;&amp;ucy; &quot;&amp;Vcy;&amp;ocy; &amp;icy;&amp;mcy;&amp;yacy; &amp;scy;&amp;vcy;&amp;yacy;&amp;shchcy;&amp;iecy;&amp;ncy;&amp;ncy;&amp;ocy;&amp;jcy; &amp;pcy;&amp;acy;&amp;mcy;&amp;yacy;&amp;tcy;&amp;icy;. &amp;Ncy;&amp;yucy;&amp;rcy;&amp;ncy;&amp;bcy;&amp;iecy;&amp;rcy;&amp;gcy;&amp;scy;&amp;kcy;&amp;icy;&amp;jcy; &amp;pcy;&amp;rcy;&amp;ocy;&amp;tscy;&amp;iecy;&amp;scy;&amp;scy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60" y="323655"/>
            <a:ext cx="4785340" cy="28353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827338"/>
            <a:ext cx="9144000" cy="1798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 smtClean="0">
                <a:solidFill>
                  <a:srgbClr val="FF0000"/>
                </a:solidFill>
                <a:latin typeface="Lucida Console" pitchFamily="49" charset="0"/>
              </a:rPr>
              <a:t>7 400 </a:t>
            </a: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000</a:t>
            </a:r>
            <a:r>
              <a:rPr lang="ru-RU" sz="36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преднамеренно истреблено,</a:t>
            </a:r>
            <a:r>
              <a:rPr lang="ru-RU" dirty="0"/>
              <a:t>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1500" y="288894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8000" dirty="0" smtClean="0"/>
              <a:t>Из </a:t>
            </a:r>
            <a:r>
              <a:rPr lang="ru-RU" sz="8000" dirty="0"/>
              <a:t>них: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059363"/>
            <a:ext cx="9359900" cy="1798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  <a:latin typeface="Lucida Console" pitchFamily="49" charset="0"/>
              </a:rPr>
              <a:t>4 100 000</a:t>
            </a:r>
            <a:r>
              <a:rPr lang="ru-RU" sz="4000" b="1">
                <a:solidFill>
                  <a:srgbClr val="FF0000"/>
                </a:solidFill>
                <a:latin typeface="Lucida Console" pitchFamily="49" charset="0"/>
              </a:rPr>
              <a:t> </a:t>
            </a:r>
          </a:p>
          <a:p>
            <a:pPr algn="ctr">
              <a:defRPr/>
            </a:pPr>
            <a:r>
              <a:rPr lang="ru-RU" sz="3600" b="1">
                <a:solidFill>
                  <a:srgbClr val="FF0000"/>
                </a:solidFill>
                <a:latin typeface="Lucida Console" pitchFamily="49" charset="0"/>
              </a:rPr>
              <a:t>вымерло от голода в оккупации.</a:t>
            </a:r>
            <a:r>
              <a:rPr lang="ru-RU" sz="4000" b="1">
                <a:solidFill>
                  <a:srgbClr val="FF0000"/>
                </a:solidFill>
                <a:latin typeface="Lucida Console" pitchFamily="49" charset="0"/>
              </a:rPr>
              <a:t>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5059363"/>
            <a:ext cx="9144000" cy="1798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2 200 000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погибло на работах в Германии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64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1" grpId="0"/>
      <p:bldP spid="12" grpId="0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71500" y="2798930"/>
            <a:ext cx="9072500" cy="9001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4" descr="0_a02c_85f5a367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2618910"/>
            <a:ext cx="3221850" cy="22638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37-13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2573905"/>
            <a:ext cx="3060340" cy="22724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4586288"/>
            <a:ext cx="9144000" cy="237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9600" b="1" dirty="0">
                <a:solidFill>
                  <a:srgbClr val="FF0000"/>
                </a:solidFill>
                <a:latin typeface="Lucida Console" pitchFamily="49" charset="0"/>
              </a:rPr>
              <a:t>11 944 </a:t>
            </a:r>
            <a:r>
              <a:rPr lang="ru-RU" sz="9600" b="1" dirty="0" smtClean="0">
                <a:solidFill>
                  <a:srgbClr val="FF0000"/>
                </a:solidFill>
                <a:latin typeface="Lucida Console" pitchFamily="49" charset="0"/>
              </a:rPr>
              <a:t>000</a:t>
            </a:r>
            <a:r>
              <a:rPr lang="ru-RU" sz="2000" b="1" dirty="0" smtClean="0"/>
              <a:t> </a:t>
            </a:r>
            <a:r>
              <a:rPr lang="ru-RU" sz="5400" b="1" dirty="0">
                <a:solidFill>
                  <a:srgbClr val="FF0000"/>
                </a:solidFill>
                <a:latin typeface="Lucida Console" pitchFamily="49" charset="0"/>
              </a:rPr>
              <a:t>человек 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0" y="0"/>
            <a:ext cx="9144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8000" dirty="0"/>
              <a:t>Потери Советской армии составили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168963" grpId="0"/>
      <p:bldP spid="16896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71500" y="2798930"/>
            <a:ext cx="9072500" cy="9001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4" descr="0_a02c_85f5a367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2618910"/>
            <a:ext cx="3221850" cy="22638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37-13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2573905"/>
            <a:ext cx="3060340" cy="22724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53525" y="72870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8000" dirty="0">
                <a:solidFill>
                  <a:srgbClr val="FFFFCC"/>
                </a:solidFill>
              </a:rPr>
              <a:t>Из них: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770527"/>
            <a:ext cx="9359900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 4 559 000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4000" b="1" dirty="0" err="1" smtClean="0">
                <a:solidFill>
                  <a:srgbClr val="FF0000"/>
                </a:solidFill>
                <a:latin typeface="Lucida Console" pitchFamily="49" charset="0"/>
              </a:rPr>
              <a:t>пленено,пропало</a:t>
            </a:r>
            <a:r>
              <a:rPr lang="ru-RU" sz="4000" b="1" dirty="0" smtClean="0">
                <a:solidFill>
                  <a:srgbClr val="FF0000"/>
                </a:solidFill>
                <a:latin typeface="Lucida Console" pitchFamily="49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без вести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4243" y="3068960"/>
            <a:ext cx="9144000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6 885 000</a:t>
            </a:r>
            <a:r>
              <a:rPr lang="ru-RU" sz="36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3600" b="1" dirty="0" smtClean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Lucida Console" pitchFamily="49" charset="0"/>
              </a:rPr>
              <a:t>погибло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,</a:t>
            </a:r>
            <a:r>
              <a:rPr lang="ru-RU" dirty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11" name="Picture 4" descr="http://i.huffpost.com/gen/1108712/thumbs/o-GEORGIA-FIRE-faceboo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5" y="-333259"/>
            <a:ext cx="9148563" cy="7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41630" y="-353750"/>
            <a:ext cx="7470830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9600" b="1" dirty="0">
                <a:solidFill>
                  <a:srgbClr val="FF0000"/>
                </a:solidFill>
                <a:latin typeface="Lucida Console" pitchFamily="49" charset="0"/>
              </a:rPr>
              <a:t>ПОБЕДА</a:t>
            </a:r>
            <a:r>
              <a:rPr lang="ru-RU" sz="48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</a:p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latin typeface="Lucida Console" pitchFamily="49" charset="0"/>
              </a:rPr>
              <a:t>досталась </a:t>
            </a:r>
          </a:p>
          <a:p>
            <a:pPr algn="ctr">
              <a:defRPr/>
            </a:pPr>
            <a:r>
              <a:rPr lang="ru-RU" sz="8000" b="1" dirty="0">
                <a:solidFill>
                  <a:srgbClr val="FF0000"/>
                </a:solidFill>
                <a:latin typeface="Lucida Console" pitchFamily="49" charset="0"/>
              </a:rPr>
              <a:t>дорогой </a:t>
            </a:r>
          </a:p>
          <a:p>
            <a:pPr algn="ctr">
              <a:defRPr/>
            </a:pPr>
            <a:r>
              <a:rPr lang="ru-RU" sz="8000" b="1" dirty="0" smtClean="0">
                <a:solidFill>
                  <a:srgbClr val="FF0000"/>
                </a:solidFill>
                <a:latin typeface="Lucida Console" pitchFamily="49" charset="0"/>
              </a:rPr>
              <a:t>ценой</a:t>
            </a:r>
            <a:r>
              <a:rPr lang="ru-RU" sz="8000" dirty="0" smtClean="0">
                <a:solidFill>
                  <a:srgbClr val="FFFFCC"/>
                </a:solidFill>
              </a:rPr>
              <a:t> </a:t>
            </a:r>
            <a:endParaRPr lang="ru-RU" sz="8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04 -0.2335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980" y="323655"/>
            <a:ext cx="4949189" cy="36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1566">
            <a:off x="-48042" y="829578"/>
            <a:ext cx="5006899" cy="329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585" y="3158970"/>
            <a:ext cx="3330370" cy="33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6465" y="3358025"/>
            <a:ext cx="4707015" cy="351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70" y="5769260"/>
            <a:ext cx="5337085" cy="120032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200" dirty="0" smtClean="0"/>
          </a:p>
          <a:p>
            <a:pPr algn="ctr"/>
            <a:r>
              <a:rPr lang="ru-RU" dirty="0" smtClean="0"/>
              <a:t>От героев былых времён</a:t>
            </a:r>
          </a:p>
          <a:p>
            <a:pPr algn="ctr"/>
            <a:r>
              <a:rPr lang="ru-RU" dirty="0" smtClean="0"/>
              <a:t>Не осталось порой имён …</a:t>
            </a:r>
          </a:p>
          <a:p>
            <a:pPr algn="ctr"/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282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Vcy;&amp;iecy;&amp;lcy;&amp;icy;&amp;kcy;&amp;acy;&amp;yacy; &amp;Pcy;&amp;ocy;&amp;bcy;&amp;iecy;&amp;dcy;&amp;acy; &amp;vcy; &amp;fcy;&amp;ocy;&amp;tcy;&amp;ocy;&amp;gcy;&amp;rcy;&amp;acy;&amp;fcy;&amp;icy;&amp;yacy;&amp;khcy; &quot; &amp;Vcy;&amp;ocy;&amp;iecy;&amp;ncy;&amp;ncy;&amp;ocy;&amp;iecy; &amp;ocy;&amp;bcy;&amp;ocy;&amp;zcy;&amp;rcy;&amp;iecy;&amp;ncy;&amp;icy;&amp;ie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r="-291"/>
          <a:stretch/>
        </p:blipFill>
        <p:spPr bwMode="auto">
          <a:xfrm>
            <a:off x="0" y="0"/>
            <a:ext cx="9144000" cy="53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274" y="5364215"/>
            <a:ext cx="86591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спасена была страна</a:t>
            </a:r>
          </a:p>
          <a:p>
            <a:pPr algn="ctr"/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Ценою страшной: жизнью их,</a:t>
            </a:r>
          </a:p>
          <a:p>
            <a:pPr algn="ctr"/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Порой не живших, не любивших, молодых.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&amp;Scy;&amp;Scy;&amp;Scy;&amp;Rcy;, &amp;vcy;&amp;scy;&amp;iocy; &amp;pcy;&amp;rcy;&amp;ocy; &amp;Scy;&amp;ocy;&amp;vcy;&amp;iecy;&amp;tcy;&amp;scy;&amp;kcy;&amp;icy;&amp;jcy; &amp;Scy;&amp;ocy;&amp;yucy;&amp;zcy; &amp;icy; &amp;vcy;&amp;rcy;&amp;iecy;&amp;mcy;&amp;iecy;&amp;ncy;&amp;acy; &amp;Scy;&amp;Scy;&amp;Scy;&amp;Rcy;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910" b="11088"/>
          <a:stretch/>
        </p:blipFill>
        <p:spPr bwMode="auto">
          <a:xfrm>
            <a:off x="8022" y="0"/>
            <a:ext cx="9289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9847" y="5409220"/>
            <a:ext cx="39768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Уходили десять,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пришёл один …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vcy;&amp;ocy;&amp;jcy;&amp;ncy;&amp;acy; &amp;Zcy;&amp;acy;&amp;pcy;&amp;icy;&amp;scy;&amp;icy; &amp;scy; &amp;mcy;&amp;iecy;&amp;tcy;&amp;kcy;&amp;ocy;&amp;jcy; &amp;vcy;&amp;ocy;&amp;jcy;&amp;ncy;&amp;acy; &amp;Dcy;&amp;ncy;&amp;iecy;&amp;vcy;&amp;ncy;&amp;icy;&amp;kcy; &amp;Dcy;&amp;iecy;&amp;zhcy;&amp;acy;&amp;Vcy;&amp;yucy;57 : &amp;Dcy;&amp;ncy;&amp;iecy;&amp;vcy;&amp;ncy;&amp;icy;&amp;kcy;&amp;icy; &amp;ncy;&amp;acy; &amp;Kcy;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1" y="5904275"/>
            <a:ext cx="4410490" cy="95410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Не потому ли я живу,</a:t>
            </a:r>
          </a:p>
          <a:p>
            <a:pPr algn="ctr"/>
            <a:r>
              <a:rPr lang="ru-RU" sz="2800" b="1" dirty="0" smtClean="0"/>
              <a:t>что умерли они?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320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&amp;Vcy; &amp;Lcy;&amp;acy;&amp;tcy;&amp;vcy;&amp;icy;&amp;icy; &amp;ocy;&amp;bcy;&amp;ncy;&amp;acy;&amp;rcy;&amp;ucy;&amp;zhcy;&amp;iecy;&amp;ncy;&amp;ocy; &amp;zcy;&amp;acy;&amp;khcy;&amp;ocy;&amp;rcy;&amp;ocy;&amp;ncy;&amp;iecy;&amp;ncy;&amp;icy;&amp;iecy; &amp;scy;&amp;ocy;&amp;vcy;&amp;iecy;&amp;tcy;&amp;scy;&amp;kcy;&amp;icy;&amp;khcy; &amp;scy;&amp;ocy;&amp;lcy;&amp;dcy;&amp;acy;&amp;tcy;, &amp;pcy;&amp;ocy;&amp;gcy;&amp;icy;&amp;bcy;&amp;shcy;&amp;icy;&amp;khcy; &amp;vcy;&amp;ocy; &amp;vcy;&amp;rcy;&amp;iecy;&amp;mcy;&amp;yacy; &amp;Vcy;&amp;iecy;&amp;lcy;&amp;icy;&amp;kcy;&amp;ocy;&amp;jcy; &amp;Ocy;&amp;tcy;&amp;iecy;&amp;chcy;&amp;iecy;&amp;scy;&amp;tcy;&amp;vcy;&amp;iecy;&amp;ncy;&amp;ncy;&amp;ocy;&amp;jcy; &amp;vcy;&amp;ocy;&amp;jcy;&amp;ncy;&amp;ycy; - &amp;Pcy;&amp;iecy;&amp;rcy;&amp;vcy;&amp;ycy;&amp;jcy; &amp;kcy;&amp;acy;&amp;ncy;&amp;acy;&amp;l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767208"/>
            <a:ext cx="7290810" cy="3108543"/>
          </a:xfrm>
          <a:prstGeom prst="rect">
            <a:avLst/>
          </a:prstGeom>
          <a:solidFill>
            <a:srgbClr val="B2B2B2">
              <a:alpha val="67059"/>
            </a:srgb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Сколько вас? Попробуй перечислить –</a:t>
            </a:r>
          </a:p>
          <a:p>
            <a:r>
              <a:rPr lang="ru-RU" sz="2800" b="1" dirty="0" smtClean="0"/>
              <a:t>Не сочтёшь, а впрочем, всё равно</a:t>
            </a:r>
          </a:p>
          <a:p>
            <a:r>
              <a:rPr lang="ru-RU" sz="2800" b="1" dirty="0" smtClean="0"/>
              <a:t>Вы сегодня в наших мыслях,</a:t>
            </a:r>
          </a:p>
          <a:p>
            <a:r>
              <a:rPr lang="ru-RU" sz="2800" b="1" dirty="0" smtClean="0"/>
              <a:t>В каждой песне, лёгком шуме листьев,</a:t>
            </a:r>
          </a:p>
          <a:p>
            <a:r>
              <a:rPr lang="ru-RU" sz="2800" b="1" dirty="0" smtClean="0"/>
              <a:t>Тихо постучавшихся в окно.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458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Hcy;&amp;kcy;&amp;ocy;&amp;lcy;&amp;softcy;&amp;ncy;&amp;icy;&amp;kcy;&amp;icy; &amp;ncy;&amp;acy;&amp;dcy;&amp;rcy;&amp;ucy;&amp;gcy;&amp;acy;&amp;lcy;&amp;icy;&amp;scy;&amp;softcy; &amp;ncy;&amp;acy;&amp;dcy; &amp;scy;&amp;ocy;&amp;lcy;&amp;dcy;&amp;acy;&amp;tcy;&amp;scy;&amp;kcy;&amp;ocy;&amp;jcy; &amp;mcy;&amp;ocy;&amp;gcy;&amp;icy;&amp;lcy;&amp;ocy;&amp;jcy; &amp;vcy; &amp;zcy;&amp;acy;&amp;pcy;&amp;ocy;&amp;rcy;&amp;ocy;&amp;zhcy;&amp;scy;&amp;kcy;&amp;ocy;&amp;mcy; &amp;scy;…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7" r="-328"/>
          <a:stretch/>
        </p:blipFill>
        <p:spPr bwMode="auto">
          <a:xfrm flipH="1">
            <a:off x="-18510" y="17145"/>
            <a:ext cx="5760640" cy="68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5697125" y="-81390"/>
            <a:ext cx="3446876" cy="69393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>
              <a:solidFill>
                <a:schemeClr val="bg2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>
              <a:solidFill>
                <a:schemeClr val="bg2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Помолчим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над памятью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друзей,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Тех, кого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больше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увидим…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amp;Vcy; &amp;Kcy;&amp;rcy;&amp;acy;&amp;scy;&amp;ncy;&amp;ocy;&amp;kcy;&amp;acy;&amp;mcy;&amp;scy;&amp;kcy;&amp;ocy;&amp;mcy; &amp;rcy;&amp;acy;&amp;jcy;&amp;ocy;&amp;ncy;&amp;iecy; &amp;ocy;&amp;tcy;&amp;kcy;&amp;rcy;&amp;ycy;&amp;lcy;&amp;icy; &amp;pcy;&amp;acy;&amp;mcy;&amp;yacy;&amp;tcy;&amp;ncy;&amp;icy;&amp;kcy; &amp;vcy;&amp;ocy;&amp;icy;&amp;ncy;&amp;acy;&amp;mcy; &amp;Vcy;&amp;iecy;&amp;lcy;&amp;icy;&amp;kcy;&amp;ocy;&amp;jcy; &amp;Ocy;&amp;tcy;&amp;iecy;&amp;chcy;&amp;iecy;&amp;scy;&amp;tcy;&amp;vcy;&amp;iecy;&amp;ncy;&amp;ncy;&amp;ocy;&amp;jcy; &amp;vcy;&amp;ocy;&amp;jcy;&amp;ncy;&amp;ycy; - &amp;Kcy;&amp;ucy;&amp;lcy;&amp;softcy;&amp;tcy;&amp;ucy;&amp;rcy;&amp;ncy;&amp;ycy;&amp;jcy; &amp;mcy;&amp;icy;&amp;rcy; &amp;Bcy;&amp;acy;&amp;shcy;&amp;kcy;&amp;ocy;&amp;rcy;&amp;tcy;&amp;ocy;&amp;scy;&amp;tcy;&amp;acy;&amp;n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Метроном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655" y="603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_a02c_85f5a367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2618910"/>
            <a:ext cx="3221850" cy="22638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37-13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2573905"/>
            <a:ext cx="3060340" cy="22724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53525" y="72870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8000" dirty="0">
                <a:solidFill>
                  <a:srgbClr val="FFFFCC"/>
                </a:solidFill>
              </a:rPr>
              <a:t>Из них: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770527"/>
            <a:ext cx="9359900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 4 559 000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Lucida Console" pitchFamily="49" charset="0"/>
              </a:rPr>
              <a:t>пленено, пропало 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без вести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843935"/>
            <a:ext cx="9144000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0000"/>
                </a:solidFill>
                <a:latin typeface="Lucida Console" pitchFamily="49" charset="0"/>
              </a:rPr>
              <a:t>6 885 000</a:t>
            </a:r>
            <a:r>
              <a:rPr lang="ru-RU" sz="3600" b="1" dirty="0">
                <a:solidFill>
                  <a:srgbClr val="FF0000"/>
                </a:solidFill>
                <a:latin typeface="Lucida Console" pitchFamily="49" charset="0"/>
              </a:rPr>
              <a:t> </a:t>
            </a:r>
            <a:endParaRPr lang="ru-RU" sz="3600" b="1" dirty="0" smtClean="0">
              <a:solidFill>
                <a:srgbClr val="FF0000"/>
              </a:solidFill>
              <a:latin typeface="Lucida Console" pitchFamily="49" charset="0"/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Lucida Console" pitchFamily="49" charset="0"/>
              </a:rPr>
              <a:t>погибло</a:t>
            </a:r>
            <a:r>
              <a:rPr lang="ru-RU" sz="4000" b="1" dirty="0">
                <a:solidFill>
                  <a:srgbClr val="FF0000"/>
                </a:solidFill>
                <a:latin typeface="Lucida Console" pitchFamily="49" charset="0"/>
              </a:rPr>
              <a:t>,</a:t>
            </a:r>
            <a:r>
              <a:rPr lang="ru-RU" dirty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10" name="Picture 2" descr="&amp;Dcy;&amp;iecy;&amp;ncy;&amp;softcy; &amp;vcy;&amp;scy;&amp;iecy;&amp;ncy;&amp;acy;&amp;rcy;&amp;ocy;&amp;dcy;&amp;ncy;&amp;ocy;&amp;jcy; &amp;pcy;&amp;acy;&amp;mcy;&amp;yacy;&amp;tcy;&amp;icy; &amp;zhcy;&amp;iecy;&amp;rcy;&amp;tcy;&amp;vcy; &amp;Vcy;&amp;iecy;&amp;lcy;&amp;icy;&amp;kcy;&amp;ocy;&amp;jcy; &amp;Ocy;&amp;tcy;&amp;iecy;&amp;chcy;&amp;iecy;&amp;scy;&amp;tcy;&amp;vcy;&amp;iecy;&amp;ncy;&amp;ncy;&amp;ocy;&amp;jcy; &amp;Vcy;&amp;ocy;&amp;jcy;&amp;ncy;&amp;ycy; - &amp;Vcy;&amp;scy;&amp;iecy;&amp;khcy;&amp;Pcy;&amp;ocy;&amp;zcy;&amp;dcy;&amp;rcy;&amp;acy;&amp;vcy;&amp;icy;&amp;lcy;.&amp;rcy;&amp;u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" y="13445"/>
            <a:ext cx="9135905" cy="68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033.radikal.ru/1004/39/0f93d99d70a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93685"/>
            <a:ext cx="566388" cy="1170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033.radikal.ru/1004/39/0f93d99d70a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92197"/>
            <a:ext cx="405045" cy="8368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Метроном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3655" y="603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2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Dcy;&amp;iecy;&amp;ncy;&amp;softcy; &amp;vcy;&amp;scy;&amp;iecy;&amp;ncy;&amp;acy;&amp;rcy;&amp;ocy;&amp;dcy;&amp;ncy;&amp;ocy;&amp;jcy; &amp;pcy;&amp;acy;&amp;mcy;&amp;yacy;&amp;tcy;&amp;icy; &amp;zhcy;&amp;iecy;&amp;rcy;&amp;tcy;&amp;vcy; &amp;Vcy;&amp;iecy;&amp;lcy;&amp;icy;&amp;kcy;&amp;ocy;&amp;jcy; &amp;Ocy;&amp;tcy;&amp;iecy;&amp;chcy;&amp;iecy;&amp;scy;&amp;tcy;&amp;vcy;&amp;iecy;&amp;ncy;&amp;ncy;&amp;ocy;&amp;jcy; &amp;Vcy;&amp;ocy;&amp;jcy;&amp;ncy;&amp;ycy; - &amp;Vcy;&amp;scy;&amp;iecy;&amp;khcy;&amp;Pcy;&amp;ocy;&amp;zcy;&amp;dcy;&amp;rcy;&amp;acy;&amp;vcy;&amp;icy;&amp;lcy;.&amp;r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"/>
            <a:ext cx="9135905" cy="68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0" y="4814685"/>
            <a:ext cx="8915400" cy="2025225"/>
          </a:xfrm>
          <a:prstGeom prst="rect">
            <a:avLst/>
          </a:prstGeom>
        </p:spPr>
        <p:txBody>
          <a:bodyPr wrap="none" fromWordArt="1">
            <a:prstTxWarp prst="textCurveDown">
              <a:avLst/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Памяти павших будьте достойны!</a:t>
            </a:r>
            <a:endParaRPr lang="ru-RU" sz="3600" kern="10" dirty="0">
              <a:ln w="12700">
                <a:solidFill>
                  <a:srgbClr val="FFCC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9699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bient &amp;Scy;&amp;kcy;&amp;acy;&amp;chcy;&amp;acy;&amp;tcy;&amp;softcy; &amp;icy; &amp;scy;&amp;lcy;&amp;ucy;&amp;shcy;&amp;acy;&amp;tcy;&amp;softcy; &amp;bcy;&amp;iecy;&amp;scy;&amp;pcy;&amp;lcy;&amp;acy;&amp;tcy;&amp;ncy;&amp;ocy; &amp;ncy;&amp;acy; mp3muzon.com - &amp;iecy;&amp;scy;&amp;tcy;&amp;softcy; &amp;vcy;&amp;scy;&amp;yacy; &amp;mcy;&amp;ucy;&amp;zcy;&amp;ycy;&amp;kcy;&amp;acy;! &amp;Scy;&amp;lcy;&amp;ucy;&amp;shcy;&amp;acy;&amp;tcy;&amp;softcy; &amp;mcy;&amp;ucy;&amp;zcy;&amp;ycy;&amp;kcy;&amp;ucy; &amp;ocy;&amp;ncy;&amp;lcy;&amp;acy;&amp;jcy;&amp;ncy; &amp;Scy;&amp;kcy;&amp;acy;&amp;chcy;&amp;acy;&amp;tcy;&amp;softcy; mp3 &amp;bcy;&amp;iecy;&amp;scy;&amp;pcy;&amp;lcy;&amp;acy;&amp;tcy;&amp;ncy;&amp;ocy; &amp;bcy;&amp;iecy;&amp;zcy; &amp;rcy;&amp;iecy;&amp;gcy;&amp;icy;&amp;scy;&amp;tcy;&amp;rcy;&amp;acy;&amp;ts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" y="0"/>
            <a:ext cx="9134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78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bient &amp;Scy;&amp;kcy;&amp;acy;&amp;chcy;&amp;acy;&amp;tcy;&amp;softcy; &amp;icy; &amp;scy;&amp;lcy;&amp;ucy;&amp;shcy;&amp;acy;&amp;tcy;&amp;softcy; &amp;bcy;&amp;iecy;&amp;scy;&amp;pcy;&amp;lcy;&amp;acy;&amp;tcy;&amp;ncy;&amp;ocy; &amp;ncy;&amp;acy; mp3muzon.com - &amp;iecy;&amp;scy;&amp;tcy;&amp;softcy; &amp;vcy;&amp;scy;&amp;yacy; &amp;mcy;&amp;ucy;&amp;zcy;&amp;ycy;&amp;kcy;&amp;acy;! &amp;Scy;&amp;lcy;&amp;ucy;&amp;shcy;&amp;acy;&amp;tcy;&amp;softcy; &amp;mcy;&amp;ucy;&amp;zcy;&amp;ycy;&amp;kcy;&amp;ucy; &amp;ocy;&amp;ncy;&amp;lcy;&amp;acy;&amp;jcy;&amp;ncy; &amp;Scy;&amp;kcy;&amp;acy;&amp;chcy;&amp;acy;&amp;tcy;&amp;softcy; mp3 &amp;bcy;&amp;iecy;&amp;scy;&amp;pcy;&amp;lcy;&amp;acy;&amp;tcy;&amp;ncy;&amp;ocy; &amp;bcy;&amp;iecy;&amp;zcy; &amp;rcy;&amp;iecy;&amp;gcy;&amp;icy;&amp;scy;&amp;tcy;&amp;rcy;&amp;acy;&amp;ts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" y="0"/>
            <a:ext cx="9134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25" y="0"/>
            <a:ext cx="49688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1070" y="5934670"/>
            <a:ext cx="4504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C9900">
                        <a:tint val="70000"/>
                        <a:satMod val="245000"/>
                      </a:srgbClr>
                    </a:gs>
                    <a:gs pos="75000">
                      <a:srgbClr val="CC990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990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Я горжусь!</a:t>
            </a:r>
            <a:endParaRPr lang="ru-RU" sz="5400" b="1" dirty="0">
              <a:ln w="11430"/>
              <a:gradFill>
                <a:gsLst>
                  <a:gs pos="0">
                    <a:srgbClr val="CC9900">
                      <a:tint val="70000"/>
                      <a:satMod val="245000"/>
                    </a:srgbClr>
                  </a:gs>
                  <a:gs pos="75000">
                    <a:srgbClr val="CC9900">
                      <a:tint val="90000"/>
                      <a:shade val="60000"/>
                      <a:satMod val="240000"/>
                    </a:srgbClr>
                  </a:gs>
                  <a:gs pos="100000">
                    <a:srgbClr val="CC990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2920" y="1718810"/>
            <a:ext cx="3049745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solidFill>
                  <a:srgbClr val="FF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70 </a:t>
            </a:r>
          </a:p>
          <a:p>
            <a:pPr algn="ctr"/>
            <a:r>
              <a:rPr lang="ru-RU" sz="5400" b="1" dirty="0" err="1" smtClean="0">
                <a:ln w="11430"/>
                <a:solidFill>
                  <a:srgbClr val="FF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летие</a:t>
            </a:r>
            <a:endParaRPr lang="ru-RU" sz="5400" b="1" dirty="0" smtClean="0">
              <a:ln w="11430"/>
              <a:solidFill>
                <a:srgbClr val="FF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FF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Великой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</a:t>
            </a:r>
            <a:endParaRPr lang="ru-RU" sz="5400" b="1" dirty="0">
              <a:ln w="11430"/>
              <a:solidFill>
                <a:srgbClr val="FF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Лев Лещенко - День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864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4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b-3.ru/sites/default/files/pro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164"/>
            <a:ext cx="9158515" cy="649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525" y="5934670"/>
            <a:ext cx="824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70 </a:t>
            </a:r>
            <a:r>
              <a:rPr lang="ru-RU" sz="5400" b="1" dirty="0" err="1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летие</a:t>
            </a:r>
            <a:r>
              <a:rPr lang="ru-RU" sz="54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Великой Победы</a:t>
            </a:r>
            <a:endParaRPr lang="ru-RU" sz="5400" b="1" cap="none" spc="0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4221937"/>
            <a:ext cx="455453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15" y="0"/>
            <a:ext cx="8637588" cy="762000"/>
          </a:xfrm>
        </p:spPr>
        <p:txBody>
          <a:bodyPr/>
          <a:lstStyle/>
          <a:p>
            <a:pPr algn="ctr"/>
            <a:r>
              <a:rPr lang="ru-RU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Источники информации: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953724"/>
            <a:ext cx="9144000" cy="5895656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4"/>
              </a:rPr>
              <a:t>http://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4"/>
              </a:rPr>
              <a:t>www.9may.ru/war_press/m10011134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5"/>
              </a:rPr>
              <a:t>http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5"/>
              </a:rPr>
              <a:t>://ru.wikipedia.org/wiki/Потери_в_Великой_Отечественной_войне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6"/>
              </a:rPr>
              <a:t>http://images.yandex.ru/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7"/>
              </a:rPr>
              <a:t>http://www.youtube.com/watch?v=S-B-5ZhMPRw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8"/>
              </a:rPr>
              <a:t>http://www.youtube.com/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9"/>
              </a:rPr>
              <a:t>http://ic.pics.livejournal.com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9"/>
              </a:rPr>
              <a:t>/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10"/>
              </a:rPr>
              <a:t>http://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10"/>
              </a:rPr>
              <a:t>tat-anat.ucoz.ru/load/vneklassnye_meroprijatija/grazhdansko_patrioticheskoe_vospitanie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sz="4000" dirty="0" smtClean="0">
              <a:solidFill>
                <a:srgbClr val="000000"/>
              </a:solidFill>
            </a:endParaRPr>
          </a:p>
          <a:p>
            <a:endParaRPr lang="ru-RU" sz="4000" dirty="0" smtClean="0">
              <a:solidFill>
                <a:srgbClr val="000000"/>
              </a:solidFill>
            </a:endParaRPr>
          </a:p>
          <a:p>
            <a:endParaRPr lang="ru-RU" sz="4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" y="0"/>
            <a:ext cx="9147174" cy="6852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525" y="5319210"/>
            <a:ext cx="693077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 праздник со слезами на глазах …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Vcy;&amp;ocy;&amp;iecy;&amp;ncy;&amp;ncy;&amp;ycy;&amp;iecy; &amp;fcy;&amp;ocy;&amp;tcy;&amp;ocy;&amp;gcy;&amp;rcy;&amp;acy;&amp;fcy;&amp;icy;&amp;icy;: &amp;Vcy;&amp;iecy;&amp;lcy;&amp;icy;&amp;kcy;&amp;acy;&amp;yacy; &amp;Ocy;&amp;tcy;&amp;iecy;&amp;chcy;&amp;iecy;&amp;scy;&amp;tcy;&amp;vcy;&amp;iecy;&amp;ncy;&amp;ncy;&amp;acy;&amp;yacy; &amp;Vcy;&amp;ocy;&amp;jcy;&amp;ncy;&amp;acy; &amp;Vcy;&amp;scy;&amp;iocy;35 &amp;Vcy;&amp;ocy;&amp;lcy;&amp;ocy;&amp;gcy;&amp;d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" y="728700"/>
            <a:ext cx="9124101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3515" y="3834045"/>
            <a:ext cx="6304765" cy="107721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Тем, кто ушёл в бессмертие,</a:t>
            </a:r>
          </a:p>
          <a:p>
            <a:pPr algn="r"/>
            <a:r>
              <a:rPr lang="ru-RU" sz="3200" b="1" dirty="0" smtClean="0">
                <a:solidFill>
                  <a:srgbClr val="000000"/>
                </a:solidFill>
              </a:rPr>
              <a:t>посвящается …</a:t>
            </a:r>
            <a:endParaRPr lang="ru-RU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30" y="-261410"/>
            <a:ext cx="9342530" cy="1541841"/>
          </a:xfrm>
          <a:prstGeom prst="rect">
            <a:avLst/>
          </a:prstGeom>
        </p:spPr>
      </p:pic>
      <p:pic>
        <p:nvPicPr>
          <p:cNvPr id="1026" name="Picture 2" descr="http://armenpress.am/static/news/b/2013/12/744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5" y="1043735"/>
            <a:ext cx="9088789" cy="51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262475"/>
            <a:ext cx="9140890" cy="5847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</a:rPr>
              <a:t>В нашей памяти навечно</a:t>
            </a:r>
            <a:endParaRPr lang="ru-RU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690" y="-1"/>
            <a:ext cx="92793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WordArt 2"/>
          <p:cNvSpPr>
            <a:spLocks noChangeArrowheads="1" noChangeShapeType="1" noTextEdit="1"/>
          </p:cNvSpPr>
          <p:nvPr/>
        </p:nvSpPr>
        <p:spPr bwMode="auto">
          <a:xfrm>
            <a:off x="521550" y="2123855"/>
            <a:ext cx="79248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22 июня</a:t>
            </a:r>
          </a:p>
        </p:txBody>
      </p:sp>
      <p:sp>
        <p:nvSpPr>
          <p:cNvPr id="141316" name="WordArt 4"/>
          <p:cNvSpPr>
            <a:spLocks noChangeArrowheads="1" noChangeShapeType="1" noTextEdit="1"/>
          </p:cNvSpPr>
          <p:nvPr/>
        </p:nvSpPr>
        <p:spPr bwMode="auto">
          <a:xfrm>
            <a:off x="457200" y="4114800"/>
            <a:ext cx="79248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1941 года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1589" y="188640"/>
            <a:ext cx="724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Segoe UI Light" pitchFamily="34" charset="0"/>
              </a:rPr>
              <a:t>Такою всё дышало тишиной …</a:t>
            </a:r>
            <a:endParaRPr lang="ru-RU" sz="40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98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nimBg="1"/>
      <p:bldP spid="141316" grpId="0" animBg="1"/>
      <p:bldP spid="2" grpId="0"/>
    </p:bldLst>
  </p:timing>
</p:sld>
</file>

<file path=ppt/theme/theme1.xml><?xml version="1.0" encoding="utf-8"?>
<a:theme xmlns:a="http://schemas.openxmlformats.org/drawingml/2006/main" name="2_Презентация1">
  <a:themeElements>
    <a:clrScheme name="Священная война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Священная войн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вященная война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резентация1">
  <a:themeElements>
    <a:clrScheme name="Священная война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Священная войн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вященная война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брыв">
  <a:themeElements>
    <a:clrScheme name="Обрыв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Обрыв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Обрыв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рыв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рыв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рыв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рыв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рыв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рыв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Памяти павших будьте достойны">
  <a:themeElements>
    <a:clrScheme name="Священная война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Священная войн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вященная война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Презентация1">
  <a:themeElements>
    <a:clrScheme name="Священная война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Священная войн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вященная война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ященная война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ященная война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вященная война 2">
    <a:dk1>
      <a:srgbClr val="660033"/>
    </a:dk1>
    <a:lt1>
      <a:srgbClr val="FFFFFF"/>
    </a:lt1>
    <a:dk2>
      <a:srgbClr val="B60009"/>
    </a:dk2>
    <a:lt2>
      <a:srgbClr val="B2B2B2"/>
    </a:lt2>
    <a:accent1>
      <a:srgbClr val="CCCC00"/>
    </a:accent1>
    <a:accent2>
      <a:srgbClr val="DE9ABC"/>
    </a:accent2>
    <a:accent3>
      <a:srgbClr val="FFFFFF"/>
    </a:accent3>
    <a:accent4>
      <a:srgbClr val="56002A"/>
    </a:accent4>
    <a:accent5>
      <a:srgbClr val="E2E2AA"/>
    </a:accent5>
    <a:accent6>
      <a:srgbClr val="C98BAA"/>
    </a:accent6>
    <a:hlink>
      <a:srgbClr val="FFAFA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Священная война 2">
    <a:dk1>
      <a:srgbClr val="660033"/>
    </a:dk1>
    <a:lt1>
      <a:srgbClr val="FFFFFF"/>
    </a:lt1>
    <a:dk2>
      <a:srgbClr val="B60009"/>
    </a:dk2>
    <a:lt2>
      <a:srgbClr val="B2B2B2"/>
    </a:lt2>
    <a:accent1>
      <a:srgbClr val="CCCC00"/>
    </a:accent1>
    <a:accent2>
      <a:srgbClr val="DE9ABC"/>
    </a:accent2>
    <a:accent3>
      <a:srgbClr val="FFFFFF"/>
    </a:accent3>
    <a:accent4>
      <a:srgbClr val="56002A"/>
    </a:accent4>
    <a:accent5>
      <a:srgbClr val="E2E2AA"/>
    </a:accent5>
    <a:accent6>
      <a:srgbClr val="C98BAA"/>
    </a:accent6>
    <a:hlink>
      <a:srgbClr val="FFAFAF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Священная война 2">
    <a:dk1>
      <a:srgbClr val="660033"/>
    </a:dk1>
    <a:lt1>
      <a:srgbClr val="FFFFFF"/>
    </a:lt1>
    <a:dk2>
      <a:srgbClr val="B60009"/>
    </a:dk2>
    <a:lt2>
      <a:srgbClr val="B2B2B2"/>
    </a:lt2>
    <a:accent1>
      <a:srgbClr val="CCCC00"/>
    </a:accent1>
    <a:accent2>
      <a:srgbClr val="DE9ABC"/>
    </a:accent2>
    <a:accent3>
      <a:srgbClr val="FFFFFF"/>
    </a:accent3>
    <a:accent4>
      <a:srgbClr val="56002A"/>
    </a:accent4>
    <a:accent5>
      <a:srgbClr val="E2E2AA"/>
    </a:accent5>
    <a:accent6>
      <a:srgbClr val="C98BAA"/>
    </a:accent6>
    <a:hlink>
      <a:srgbClr val="FFAFAF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Священная война 2">
    <a:dk1>
      <a:srgbClr val="660033"/>
    </a:dk1>
    <a:lt1>
      <a:srgbClr val="FFFFFF"/>
    </a:lt1>
    <a:dk2>
      <a:srgbClr val="B60009"/>
    </a:dk2>
    <a:lt2>
      <a:srgbClr val="B2B2B2"/>
    </a:lt2>
    <a:accent1>
      <a:srgbClr val="CCCC00"/>
    </a:accent1>
    <a:accent2>
      <a:srgbClr val="DE9ABC"/>
    </a:accent2>
    <a:accent3>
      <a:srgbClr val="FFFFFF"/>
    </a:accent3>
    <a:accent4>
      <a:srgbClr val="56002A"/>
    </a:accent4>
    <a:accent5>
      <a:srgbClr val="E2E2AA"/>
    </a:accent5>
    <a:accent6>
      <a:srgbClr val="C98BAA"/>
    </a:accent6>
    <a:hlink>
      <a:srgbClr val="FFAFAF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Священная война 6">
    <a:dk1>
      <a:srgbClr val="333300"/>
    </a:dk1>
    <a:lt1>
      <a:srgbClr val="FFCC00"/>
    </a:lt1>
    <a:dk2>
      <a:srgbClr val="666633"/>
    </a:dk2>
    <a:lt2>
      <a:srgbClr val="FFFFCC"/>
    </a:lt2>
    <a:accent1>
      <a:srgbClr val="8F7401"/>
    </a:accent1>
    <a:accent2>
      <a:srgbClr val="CC6600"/>
    </a:accent2>
    <a:accent3>
      <a:srgbClr val="B8B8AD"/>
    </a:accent3>
    <a:accent4>
      <a:srgbClr val="DAAE00"/>
    </a:accent4>
    <a:accent5>
      <a:srgbClr val="C6BCAA"/>
    </a:accent5>
    <a:accent6>
      <a:srgbClr val="B95C00"/>
    </a:accent6>
    <a:hlink>
      <a:srgbClr val="666699"/>
    </a:hlink>
    <a:folHlink>
      <a:srgbClr val="808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560</TotalTime>
  <Words>333</Words>
  <Application>Microsoft Office PowerPoint</Application>
  <PresentationFormat>Экран (4:3)</PresentationFormat>
  <Paragraphs>131</Paragraphs>
  <Slides>50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2_Презентация1</vt:lpstr>
      <vt:lpstr>Презентация1</vt:lpstr>
      <vt:lpstr>Обрыв</vt:lpstr>
      <vt:lpstr>Памяти павших будьте достойны</vt:lpstr>
      <vt:lpstr>3_Презентация1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102</cp:revision>
  <dcterms:created xsi:type="dcterms:W3CDTF">2015-01-03T09:42:59Z</dcterms:created>
  <dcterms:modified xsi:type="dcterms:W3CDTF">2015-01-18T13:11:38Z</dcterms:modified>
</cp:coreProperties>
</file>