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1" r:id="rId5"/>
    <p:sldId id="272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7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4F00"/>
    <a:srgbClr val="663300"/>
    <a:srgbClr val="FFFFCC"/>
    <a:srgbClr val="D06800"/>
    <a:srgbClr val="9B8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DF013-F5BE-4E18-9FC6-48708EA58492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76F07-45DC-4BD4-A04A-564EE4457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0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76F07-45DC-4BD4-A04A-564EE445715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804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76F07-45DC-4BD4-A04A-564EE445715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804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71" y="0"/>
            <a:ext cx="912017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4862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663300"/>
                </a:solidFill>
                <a:latin typeface="Arial Black" pitchFamily="34" charset="0"/>
              </a:rPr>
              <a:t>Шоколадный парадокс. </a:t>
            </a:r>
            <a:r>
              <a:rPr lang="ru-RU" b="1" dirty="0" smtClean="0">
                <a:solidFill>
                  <a:srgbClr val="663300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663300"/>
                </a:solidFill>
                <a:latin typeface="Arial Black" pitchFamily="34" charset="0"/>
              </a:rPr>
            </a:br>
            <a:r>
              <a:rPr lang="ru-RU" sz="3100" b="1" dirty="0" smtClean="0">
                <a:solidFill>
                  <a:srgbClr val="663300"/>
                </a:solidFill>
                <a:latin typeface="Arial Black" pitchFamily="34" charset="0"/>
              </a:rPr>
              <a:t>Как </a:t>
            </a:r>
            <a:r>
              <a:rPr lang="ru-RU" sz="3100" b="1" dirty="0">
                <a:solidFill>
                  <a:srgbClr val="663300"/>
                </a:solidFill>
                <a:latin typeface="Arial Black" pitchFamily="34" charset="0"/>
              </a:rPr>
              <a:t>шоколад влияет на наше здоровье.</a:t>
            </a:r>
            <a:endParaRPr lang="ru-RU" sz="3100" dirty="0">
              <a:solidFill>
                <a:srgbClr val="6633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077072"/>
            <a:ext cx="4680520" cy="2664296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/>
              <a:t>Авторы  работы: </a:t>
            </a:r>
          </a:p>
          <a:p>
            <a:pPr algn="r"/>
            <a:r>
              <a:rPr lang="ru-RU" sz="2000" b="1" dirty="0"/>
              <a:t>Чаленко Елизавета </a:t>
            </a:r>
            <a:r>
              <a:rPr lang="ru-RU" sz="2000" b="1" dirty="0" smtClean="0"/>
              <a:t>Александровна,</a:t>
            </a:r>
          </a:p>
          <a:p>
            <a:pPr algn="r"/>
            <a:r>
              <a:rPr lang="ru-RU" sz="2000" b="1" dirty="0" smtClean="0"/>
              <a:t>Соколова Алиса Игоревна,</a:t>
            </a:r>
            <a:endParaRPr lang="ru-RU" sz="2000" b="1" dirty="0"/>
          </a:p>
          <a:p>
            <a:pPr algn="r"/>
            <a:r>
              <a:rPr lang="ru-RU" sz="2000" b="1" dirty="0" smtClean="0"/>
              <a:t>обучающиеся </a:t>
            </a:r>
            <a:r>
              <a:rPr lang="ru-RU" sz="2000" b="1" dirty="0"/>
              <a:t>1 «В» </a:t>
            </a:r>
            <a:r>
              <a:rPr lang="ru-RU" sz="2000" b="1" dirty="0" smtClean="0"/>
              <a:t>класса</a:t>
            </a:r>
          </a:p>
          <a:p>
            <a:pPr algn="r"/>
            <a:r>
              <a:rPr lang="ru-RU" sz="2000" b="1" dirty="0" smtClean="0"/>
              <a:t>МБОУ </a:t>
            </a:r>
            <a:r>
              <a:rPr lang="ru-RU" sz="2000" b="1" dirty="0"/>
              <a:t>«НОШ №63</a:t>
            </a:r>
            <a:r>
              <a:rPr lang="ru-RU" sz="2000" b="1" dirty="0" smtClean="0"/>
              <a:t>» г. Кемерово </a:t>
            </a:r>
            <a:endParaRPr lang="ru-RU" sz="2000" b="1" dirty="0"/>
          </a:p>
          <a:p>
            <a:pPr algn="r"/>
            <a:endParaRPr lang="ru-RU" sz="2000" b="1" dirty="0" smtClean="0"/>
          </a:p>
          <a:p>
            <a:pPr algn="r"/>
            <a:r>
              <a:rPr lang="ru-RU" sz="2000" b="1" dirty="0" smtClean="0"/>
              <a:t>Руководитель: Дектярева О.В.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076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663300"/>
                </a:solidFill>
              </a:rPr>
              <a:t>Как шоколад влияет на здоровье зубов?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059833" y="2204865"/>
            <a:ext cx="5434880" cy="2736303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9E4F00"/>
                </a:solidFill>
              </a:rPr>
              <a:t>Замедляет развитие кариеса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9E4F00"/>
                </a:solidFill>
              </a:rPr>
              <a:t>Борется </a:t>
            </a:r>
            <a:r>
              <a:rPr lang="ru-RU" sz="2800" dirty="0">
                <a:solidFill>
                  <a:srgbClr val="9E4F00"/>
                </a:solidFill>
              </a:rPr>
              <a:t>с </a:t>
            </a:r>
            <a:r>
              <a:rPr lang="ru-RU" sz="2800" dirty="0" smtClean="0">
                <a:solidFill>
                  <a:srgbClr val="9E4F00"/>
                </a:solidFill>
              </a:rPr>
              <a:t>налетом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800" dirty="0">
                <a:solidFill>
                  <a:srgbClr val="9E4F00"/>
                </a:solidFill>
              </a:rPr>
              <a:t>К</a:t>
            </a:r>
            <a:r>
              <a:rPr lang="ru-RU" sz="2800" dirty="0" smtClean="0">
                <a:solidFill>
                  <a:srgbClr val="9E4F00"/>
                </a:solidFill>
              </a:rPr>
              <a:t>альций в молочном шоколаде укрепляет зубы </a:t>
            </a:r>
            <a:r>
              <a:rPr lang="ru-RU" sz="2800" dirty="0">
                <a:solidFill>
                  <a:srgbClr val="9E4F00"/>
                </a:solidFill>
              </a:rPr>
              <a:t>практически так же, как и </a:t>
            </a:r>
            <a:r>
              <a:rPr lang="ru-RU" sz="2800" dirty="0" smtClean="0">
                <a:solidFill>
                  <a:srgbClr val="9E4F00"/>
                </a:solidFill>
              </a:rPr>
              <a:t>молоко</a:t>
            </a:r>
            <a:endParaRPr lang="ru-RU" sz="2800" dirty="0">
              <a:solidFill>
                <a:srgbClr val="9E4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92896"/>
            <a:ext cx="1895475" cy="2419350"/>
          </a:xfrm>
        </p:spPr>
      </p:pic>
    </p:spTree>
    <p:extLst>
      <p:ext uri="{BB962C8B-B14F-4D97-AF65-F5344CB8AC3E}">
        <p14:creationId xmlns:p14="http://schemas.microsoft.com/office/powerpoint/2010/main" val="235039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663300"/>
                </a:solidFill>
              </a:rPr>
              <a:t>С</a:t>
            </a:r>
            <a:r>
              <a:rPr lang="ru-RU" b="1" dirty="0" smtClean="0">
                <a:solidFill>
                  <a:srgbClr val="663300"/>
                </a:solidFill>
              </a:rPr>
              <a:t>пособы </a:t>
            </a:r>
            <a:r>
              <a:rPr lang="ru-RU" b="1" dirty="0">
                <a:solidFill>
                  <a:srgbClr val="663300"/>
                </a:solidFill>
              </a:rPr>
              <a:t>приёма шоколада</a:t>
            </a:r>
            <a:endParaRPr lang="ru-RU" dirty="0">
              <a:solidFill>
                <a:srgbClr val="66330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904214"/>
              </p:ext>
            </p:extLst>
          </p:nvPr>
        </p:nvGraphicFramePr>
        <p:xfrm>
          <a:off x="971600" y="1666940"/>
          <a:ext cx="7128792" cy="4620504"/>
        </p:xfrm>
        <a:graphic>
          <a:graphicData uri="http://schemas.openxmlformats.org/drawingml/2006/table">
            <a:tbl>
              <a:tblPr firstRow="1" firstCol="1" bandRow="1"/>
              <a:tblGrid>
                <a:gridCol w="706780"/>
                <a:gridCol w="2914661"/>
                <a:gridCol w="2283215"/>
                <a:gridCol w="1224136"/>
              </a:tblGrid>
              <a:tr h="5379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556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</a:t>
                      </a:r>
                      <a:endParaRPr lang="ru-RU" sz="180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2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0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положили дольку шоколада в рот,  </a:t>
                      </a:r>
                      <a:r>
                        <a:rPr lang="ru-RU" sz="1800" dirty="0" smtClean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затем жевали, </a:t>
                      </a: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 она не исчезла.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556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начало: 12.30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556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окончание: 12.31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минута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29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0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положили  дольку шоколада в рот,  затем начали передвигать её языком из стороны в сторону.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начало: 12.32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окончание: 12.36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минуты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22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08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17500" algn="l"/>
                        </a:tabLs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положили  дольку шоколада в рот  и ничего больше не предпринимали.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начало: 12.37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окончание: 12.45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6633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минут</a:t>
                      </a:r>
                      <a:endParaRPr lang="ru-RU" sz="1800" dirty="0">
                        <a:solidFill>
                          <a:srgbClr val="6633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69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54" y="0"/>
            <a:ext cx="2596998" cy="193431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309" y="4653137"/>
            <a:ext cx="2960234" cy="22048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63300"/>
                </a:solidFill>
              </a:rPr>
              <a:t>Вывод</a:t>
            </a:r>
            <a:endParaRPr lang="ru-RU" sz="4800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4316"/>
            <a:ext cx="8229600" cy="41918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663300"/>
                </a:solidFill>
              </a:rPr>
              <a:t>При движении </a:t>
            </a:r>
            <a:r>
              <a:rPr lang="ru-RU" sz="2800" dirty="0">
                <a:solidFill>
                  <a:srgbClr val="663300"/>
                </a:solidFill>
              </a:rPr>
              <a:t>шоколада во рту действию растворителя (нашей слюны) подвергается большая площадь поверхности, чем когда шоколад лежит во рту неподвижно. </a:t>
            </a:r>
            <a:endParaRPr lang="ru-RU" sz="2800" dirty="0" smtClean="0">
              <a:solidFill>
                <a:srgbClr val="663300"/>
              </a:solidFill>
            </a:endParaRPr>
          </a:p>
          <a:p>
            <a:pPr marL="0" indent="0" algn="ctr">
              <a:buNone/>
            </a:pPr>
            <a:endParaRPr lang="ru-RU" sz="2800" dirty="0">
              <a:solidFill>
                <a:srgbClr val="663300"/>
              </a:solidFill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663300"/>
                </a:solidFill>
              </a:rPr>
              <a:t>ГИПОТЕЗА ПОДТВЕРДИЛАСЬ!</a:t>
            </a:r>
            <a:endParaRPr lang="ru-RU" sz="28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71" y="0"/>
            <a:ext cx="912017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4862" y="2420888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663300"/>
                </a:solidFill>
                <a:latin typeface="Arial Black" pitchFamily="34" charset="0"/>
              </a:rPr>
              <a:t>Ешьте шоколад </a:t>
            </a:r>
            <a:r>
              <a:rPr lang="ru-RU" sz="3600" b="1" dirty="0">
                <a:solidFill>
                  <a:srgbClr val="663300"/>
                </a:solidFill>
                <a:latin typeface="Arial Black" pitchFamily="34" charset="0"/>
              </a:rPr>
              <a:t>на здоровье, наслаждаясь каждым </a:t>
            </a:r>
            <a:r>
              <a:rPr lang="ru-RU" sz="3600" b="1" dirty="0" smtClean="0">
                <a:solidFill>
                  <a:srgbClr val="663300"/>
                </a:solidFill>
                <a:latin typeface="Arial Black" pitchFamily="34" charset="0"/>
              </a:rPr>
              <a:t>мгновением!</a:t>
            </a:r>
            <a:endParaRPr lang="ru-RU" sz="3600" dirty="0">
              <a:solidFill>
                <a:srgbClr val="6633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53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71" y="0"/>
            <a:ext cx="912017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4862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663300"/>
                </a:solidFill>
                <a:latin typeface="Arial Black" pitchFamily="34" charset="0"/>
              </a:rPr>
              <a:t>Шоколадный парадокс. </a:t>
            </a:r>
            <a:r>
              <a:rPr lang="ru-RU" b="1" dirty="0" smtClean="0">
                <a:solidFill>
                  <a:srgbClr val="663300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rgbClr val="663300"/>
                </a:solidFill>
                <a:latin typeface="Arial Black" pitchFamily="34" charset="0"/>
              </a:rPr>
            </a:br>
            <a:r>
              <a:rPr lang="ru-RU" sz="3100" b="1" dirty="0" smtClean="0">
                <a:solidFill>
                  <a:srgbClr val="663300"/>
                </a:solidFill>
                <a:latin typeface="Arial Black" pitchFamily="34" charset="0"/>
              </a:rPr>
              <a:t>Как </a:t>
            </a:r>
            <a:r>
              <a:rPr lang="ru-RU" sz="3100" b="1" dirty="0">
                <a:solidFill>
                  <a:srgbClr val="663300"/>
                </a:solidFill>
                <a:latin typeface="Arial Black" pitchFamily="34" charset="0"/>
              </a:rPr>
              <a:t>шоколад влияет на наше здоровье.</a:t>
            </a:r>
            <a:endParaRPr lang="ru-RU" sz="3100" dirty="0">
              <a:solidFill>
                <a:srgbClr val="6633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077072"/>
            <a:ext cx="4680520" cy="2664296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/>
              <a:t>Авторы  работы: </a:t>
            </a:r>
          </a:p>
          <a:p>
            <a:pPr algn="r"/>
            <a:r>
              <a:rPr lang="ru-RU" sz="2000" b="1" dirty="0"/>
              <a:t>Чаленко Елизавета </a:t>
            </a:r>
            <a:r>
              <a:rPr lang="ru-RU" sz="2000" b="1" dirty="0" smtClean="0"/>
              <a:t>Александровна,</a:t>
            </a:r>
          </a:p>
          <a:p>
            <a:pPr algn="r"/>
            <a:r>
              <a:rPr lang="ru-RU" sz="2000" b="1" dirty="0" smtClean="0"/>
              <a:t>Соколова Алиса Игоревна,</a:t>
            </a:r>
            <a:endParaRPr lang="ru-RU" sz="2000" b="1" dirty="0"/>
          </a:p>
          <a:p>
            <a:pPr algn="r"/>
            <a:r>
              <a:rPr lang="ru-RU" sz="2000" b="1" dirty="0" smtClean="0"/>
              <a:t>обучающиеся </a:t>
            </a:r>
            <a:r>
              <a:rPr lang="ru-RU" sz="2000" b="1" dirty="0"/>
              <a:t>1 «В» </a:t>
            </a:r>
            <a:r>
              <a:rPr lang="ru-RU" sz="2000" b="1" dirty="0" smtClean="0"/>
              <a:t>класса</a:t>
            </a:r>
          </a:p>
          <a:p>
            <a:pPr algn="r"/>
            <a:r>
              <a:rPr lang="ru-RU" sz="2000" b="1" dirty="0" smtClean="0"/>
              <a:t>МБОУ </a:t>
            </a:r>
            <a:r>
              <a:rPr lang="ru-RU" sz="2000" b="1" dirty="0"/>
              <a:t>«НОШ №63» </a:t>
            </a:r>
          </a:p>
          <a:p>
            <a:pPr algn="r"/>
            <a:endParaRPr lang="ru-RU" sz="2000" b="1" dirty="0" smtClean="0"/>
          </a:p>
          <a:p>
            <a:pPr algn="r"/>
            <a:r>
              <a:rPr lang="ru-RU" sz="2000" b="1" dirty="0" smtClean="0"/>
              <a:t>Руководитель: Дектярева О.В.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3142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2" t="40" r="25800" b="77806"/>
          <a:stretch/>
        </p:blipFill>
        <p:spPr>
          <a:xfrm>
            <a:off x="179512" y="2005675"/>
            <a:ext cx="2541256" cy="334388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27" t="47273" r="50000" b="31313"/>
          <a:stretch/>
        </p:blipFill>
        <p:spPr>
          <a:xfrm>
            <a:off x="6464843" y="2249431"/>
            <a:ext cx="2074912" cy="2856370"/>
          </a:xfrm>
          <a:prstGeom prst="rect">
            <a:avLst/>
          </a:prstGeom>
        </p:spPr>
      </p:pic>
      <p:sp>
        <p:nvSpPr>
          <p:cNvPr id="7" name="Овальная выноска 6"/>
          <p:cNvSpPr/>
          <p:nvPr/>
        </p:nvSpPr>
        <p:spPr>
          <a:xfrm>
            <a:off x="2123728" y="468079"/>
            <a:ext cx="3672408" cy="2046103"/>
          </a:xfrm>
          <a:prstGeom prst="wedgeEllipseCallout">
            <a:avLst>
              <a:gd name="adj1" fmla="val -38565"/>
              <a:gd name="adj2" fmla="val 70626"/>
            </a:avLst>
          </a:prstGeom>
          <a:gradFill>
            <a:gsLst>
              <a:gs pos="0">
                <a:srgbClr val="663300"/>
              </a:gs>
              <a:gs pos="50000">
                <a:srgbClr val="D06800"/>
              </a:gs>
              <a:gs pos="100000">
                <a:srgbClr val="663300"/>
              </a:gs>
            </a:gsLst>
            <a:lin ang="5400000" scaled="0"/>
          </a:gra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Почему родители </a:t>
            </a:r>
            <a:r>
              <a:rPr lang="ru-RU" sz="2000" b="1" dirty="0"/>
              <a:t>не разрешают нам </a:t>
            </a:r>
            <a:r>
              <a:rPr lang="ru-RU" sz="2000" b="1" dirty="0" smtClean="0"/>
              <a:t>есть шоколад </a:t>
            </a:r>
            <a:r>
              <a:rPr lang="ru-RU" sz="2000" b="1" dirty="0"/>
              <a:t>в больших </a:t>
            </a:r>
            <a:r>
              <a:rPr lang="ru-RU" sz="2000" b="1" dirty="0" smtClean="0"/>
              <a:t>количествах? Может, они нас не любят?</a:t>
            </a:r>
            <a:endParaRPr lang="ru-RU" sz="2000" b="1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2987824" y="3677616"/>
            <a:ext cx="3384376" cy="2280306"/>
          </a:xfrm>
          <a:prstGeom prst="cloudCallout">
            <a:avLst>
              <a:gd name="adj1" fmla="val 59976"/>
              <a:gd name="adj2" fmla="val -56584"/>
            </a:avLst>
          </a:prstGeom>
          <a:gradFill>
            <a:gsLst>
              <a:gs pos="0">
                <a:srgbClr val="663300"/>
              </a:gs>
              <a:gs pos="50000">
                <a:srgbClr val="D06800"/>
              </a:gs>
              <a:gs pos="100000">
                <a:srgbClr val="663300"/>
              </a:gs>
            </a:gsLst>
            <a:lin ang="5400000" scaled="0"/>
          </a:gra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Наоборот</a:t>
            </a:r>
            <a:r>
              <a:rPr lang="ru-RU" sz="2000" b="1" dirty="0"/>
              <a:t>, </a:t>
            </a:r>
            <a:r>
              <a:rPr lang="ru-RU" sz="2000" b="1" dirty="0" smtClean="0"/>
              <a:t> </a:t>
            </a:r>
            <a:r>
              <a:rPr lang="ru-RU" sz="2000" b="1" dirty="0"/>
              <a:t>они нас любят и хотят, чтобы мы росли </a:t>
            </a:r>
            <a:r>
              <a:rPr lang="ru-RU" sz="2000" b="1" dirty="0" smtClean="0"/>
              <a:t>здоровыми!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95200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578" y="3969684"/>
            <a:ext cx="2880320" cy="28803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00" y="4644364"/>
            <a:ext cx="2213636" cy="2213636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chemeClr val="bg1"/>
            </a:outerShdw>
          </a:effectLst>
        </p:spPr>
      </p:pic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164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663300"/>
                </a:solidFill>
              </a:rPr>
              <a:t>Здоровье человека</a:t>
            </a:r>
            <a:endParaRPr lang="ru-RU" sz="4800" dirty="0">
              <a:solidFill>
                <a:srgbClr val="663300"/>
              </a:solidFill>
            </a:endParaRPr>
          </a:p>
          <a:p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63300"/>
                </a:solidFill>
              </a:rPr>
              <a:t>Объект исследования</a:t>
            </a:r>
            <a:endParaRPr lang="ru-RU" sz="4800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578" y="3969684"/>
            <a:ext cx="2880320" cy="28803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00" y="4644364"/>
            <a:ext cx="2213636" cy="2213636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chemeClr val="bg1"/>
            </a:outerShdw>
          </a:effectLst>
        </p:spPr>
      </p:pic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164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663300"/>
                </a:solidFill>
              </a:rPr>
              <a:t>Влияние шоколада на организм человека</a:t>
            </a:r>
            <a:endParaRPr lang="ru-RU" sz="4800" dirty="0">
              <a:solidFill>
                <a:srgbClr val="663300"/>
              </a:solidFill>
            </a:endParaRPr>
          </a:p>
          <a:p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63300"/>
                </a:solidFill>
              </a:rPr>
              <a:t>Предмет исследования</a:t>
            </a:r>
            <a:endParaRPr lang="ru-RU" sz="4800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99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578" y="3969684"/>
            <a:ext cx="2880320" cy="28803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00" y="4644364"/>
            <a:ext cx="2213636" cy="2213636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chemeClr val="bg1"/>
            </a:outerShdw>
          </a:effectLst>
        </p:spPr>
      </p:pic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339751" y="2420888"/>
            <a:ext cx="6478457" cy="381642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663300"/>
                </a:solidFill>
              </a:rPr>
              <a:t>Анализ</a:t>
            </a:r>
          </a:p>
          <a:p>
            <a:r>
              <a:rPr lang="ru-RU" sz="4800" dirty="0" smtClean="0">
                <a:solidFill>
                  <a:srgbClr val="663300"/>
                </a:solidFill>
              </a:rPr>
              <a:t>Сравнение</a:t>
            </a:r>
          </a:p>
          <a:p>
            <a:r>
              <a:rPr lang="ru-RU" sz="4800" dirty="0" smtClean="0">
                <a:solidFill>
                  <a:srgbClr val="663300"/>
                </a:solidFill>
              </a:rPr>
              <a:t>Обобщение</a:t>
            </a:r>
          </a:p>
          <a:p>
            <a:r>
              <a:rPr lang="ru-RU" sz="4800" dirty="0">
                <a:solidFill>
                  <a:srgbClr val="663300"/>
                </a:solidFill>
              </a:rPr>
              <a:t>Э</a:t>
            </a:r>
            <a:r>
              <a:rPr lang="ru-RU" sz="4800" dirty="0" smtClean="0">
                <a:solidFill>
                  <a:srgbClr val="663300"/>
                </a:solidFill>
              </a:rPr>
              <a:t>ксперимент</a:t>
            </a:r>
          </a:p>
          <a:p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63300"/>
                </a:solidFill>
              </a:rPr>
              <a:t>Методы исследования</a:t>
            </a:r>
            <a:endParaRPr lang="ru-RU" sz="4800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2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687008"/>
            <a:ext cx="3203848" cy="2169535"/>
          </a:xfrm>
          <a:prstGeom prst="rect">
            <a:avLst/>
          </a:prstGeom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16424"/>
          </a:xfrm>
        </p:spPr>
        <p:txBody>
          <a:bodyPr>
            <a:normAutofit fontScale="70000" lnSpcReduction="20000"/>
          </a:bodyPr>
          <a:lstStyle/>
          <a:p>
            <a:r>
              <a:rPr lang="ru-RU" sz="4600" dirty="0">
                <a:solidFill>
                  <a:srgbClr val="663300"/>
                </a:solidFill>
              </a:rPr>
              <a:t>Изучить литературу по теме исследования</a:t>
            </a:r>
          </a:p>
          <a:p>
            <a:r>
              <a:rPr lang="ru-RU" sz="4600" dirty="0">
                <a:solidFill>
                  <a:srgbClr val="663300"/>
                </a:solidFill>
              </a:rPr>
              <a:t>Провести сравнительный анализ плюсов и минусов шоколада</a:t>
            </a:r>
          </a:p>
          <a:p>
            <a:r>
              <a:rPr lang="ru-RU" sz="4600" dirty="0">
                <a:solidFill>
                  <a:srgbClr val="663300"/>
                </a:solidFill>
              </a:rPr>
              <a:t>Выяснить, как шоколад влияет на здоровье зубов</a:t>
            </a:r>
          </a:p>
          <a:p>
            <a:r>
              <a:rPr lang="ru-RU" sz="4600" dirty="0">
                <a:solidFill>
                  <a:srgbClr val="663300"/>
                </a:solidFill>
              </a:rPr>
              <a:t>Выявить правила и способы приёма шоколада</a:t>
            </a:r>
          </a:p>
          <a:p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09600" y="42703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663300"/>
                </a:solidFill>
              </a:rPr>
              <a:t>Задачи </a:t>
            </a:r>
            <a:r>
              <a:rPr lang="ru-RU" sz="4800" b="1" dirty="0" smtClean="0">
                <a:solidFill>
                  <a:srgbClr val="663300"/>
                </a:solidFill>
              </a:rPr>
              <a:t>исследования</a:t>
            </a:r>
            <a:endParaRPr lang="ru-RU" sz="4800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9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568" y="0"/>
            <a:ext cx="10430995" cy="695739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37312"/>
          </a:xfrm>
          <a:effectLst>
            <a:outerShdw blurRad="50800" dist="50800" dir="5400000" sx="123000" sy="123000" algn="ctr" rotWithShape="0">
              <a:schemeClr val="tx1"/>
            </a:outerShdw>
          </a:effectLst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Гипотеза:</a:t>
            </a:r>
            <a:br>
              <a:rPr lang="ru-RU" sz="60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умеренном </a:t>
            </a:r>
            <a:r>
              <a:rPr lang="ru-RU" sz="6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количестве шоколад полезен для нашего организма.</a:t>
            </a:r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918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663300"/>
                </a:solidFill>
              </a:rPr>
              <a:t>Пища богов</a:t>
            </a:r>
            <a:endParaRPr lang="ru-RU" sz="4800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00808"/>
            <a:ext cx="6552728" cy="4360542"/>
          </a:xfrm>
        </p:spPr>
      </p:pic>
    </p:spTree>
    <p:extLst>
      <p:ext uri="{BB962C8B-B14F-4D97-AF65-F5344CB8AC3E}">
        <p14:creationId xmlns:p14="http://schemas.microsoft.com/office/powerpoint/2010/main" val="385664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008111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63300"/>
                </a:solidFill>
              </a:rPr>
              <a:t>Плюсы и минусы шоколада</a:t>
            </a:r>
            <a:endParaRPr lang="ru-RU" sz="4800" b="1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2" t="40" r="25800" b="77806"/>
          <a:stretch/>
        </p:blipFill>
        <p:spPr>
          <a:xfrm>
            <a:off x="0" y="3448050"/>
            <a:ext cx="2541588" cy="3343275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27" t="47273" r="50000" b="31313"/>
          <a:stretch/>
        </p:blipFill>
        <p:spPr>
          <a:xfrm>
            <a:off x="6572766" y="3284984"/>
            <a:ext cx="2074912" cy="2856370"/>
          </a:xfrm>
          <a:prstGeom prst="rect">
            <a:avLst/>
          </a:prstGeom>
        </p:spPr>
      </p:pic>
      <p:sp>
        <p:nvSpPr>
          <p:cNvPr id="7" name="Овальная выноска 6"/>
          <p:cNvSpPr/>
          <p:nvPr/>
        </p:nvSpPr>
        <p:spPr>
          <a:xfrm>
            <a:off x="1691680" y="1700808"/>
            <a:ext cx="4320480" cy="1872208"/>
          </a:xfrm>
          <a:prstGeom prst="wedgeEllipseCallout">
            <a:avLst>
              <a:gd name="adj1" fmla="val -33249"/>
              <a:gd name="adj2" fmla="val 74012"/>
            </a:avLst>
          </a:prstGeom>
          <a:gradFill>
            <a:gsLst>
              <a:gs pos="0">
                <a:srgbClr val="663300"/>
              </a:gs>
              <a:gs pos="50000">
                <a:srgbClr val="D06800"/>
              </a:gs>
              <a:gs pos="100000">
                <a:srgbClr val="663300"/>
              </a:gs>
            </a:gsLst>
            <a:lin ang="5400000" scaled="0"/>
          </a:gra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Содержит полифенолы, которые предупреждают </a:t>
            </a:r>
            <a:r>
              <a:rPr lang="ru-RU" sz="2000" b="1" dirty="0"/>
              <a:t>развитие многих хронических </a:t>
            </a:r>
            <a:r>
              <a:rPr lang="ru-RU" sz="2000" b="1" dirty="0" smtClean="0"/>
              <a:t>заболеваний</a:t>
            </a:r>
            <a:endParaRPr lang="ru-RU" sz="2000" b="1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2771800" y="4643106"/>
            <a:ext cx="3586189" cy="1994364"/>
          </a:xfrm>
          <a:prstGeom prst="cloudCallout">
            <a:avLst>
              <a:gd name="adj1" fmla="val 59976"/>
              <a:gd name="adj2" fmla="val -56584"/>
            </a:avLst>
          </a:prstGeom>
          <a:gradFill>
            <a:gsLst>
              <a:gs pos="0">
                <a:srgbClr val="663300"/>
              </a:gs>
              <a:gs pos="50000">
                <a:srgbClr val="D06800"/>
              </a:gs>
              <a:gs pos="100000">
                <a:srgbClr val="663300"/>
              </a:gs>
            </a:gsLst>
            <a:lin ang="5400000" scaled="0"/>
          </a:gra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Может </a:t>
            </a:r>
            <a:r>
              <a:rPr lang="ru-RU" sz="2000" b="1" dirty="0"/>
              <a:t>вызвать </a:t>
            </a:r>
            <a:r>
              <a:rPr lang="ru-RU" sz="2000" b="1" dirty="0" smtClean="0"/>
              <a:t>перевозбуждение, </a:t>
            </a:r>
            <a:r>
              <a:rPr lang="ru-RU" sz="2000" b="1" dirty="0"/>
              <a:t>бессонницу, аллергию</a:t>
            </a:r>
          </a:p>
        </p:txBody>
      </p:sp>
    </p:spTree>
    <p:extLst>
      <p:ext uri="{BB962C8B-B14F-4D97-AF65-F5344CB8AC3E}">
        <p14:creationId xmlns:p14="http://schemas.microsoft.com/office/powerpoint/2010/main" val="19575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302</Words>
  <Application>Microsoft Office PowerPoint</Application>
  <PresentationFormat>Экран (4:3)</PresentationFormat>
  <Paragraphs>74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Шоколадный парадокс.  Как шоколад влияет на наше здоровье.</vt:lpstr>
      <vt:lpstr>Презентация PowerPoint</vt:lpstr>
      <vt:lpstr>Объект исследования</vt:lpstr>
      <vt:lpstr>Предмет исследования</vt:lpstr>
      <vt:lpstr>Методы исследования</vt:lpstr>
      <vt:lpstr>Задачи исследования</vt:lpstr>
      <vt:lpstr>Гипотеза: в умеренном количестве шоколад полезен для нашего организма. </vt:lpstr>
      <vt:lpstr>Пища богов</vt:lpstr>
      <vt:lpstr>Плюсы и минусы шоколада</vt:lpstr>
      <vt:lpstr>Как шоколад влияет на здоровье зубов?</vt:lpstr>
      <vt:lpstr>Способы приёма шоколада</vt:lpstr>
      <vt:lpstr>Вывод</vt:lpstr>
      <vt:lpstr>Ешьте шоколад на здоровье, наслаждаясь каждым мгновением!</vt:lpstr>
      <vt:lpstr>Шоколадный парадокс.  Как шоколад влияет на наше здоровье.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Шоколадный парадокс.  Как шоколад влияет на наше здоровье.</dc:title>
  <dc:creator>Виктория</dc:creator>
  <cp:lastModifiedBy>Виктория Дегтярева</cp:lastModifiedBy>
  <cp:revision>23</cp:revision>
  <dcterms:created xsi:type="dcterms:W3CDTF">2014-02-24T11:46:04Z</dcterms:created>
  <dcterms:modified xsi:type="dcterms:W3CDTF">2015-01-11T12:23:53Z</dcterms:modified>
</cp:coreProperties>
</file>