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3" r:id="rId2"/>
    <p:sldId id="303" r:id="rId3"/>
    <p:sldId id="256" r:id="rId4"/>
    <p:sldId id="284" r:id="rId5"/>
    <p:sldId id="286" r:id="rId6"/>
    <p:sldId id="287" r:id="rId7"/>
    <p:sldId id="288" r:id="rId8"/>
    <p:sldId id="289" r:id="rId9"/>
    <p:sldId id="257" r:id="rId10"/>
    <p:sldId id="290" r:id="rId11"/>
    <p:sldId id="308" r:id="rId12"/>
    <p:sldId id="306" r:id="rId13"/>
    <p:sldId id="294" r:id="rId14"/>
    <p:sldId id="295" r:id="rId15"/>
    <p:sldId id="260" r:id="rId16"/>
    <p:sldId id="296" r:id="rId17"/>
    <p:sldId id="298" r:id="rId18"/>
    <p:sldId id="271" r:id="rId19"/>
    <p:sldId id="297" r:id="rId20"/>
    <p:sldId id="299" r:id="rId21"/>
    <p:sldId id="300" r:id="rId22"/>
    <p:sldId id="311" r:id="rId23"/>
    <p:sldId id="312" r:id="rId24"/>
    <p:sldId id="313" r:id="rId25"/>
    <p:sldId id="314" r:id="rId26"/>
    <p:sldId id="315" r:id="rId27"/>
    <p:sldId id="301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4821"/>
    <a:srgbClr val="005C2A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71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35750-EC73-417C-A402-7206CD927A2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9D8D3-F34D-4399-B74E-17050242D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37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1.jpeg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3.gif"/><Relationship Id="rId11" Type="http://schemas.openxmlformats.org/officeDocument/2006/relationships/image" Target="../media/image59.png"/><Relationship Id="rId5" Type="http://schemas.openxmlformats.org/officeDocument/2006/relationships/image" Target="../media/image55.gif"/><Relationship Id="rId10" Type="http://schemas.openxmlformats.org/officeDocument/2006/relationships/image" Target="../media/image52.gif"/><Relationship Id="rId4" Type="http://schemas.openxmlformats.org/officeDocument/2006/relationships/image" Target="../media/image54.gif"/><Relationship Id="rId9" Type="http://schemas.openxmlformats.org/officeDocument/2006/relationships/image" Target="../media/image5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70.png"/><Relationship Id="rId26" Type="http://schemas.microsoft.com/office/2007/relationships/hdphoto" Target="../media/hdphoto5.wdp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5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microsoft.com/office/2007/relationships/hdphoto" Target="../media/hdphoto4.wdp"/><Relationship Id="rId5" Type="http://schemas.openxmlformats.org/officeDocument/2006/relationships/oleObject" Target="../embeddings/oleObject3.bin"/><Relationship Id="rId28" Type="http://schemas.microsoft.com/office/2007/relationships/hdphoto" Target="../media/hdphoto6.wdp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27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slide" Target="slide21.xml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11" Type="http://schemas.microsoft.com/office/2007/relationships/hdphoto" Target="../media/hdphoto11.wdp"/><Relationship Id="rId5" Type="http://schemas.openxmlformats.org/officeDocument/2006/relationships/image" Target="../media/image49.png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22.bin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0728"/>
            <a:ext cx="570735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Внимание!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Прозвенел </a:t>
            </a:r>
            <a:r>
              <a:rPr lang="ru-RU" sz="2600" dirty="0">
                <a:solidFill>
                  <a:srgbClr val="002060"/>
                </a:solidFill>
              </a:rPr>
              <a:t>звонок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Проверь, дружок,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Готов ли ты начать урок?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Всё ль на месте, всё ль в порядке?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Книжка, ручка и тетрадка.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Все ли правильно сидят?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Все ль внимательно глядят?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Каждый хочет получать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Только лишь оценку </a:t>
            </a:r>
            <a:r>
              <a:rPr lang="ru-RU" sz="2600" b="1" dirty="0" smtClean="0">
                <a:solidFill>
                  <a:srgbClr val="C00000"/>
                </a:solidFill>
              </a:rPr>
              <a:t>пять!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10" descr="ea5a9fecff149301df653b0f6f21184e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3704"/>
            <a:ext cx="2448272" cy="23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87747"/>
            <a:ext cx="731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читель </a:t>
            </a:r>
            <a:r>
              <a:rPr lang="ru-RU" b="1" dirty="0">
                <a:solidFill>
                  <a:srgbClr val="002060"/>
                </a:solidFill>
              </a:rPr>
              <a:t>математики МБОУ «СОШ № 35 им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К. Д. </a:t>
            </a:r>
            <a:r>
              <a:rPr lang="ru-RU" b="1" dirty="0" smtClean="0">
                <a:solidFill>
                  <a:srgbClr val="002060"/>
                </a:solidFill>
              </a:rPr>
              <a:t>Воробьёва» г. Курска.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Шаталова Елена Севостьяновна.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9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Правило: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064896" cy="487375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Чтобы умножить дробь на дробь, нужно перемножить их числители и их знаменатели.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Первое произведение записать числителем, а второе – знаменателем.</a:t>
            </a:r>
            <a:endParaRPr lang="ru-RU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156176" y="374851"/>
                <a:ext cx="2304255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rgbClr val="003300"/>
                    </a:solidFill>
                  </a:rPr>
                  <a:t> 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srgbClr val="0033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33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 •</m:t>
                        </m:r>
                        <m:r>
                          <a:rPr lang="en-US" sz="32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74851"/>
                <a:ext cx="2304255" cy="751296"/>
              </a:xfrm>
              <a:prstGeom prst="rect">
                <a:avLst/>
              </a:prstGeom>
              <a:blipFill rotWithShape="1">
                <a:blip r:embed="rId2"/>
                <a:stretch>
                  <a:fillRect t="-4839" b="-8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Объект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40373830"/>
                  </p:ext>
                </p:extLst>
              </p:nvPr>
            </p:nvGraphicFramePr>
            <p:xfrm>
              <a:off x="2420797" y="3789040"/>
              <a:ext cx="3657600" cy="18528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20</a:t>
                          </a:r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40373830"/>
                  </p:ext>
                </p:extLst>
              </p:nvPr>
            </p:nvGraphicFramePr>
            <p:xfrm>
              <a:off x="2420797" y="3789040"/>
              <a:ext cx="3657600" cy="18528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</a:tblGrid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5051" r="-500" b="-20707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20</a:t>
                          </a:r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/>
                    </a:tc>
                  </a:tr>
                  <a:tr h="605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11111" r="-500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220072" y="4416201"/>
                <a:ext cx="50526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416201"/>
                <a:ext cx="505267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http://www.likebook.ru/store/pictures/21/21397/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6631"/>
            <a:ext cx="1656184" cy="129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cs301507.vk.me/v301507542/51c9/x99iaTt-Un4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2417" r="100000">
                        <a14:foregroundMark x1="62417" y1="96477" x2="62417" y2="96477"/>
                        <a14:backgroundMark x1="62086" y1="30352" x2="62086" y2="30352"/>
                        <a14:backgroundMark x1="61093" y1="48509" x2="61093" y2="48509"/>
                        <a14:backgroundMark x1="62086" y1="22764" x2="62086" y2="22764"/>
                        <a14:backgroundMark x1="62086" y1="96477" x2="62086" y2="96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30" r="-496"/>
          <a:stretch/>
        </p:blipFill>
        <p:spPr bwMode="auto">
          <a:xfrm>
            <a:off x="642020" y="4122262"/>
            <a:ext cx="1409700" cy="1809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img01.rl0.ru/pgc/432x288/528c7867-af9b-b6f7-af9b-b6f8ffd1fdc0.photo.0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4666" y="3947227"/>
            <a:ext cx="1907273" cy="1984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480002" y="2201975"/>
            <a:ext cx="324036" cy="324036"/>
          </a:xfrm>
          <a:prstGeom prst="actionButtonBlank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51720" y="4063517"/>
            <a:ext cx="4395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Решите упражнение.</a:t>
            </a:r>
          </a:p>
          <a:p>
            <a:r>
              <a:rPr lang="ru-RU" sz="2800" dirty="0" smtClean="0"/>
              <a:t>Учебник стр. 168  № 592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867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33375"/>
            <a:ext cx="8713787" cy="5903913"/>
          </a:xfrm>
          <a:noFill/>
        </p:spPr>
        <p:txBody>
          <a:bodyPr lIns="91440" tIns="45720" rIns="91440" bIns="45720"/>
          <a:lstStyle/>
          <a:p>
            <a:pPr algn="r">
              <a:buFont typeface="Wingdings" pitchFamily="2" charset="2"/>
              <a:buNone/>
            </a:pPr>
            <a:endParaRPr lang="ru-RU" altLang="ru-RU" sz="280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5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10431" y="404664"/>
            <a:ext cx="6985000" cy="165553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Физкультминутка</a:t>
            </a:r>
          </a:p>
        </p:txBody>
      </p:sp>
      <p:sp>
        <p:nvSpPr>
          <p:cNvPr id="11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2" descr="ddd0fc32575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288" y="1928172"/>
            <a:ext cx="32178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234874" y="2778457"/>
            <a:ext cx="3240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12" name="Picture 35" descr="b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944" y="5630862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b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263" y="5044281"/>
            <a:ext cx="11541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b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b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551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370" y="1916113"/>
            <a:ext cx="32178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4136" name="12333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37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+mn-lt"/>
              </a:rPr>
              <a:t>Проверочная работа</a:t>
            </a:r>
            <a:br>
              <a:rPr lang="ru-RU" altLang="ru-RU" sz="2400" b="1" dirty="0" smtClean="0">
                <a:solidFill>
                  <a:srgbClr val="800000"/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+mn-lt"/>
              </a:rPr>
              <a:t>При умножении не забудь сократить!</a:t>
            </a:r>
          </a:p>
        </p:txBody>
      </p:sp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2772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2773" name="Rectangle 31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2774" name="Rectangle 32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2775" name="Rectangle 33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2776" name="Rectangle 34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100433" name="Group 81"/>
          <p:cNvGraphicFramePr>
            <a:graphicFrameLocks noGrp="1"/>
          </p:cNvGraphicFramePr>
          <p:nvPr/>
        </p:nvGraphicFramePr>
        <p:xfrm>
          <a:off x="250825" y="1195388"/>
          <a:ext cx="8001000" cy="5662612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533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</a:rPr>
                        <a:t>Вариант 1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</a:rPr>
                        <a:t>Вариант 2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9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5)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8" name="Rectangle 6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78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2910392"/>
              </p:ext>
            </p:extLst>
          </p:nvPr>
        </p:nvGraphicFramePr>
        <p:xfrm>
          <a:off x="1176338" y="1676400"/>
          <a:ext cx="908806" cy="816496"/>
        </p:xfrm>
        <a:graphic>
          <a:graphicData uri="http://schemas.openxmlformats.org/presentationml/2006/ole">
            <p:oleObj spid="_x0000_s7461" name="Формула" r:id="rId3" imgW="431613" imgH="393529" progId="Equation.3">
              <p:embed/>
            </p:oleObj>
          </a:graphicData>
        </a:graphic>
      </p:graphicFrame>
      <p:sp>
        <p:nvSpPr>
          <p:cNvPr id="32790" name="Rectangle 7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79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7301272"/>
              </p:ext>
            </p:extLst>
          </p:nvPr>
        </p:nvGraphicFramePr>
        <p:xfrm>
          <a:off x="1238250" y="2743200"/>
          <a:ext cx="862639" cy="757808"/>
        </p:xfrm>
        <a:graphic>
          <a:graphicData uri="http://schemas.openxmlformats.org/presentationml/2006/ole">
            <p:oleObj spid="_x0000_s7462" name="Формула" r:id="rId4" imgW="444307" imgH="393529" progId="Equation.3">
              <p:embed/>
            </p:oleObj>
          </a:graphicData>
        </a:graphic>
      </p:graphicFrame>
      <p:sp>
        <p:nvSpPr>
          <p:cNvPr id="32792" name="Rectangle 7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793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0684304"/>
              </p:ext>
            </p:extLst>
          </p:nvPr>
        </p:nvGraphicFramePr>
        <p:xfrm>
          <a:off x="1198894" y="3645025"/>
          <a:ext cx="1265123" cy="792088"/>
        </p:xfrm>
        <a:graphic>
          <a:graphicData uri="http://schemas.openxmlformats.org/presentationml/2006/ole">
            <p:oleObj spid="_x0000_s7463" name="Формула" r:id="rId5" imgW="495085" imgH="393529" progId="Equation.3">
              <p:embed/>
            </p:oleObj>
          </a:graphicData>
        </a:graphic>
      </p:graphicFrame>
      <p:sp>
        <p:nvSpPr>
          <p:cNvPr id="32794" name="Rectangle 7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795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7745802"/>
              </p:ext>
            </p:extLst>
          </p:nvPr>
        </p:nvGraphicFramePr>
        <p:xfrm>
          <a:off x="1166813" y="4724400"/>
          <a:ext cx="1028923" cy="787204"/>
        </p:xfrm>
        <a:graphic>
          <a:graphicData uri="http://schemas.openxmlformats.org/presentationml/2006/ole">
            <p:oleObj spid="_x0000_s7464" name="Формула" r:id="rId6" imgW="507780" imgH="393529" progId="Equation.3">
              <p:embed/>
            </p:oleObj>
          </a:graphicData>
        </a:graphic>
      </p:graphicFrame>
      <p:sp>
        <p:nvSpPr>
          <p:cNvPr id="32796" name="Rectangle 8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797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5865717"/>
              </p:ext>
            </p:extLst>
          </p:nvPr>
        </p:nvGraphicFramePr>
        <p:xfrm>
          <a:off x="1187624" y="5733256"/>
          <a:ext cx="1096169" cy="836585"/>
        </p:xfrm>
        <a:graphic>
          <a:graphicData uri="http://schemas.openxmlformats.org/presentationml/2006/ole">
            <p:oleObj spid="_x0000_s7465" name="Формула" r:id="rId7" imgW="507780" imgH="393529" progId="Equation.3">
              <p:embed/>
            </p:oleObj>
          </a:graphicData>
        </a:graphic>
      </p:graphicFrame>
      <p:sp>
        <p:nvSpPr>
          <p:cNvPr id="32798" name="Rectangle 8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79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196910"/>
              </p:ext>
            </p:extLst>
          </p:nvPr>
        </p:nvGraphicFramePr>
        <p:xfrm>
          <a:off x="4859339" y="1700213"/>
          <a:ext cx="902222" cy="792683"/>
        </p:xfrm>
        <a:graphic>
          <a:graphicData uri="http://schemas.openxmlformats.org/presentationml/2006/ole">
            <p:oleObj spid="_x0000_s7466" name="Формула" r:id="rId8" imgW="444307" imgH="393529" progId="Equation.3">
              <p:embed/>
            </p:oleObj>
          </a:graphicData>
        </a:graphic>
      </p:graphicFrame>
      <p:sp>
        <p:nvSpPr>
          <p:cNvPr id="32800" name="Rectangle 8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801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3356960"/>
              </p:ext>
            </p:extLst>
          </p:nvPr>
        </p:nvGraphicFramePr>
        <p:xfrm>
          <a:off x="4932363" y="2708275"/>
          <a:ext cx="902298" cy="792733"/>
        </p:xfrm>
        <a:graphic>
          <a:graphicData uri="http://schemas.openxmlformats.org/presentationml/2006/ole">
            <p:oleObj spid="_x0000_s7467" name="Формула" r:id="rId9" imgW="444307" imgH="393529" progId="Equation.3">
              <p:embed/>
            </p:oleObj>
          </a:graphicData>
        </a:graphic>
      </p:graphicFrame>
      <p:sp>
        <p:nvSpPr>
          <p:cNvPr id="32802" name="Rectangle 8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803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8236848"/>
              </p:ext>
            </p:extLst>
          </p:nvPr>
        </p:nvGraphicFramePr>
        <p:xfrm>
          <a:off x="4859338" y="3789363"/>
          <a:ext cx="1082675" cy="757237"/>
        </p:xfrm>
        <a:graphic>
          <a:graphicData uri="http://schemas.openxmlformats.org/presentationml/2006/ole">
            <p:oleObj spid="_x0000_s7468" name="Формула" r:id="rId10" imgW="558558" imgH="393529" progId="Equation.3">
              <p:embed/>
            </p:oleObj>
          </a:graphicData>
        </a:graphic>
      </p:graphicFrame>
      <p:sp>
        <p:nvSpPr>
          <p:cNvPr id="32804" name="Rectangle 8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805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1046452"/>
              </p:ext>
            </p:extLst>
          </p:nvPr>
        </p:nvGraphicFramePr>
        <p:xfrm>
          <a:off x="4859338" y="4724400"/>
          <a:ext cx="1034983" cy="792832"/>
        </p:xfrm>
        <a:graphic>
          <a:graphicData uri="http://schemas.openxmlformats.org/presentationml/2006/ole">
            <p:oleObj spid="_x0000_s7469" name="Формула" r:id="rId11" imgW="507780" imgH="393529" progId="Equation.3">
              <p:embed/>
            </p:oleObj>
          </a:graphicData>
        </a:graphic>
      </p:graphicFrame>
      <p:sp>
        <p:nvSpPr>
          <p:cNvPr id="32806" name="Rectangle 9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2807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1886343"/>
              </p:ext>
            </p:extLst>
          </p:nvPr>
        </p:nvGraphicFramePr>
        <p:xfrm>
          <a:off x="4859338" y="5721350"/>
          <a:ext cx="1152822" cy="881860"/>
        </p:xfrm>
        <a:graphic>
          <a:graphicData uri="http://schemas.openxmlformats.org/presentationml/2006/ole">
            <p:oleObj spid="_x0000_s7470" name="Формула" r:id="rId12" imgW="507780" imgH="393529" progId="Equation.3">
              <p:embed/>
            </p:oleObj>
          </a:graphicData>
        </a:graphic>
      </p:graphicFrame>
      <p:pic>
        <p:nvPicPr>
          <p:cNvPr id="30" name="Рисунок 29" descr="http://rus.db.lv/uploads/thumbnails/scale_705x470/article/0003/26507/40057_ORIGINAL_1274353316.jpg.jpg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97660" l="45286" r="97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61" r="2663" b="2648"/>
          <a:stretch/>
        </p:blipFill>
        <p:spPr bwMode="auto">
          <a:xfrm flipH="1">
            <a:off x="6732240" y="4077072"/>
            <a:ext cx="2304256" cy="2544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1" name="Рисунок 30" descr="http://dolis.com.ru/images/4/4/istorija-neznajki_8.jpg"/>
          <p:cNvPicPr/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2833" b="25495" l="2375" r="21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50" b="71672"/>
          <a:stretch/>
        </p:blipFill>
        <p:spPr bwMode="auto">
          <a:xfrm>
            <a:off x="130797" y="-73716"/>
            <a:ext cx="910603" cy="1486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2" name="Рисунок 31" descr="http://img01.chitalnya.ru/upload2/723/223060373682528736.png"/>
          <p:cNvPicPr/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0" b="98472" l="16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40721"/>
            <a:ext cx="1691680" cy="123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15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4948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 smtClean="0">
                <a:solidFill>
                  <a:srgbClr val="800000"/>
                </a:solidFill>
                <a:latin typeface="+mn-lt"/>
              </a:rPr>
              <a:t>Проверьте решение и ответ.</a:t>
            </a:r>
          </a:p>
        </p:txBody>
      </p:sp>
      <p:sp>
        <p:nvSpPr>
          <p:cNvPr id="337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3796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3797" name="Rectangle 31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3798" name="Rectangle 32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3799" name="Rectangle 33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3800" name="Rectangle 34"/>
          <p:cNvSpPr>
            <a:spLocks noChangeArrowheads="1"/>
          </p:cNvSpPr>
          <p:nvPr/>
        </p:nvSpPr>
        <p:spPr bwMode="auto">
          <a:xfrm>
            <a:off x="1041400" y="1608138"/>
            <a:ext cx="353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100433" name="Group 81"/>
          <p:cNvGraphicFramePr>
            <a:graphicFrameLocks noGrp="1"/>
          </p:cNvGraphicFramePr>
          <p:nvPr/>
        </p:nvGraphicFramePr>
        <p:xfrm>
          <a:off x="323850" y="1195388"/>
          <a:ext cx="8001000" cy="5662612"/>
        </p:xfrm>
        <a:graphic>
          <a:graphicData uri="http://schemas.openxmlformats.org/drawingml/2006/table">
            <a:tbl>
              <a:tblPr/>
              <a:tblGrid>
                <a:gridCol w="3744416"/>
                <a:gridCol w="4256584"/>
              </a:tblGrid>
              <a:tr h="533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</a:rPr>
                        <a:t>Вариант 1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Bookman Old Style" pitchFamily="18" charset="0"/>
                        </a:rPr>
                        <a:t>Вариант 2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9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5)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2" name="Rectangle 6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1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0501739"/>
              </p:ext>
            </p:extLst>
          </p:nvPr>
        </p:nvGraphicFramePr>
        <p:xfrm>
          <a:off x="927100" y="1676400"/>
          <a:ext cx="1255713" cy="782638"/>
        </p:xfrm>
        <a:graphic>
          <a:graphicData uri="http://schemas.openxmlformats.org/presentationml/2006/ole">
            <p:oleObj spid="_x0000_s8475" name="Формула" r:id="rId3" imgW="622030" imgH="393529" progId="Equation.3">
              <p:embed/>
            </p:oleObj>
          </a:graphicData>
        </a:graphic>
      </p:graphicFrame>
      <p:sp>
        <p:nvSpPr>
          <p:cNvPr id="33814" name="Rectangle 7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1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4095945"/>
              </p:ext>
            </p:extLst>
          </p:nvPr>
        </p:nvGraphicFramePr>
        <p:xfrm>
          <a:off x="1014413" y="2743200"/>
          <a:ext cx="1157287" cy="727075"/>
        </p:xfrm>
        <a:graphic>
          <a:graphicData uri="http://schemas.openxmlformats.org/presentationml/2006/ole">
            <p:oleObj spid="_x0000_s8476" name="Формула" r:id="rId4" imgW="622030" imgH="393529" progId="Equation.3">
              <p:embed/>
            </p:oleObj>
          </a:graphicData>
        </a:graphic>
      </p:graphicFrame>
      <p:sp>
        <p:nvSpPr>
          <p:cNvPr id="33816" name="Rectangle 7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1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8012915"/>
              </p:ext>
            </p:extLst>
          </p:nvPr>
        </p:nvGraphicFramePr>
        <p:xfrm>
          <a:off x="755576" y="3645024"/>
          <a:ext cx="2662237" cy="755650"/>
        </p:xfrm>
        <a:graphic>
          <a:graphicData uri="http://schemas.openxmlformats.org/presentationml/2006/ole">
            <p:oleObj spid="_x0000_s8477" name="Формула" r:id="rId5" imgW="1091726" imgH="393529" progId="Equation.3">
              <p:embed/>
            </p:oleObj>
          </a:graphicData>
        </a:graphic>
      </p:graphicFrame>
      <p:sp>
        <p:nvSpPr>
          <p:cNvPr id="33818" name="Rectangle 7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19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029167"/>
              </p:ext>
            </p:extLst>
          </p:nvPr>
        </p:nvGraphicFramePr>
        <p:xfrm>
          <a:off x="815759" y="4725144"/>
          <a:ext cx="2025650" cy="720725"/>
        </p:xfrm>
        <a:graphic>
          <a:graphicData uri="http://schemas.openxmlformats.org/presentationml/2006/ole">
            <p:oleObj spid="_x0000_s8478" name="Формула" r:id="rId6" imgW="1091726" imgH="393529" progId="Equation.3">
              <p:embed/>
            </p:oleObj>
          </a:graphicData>
        </a:graphic>
      </p:graphicFrame>
      <p:sp>
        <p:nvSpPr>
          <p:cNvPr id="33820" name="Rectangle 8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21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2478757"/>
              </p:ext>
            </p:extLst>
          </p:nvPr>
        </p:nvGraphicFramePr>
        <p:xfrm>
          <a:off x="927100" y="5638800"/>
          <a:ext cx="1328738" cy="738188"/>
        </p:xfrm>
        <a:graphic>
          <a:graphicData uri="http://schemas.openxmlformats.org/presentationml/2006/ole">
            <p:oleObj spid="_x0000_s8479" name="Формула" r:id="rId7" imgW="698197" imgH="393529" progId="Equation.3">
              <p:embed/>
            </p:oleObj>
          </a:graphicData>
        </a:graphic>
      </p:graphicFrame>
      <p:sp>
        <p:nvSpPr>
          <p:cNvPr id="33822" name="Rectangle 8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2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4115192"/>
              </p:ext>
            </p:extLst>
          </p:nvPr>
        </p:nvGraphicFramePr>
        <p:xfrm>
          <a:off x="4656138" y="1700213"/>
          <a:ext cx="1341437" cy="825500"/>
        </p:xfrm>
        <a:graphic>
          <a:graphicData uri="http://schemas.openxmlformats.org/presentationml/2006/ole">
            <p:oleObj spid="_x0000_s8480" name="Формула" r:id="rId8" imgW="634725" imgH="393529" progId="Equation.3">
              <p:embed/>
            </p:oleObj>
          </a:graphicData>
        </a:graphic>
      </p:graphicFrame>
      <p:sp>
        <p:nvSpPr>
          <p:cNvPr id="33824" name="Rectangle 8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2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3667432"/>
              </p:ext>
            </p:extLst>
          </p:nvPr>
        </p:nvGraphicFramePr>
        <p:xfrm>
          <a:off x="4597400" y="2636838"/>
          <a:ext cx="1235075" cy="792162"/>
        </p:xfrm>
        <a:graphic>
          <a:graphicData uri="http://schemas.openxmlformats.org/presentationml/2006/ole">
            <p:oleObj spid="_x0000_s8481" name="Формула" r:id="rId9" imgW="609336" imgH="393529" progId="Equation.3">
              <p:embed/>
            </p:oleObj>
          </a:graphicData>
        </a:graphic>
      </p:graphicFrame>
      <p:sp>
        <p:nvSpPr>
          <p:cNvPr id="33826" name="Rectangle 8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2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6304523"/>
              </p:ext>
            </p:extLst>
          </p:nvPr>
        </p:nvGraphicFramePr>
        <p:xfrm>
          <a:off x="4555101" y="3645024"/>
          <a:ext cx="2293938" cy="792162"/>
        </p:xfrm>
        <a:graphic>
          <a:graphicData uri="http://schemas.openxmlformats.org/presentationml/2006/ole">
            <p:oleObj spid="_x0000_s8482" name="Формула" r:id="rId10" imgW="1129810" imgH="393529" progId="Equation.3">
              <p:embed/>
            </p:oleObj>
          </a:graphicData>
        </a:graphic>
      </p:graphicFrame>
      <p:sp>
        <p:nvSpPr>
          <p:cNvPr id="33828" name="Rectangle 8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2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9208096"/>
              </p:ext>
            </p:extLst>
          </p:nvPr>
        </p:nvGraphicFramePr>
        <p:xfrm>
          <a:off x="4553279" y="4725144"/>
          <a:ext cx="2082800" cy="787400"/>
        </p:xfrm>
        <a:graphic>
          <a:graphicData uri="http://schemas.openxmlformats.org/presentationml/2006/ole">
            <p:oleObj spid="_x0000_s8483" name="Формула" r:id="rId11" imgW="1028254" imgH="393529" progId="Equation.3">
              <p:embed/>
            </p:oleObj>
          </a:graphicData>
        </a:graphic>
      </p:graphicFrame>
      <p:sp>
        <p:nvSpPr>
          <p:cNvPr id="33830" name="Rectangle 9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383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3861406"/>
              </p:ext>
            </p:extLst>
          </p:nvPr>
        </p:nvGraphicFramePr>
        <p:xfrm>
          <a:off x="4584700" y="5721350"/>
          <a:ext cx="1485900" cy="825500"/>
        </p:xfrm>
        <a:graphic>
          <a:graphicData uri="http://schemas.openxmlformats.org/presentationml/2006/ole">
            <p:oleObj spid="_x0000_s8484" name="Формула" r:id="rId12" imgW="698197" imgH="393529" progId="Equation.3">
              <p:embed/>
            </p:oleObj>
          </a:graphicData>
        </a:graphic>
      </p:graphicFrame>
      <p:sp>
        <p:nvSpPr>
          <p:cNvPr id="2" name="Управляющая кнопка: настраиваемая 1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8334760" y="6093294"/>
            <a:ext cx="809240" cy="751341"/>
          </a:xfrm>
          <a:prstGeom prst="actionButtonBlank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42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olis.com.ru/images/4/4/istorija-neznajki_8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60" b="26109" l="2250" r="22500">
                        <a14:backgroundMark x1="6000" y1="24573" x2="6000" y2="24573"/>
                        <a14:backgroundMark x1="7500" y1="25085" x2="7500" y2="25085"/>
                        <a14:backgroundMark x1="13250" y1="27133" x2="13250" y2="27133"/>
                        <a14:backgroundMark x1="19000" y1="25427" x2="19000" y2="2542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50" b="71672"/>
          <a:stretch/>
        </p:blipFill>
        <p:spPr bwMode="auto">
          <a:xfrm>
            <a:off x="-28383" y="692696"/>
            <a:ext cx="2571888" cy="3314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im6-tub-ru.yandex.net/i?id=761205361-15-72&amp;n=2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97"/>
          <a:stretch/>
        </p:blipFill>
        <p:spPr bwMode="auto">
          <a:xfrm flipH="1">
            <a:off x="5999847" y="3356992"/>
            <a:ext cx="2789461" cy="3378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933056"/>
            <a:ext cx="550503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Творческое задание.</a:t>
            </a:r>
          </a:p>
          <a:p>
            <a:endParaRPr lang="ru-RU" sz="2000" dirty="0" smtClean="0">
              <a:solidFill>
                <a:srgbClr val="007E39"/>
              </a:solidFill>
            </a:endParaRPr>
          </a:p>
          <a:p>
            <a:r>
              <a:rPr lang="ru-RU" sz="2400" dirty="0" smtClean="0">
                <a:solidFill>
                  <a:srgbClr val="007E39"/>
                </a:solidFill>
              </a:rPr>
              <a:t>Сколько лет Незнайке?</a:t>
            </a:r>
          </a:p>
          <a:p>
            <a:r>
              <a:rPr lang="ru-RU" sz="2400" dirty="0" smtClean="0">
                <a:solidFill>
                  <a:srgbClr val="007E39"/>
                </a:solidFill>
              </a:rPr>
              <a:t>Как сложилась дальнейшая судьба </a:t>
            </a:r>
          </a:p>
          <a:p>
            <a:r>
              <a:rPr lang="ru-RU" sz="2400" dirty="0" smtClean="0">
                <a:solidFill>
                  <a:srgbClr val="007E39"/>
                </a:solidFill>
              </a:rPr>
              <a:t>Незнайки и его друзей?</a:t>
            </a:r>
            <a:endParaRPr lang="ru-RU" sz="2400" dirty="0">
              <a:solidFill>
                <a:srgbClr val="007E3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34605"/>
            <a:ext cx="463300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Задание на дом.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У. стр. 166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У. № 592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З. № 383 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Е</a:t>
            </a:r>
            <a:r>
              <a:rPr lang="ru-RU" sz="3200" dirty="0" smtClean="0">
                <a:solidFill>
                  <a:srgbClr val="002060"/>
                </a:solidFill>
              </a:rPr>
              <a:t>сли вы хотите.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З</a:t>
            </a:r>
            <a:r>
              <a:rPr lang="ru-RU" sz="3200" dirty="0" smtClean="0">
                <a:solidFill>
                  <a:srgbClr val="002060"/>
                </a:solidFill>
              </a:rPr>
              <a:t>. № 388(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а,в</a:t>
            </a:r>
            <a:r>
              <a:rPr lang="ru-RU" sz="3200" dirty="0" smtClean="0">
                <a:solidFill>
                  <a:srgbClr val="002060"/>
                </a:solidFill>
              </a:rPr>
              <a:t>)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0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319" y="620688"/>
            <a:ext cx="674255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E39"/>
                </a:solidFill>
              </a:rPr>
              <a:t>Продолжить предложения:</a:t>
            </a:r>
          </a:p>
          <a:p>
            <a:pPr algn="ctr"/>
            <a:endParaRPr lang="ru-RU" sz="3200" dirty="0" smtClean="0">
              <a:solidFill>
                <a:srgbClr val="007E39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Сегодня на уроке я узнал__________________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уроке мне пригодились знания_________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Для меня было сложно____________________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уроке я научился______________________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Я смог____________________________________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Сегодня на уроке мне понравилось________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http://fs.nashaucheba.ru/tw_files2/urls_3/1337/d-1336918/1336918_html_m71921688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3212977"/>
            <a:ext cx="2479923" cy="361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01.chitalnya.ru/upload2/723/223060373682528736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472" l="16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166" y="4005064"/>
            <a:ext cx="3545022" cy="261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37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6708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4821"/>
                </a:solidFill>
              </a:rPr>
              <a:t>Покажите, с каким настроением </a:t>
            </a:r>
          </a:p>
          <a:p>
            <a:pPr algn="ctr"/>
            <a:r>
              <a:rPr lang="ru-RU" sz="3200" dirty="0" smtClean="0">
                <a:solidFill>
                  <a:srgbClr val="004821"/>
                </a:solidFill>
              </a:rPr>
              <a:t>вы уходите с урока</a:t>
            </a:r>
            <a:endParaRPr lang="ru-RU" sz="3200" dirty="0">
              <a:solidFill>
                <a:srgbClr val="004821"/>
              </a:solidFill>
            </a:endParaRPr>
          </a:p>
        </p:txBody>
      </p:sp>
      <p:pic>
        <p:nvPicPr>
          <p:cNvPr id="3" name="Рисунок 2" descr="http://img1.liveinternet.ru/images/attach/c/8/102/401/102401121_large_post682406_img1_d5519adfe56bc138453b9723b378239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2" t="8219" r="12511" b="8904"/>
          <a:stretch/>
        </p:blipFill>
        <p:spPr bwMode="auto">
          <a:xfrm>
            <a:off x="5478177" y="1337295"/>
            <a:ext cx="3297538" cy="2307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horvatia24.ru/wp-content/uploads/2013/05/pogoda-v-horvati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9" r="24199"/>
          <a:stretch/>
        </p:blipFill>
        <p:spPr bwMode="auto">
          <a:xfrm>
            <a:off x="467544" y="1337295"/>
            <a:ext cx="2834804" cy="2163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img0.liveinternet.ru/images/attach/b/2/1/609/1609661_tuchka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86" l="0" r="100000">
                        <a14:backgroundMark x1="19306" y1="19700" x2="19306" y2="19700"/>
                        <a14:backgroundMark x1="13883" y1="17131" x2="13883" y2="17131"/>
                        <a14:backgroundMark x1="16486" y1="16060" x2="16486" y2="16060"/>
                        <a14:backgroundMark x1="26247" y1="17773" x2="26247" y2="17773"/>
                        <a14:backgroundMark x1="30369" y1="15632" x2="30369" y2="15632"/>
                        <a14:backgroundMark x1="22343" y1="15632" x2="22343" y2="15632"/>
                        <a14:backgroundMark x1="22343" y1="15632" x2="22343" y2="15632"/>
                        <a14:backgroundMark x1="13883" y1="21413" x2="13883" y2="21413"/>
                        <a14:backgroundMark x1="10195" y1="14989" x2="10195" y2="14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0" t="12419" r="2387" b="7282"/>
          <a:stretch/>
        </p:blipFill>
        <p:spPr bwMode="auto">
          <a:xfrm>
            <a:off x="3131840" y="3636735"/>
            <a:ext cx="2837681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2527" y="350043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Есть проблемы.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358676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чень хорошее.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93998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Плохое.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6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99871" y="836712"/>
            <a:ext cx="8839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«</a:t>
            </a:r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Результат учения равен произведению 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способности на старательность.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Если старательность равна нулю,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то и произведение равно нулю.  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      </a:t>
            </a:r>
            <a:r>
              <a:rPr lang="ru-RU" altLang="ru-RU" sz="4000" b="1" dirty="0">
                <a:solidFill>
                  <a:srgbClr val="C00000"/>
                </a:solidFill>
                <a:latin typeface="Monotype Corsiva" pitchFamily="66" charset="0"/>
              </a:rPr>
              <a:t>А способности    </a:t>
            </a:r>
          </a:p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  <a:latin typeface="Monotype Corsiva" pitchFamily="66" charset="0"/>
              </a:rPr>
              <a:t>        есть у каждого.</a:t>
            </a:r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» </a:t>
            </a:r>
            <a:r>
              <a:rPr lang="ru-RU" altLang="ru-RU" sz="4000" b="1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</a:p>
        </p:txBody>
      </p:sp>
      <p:pic>
        <p:nvPicPr>
          <p:cNvPr id="4099" name="Picture 4" descr="D:\Люба\анимационные картинки\logine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579" y="3284984"/>
            <a:ext cx="4357621" cy="32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92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272808" cy="187220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149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http://www.planetaskazok.ru/images/stories/nosov/neznaika_valk/neznaika_v_solnecinom_gorode/img_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948" y="3125141"/>
            <a:ext cx="256946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planetaskazok.ru/images/stories/nosov/neznaika_valk/neznaika_na_lune/img_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934" y="3212976"/>
            <a:ext cx="35055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90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6708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4821"/>
                </a:solidFill>
              </a:rPr>
              <a:t>Покажите, с каким настроением </a:t>
            </a:r>
          </a:p>
          <a:p>
            <a:pPr algn="ctr"/>
            <a:r>
              <a:rPr lang="ru-RU" sz="3200" dirty="0" smtClean="0">
                <a:solidFill>
                  <a:srgbClr val="004821"/>
                </a:solidFill>
              </a:rPr>
              <a:t>Вы пришли на урок.</a:t>
            </a:r>
            <a:endParaRPr lang="ru-RU" sz="3200" dirty="0">
              <a:solidFill>
                <a:srgbClr val="004821"/>
              </a:solidFill>
            </a:endParaRPr>
          </a:p>
        </p:txBody>
      </p:sp>
      <p:pic>
        <p:nvPicPr>
          <p:cNvPr id="3" name="Рисунок 2" descr="http://img1.liveinternet.ru/images/attach/c/8/102/401/102401121_large_post682406_img1_d5519adfe56bc138453b9723b378239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2" t="8219" r="12511" b="8904"/>
          <a:stretch/>
        </p:blipFill>
        <p:spPr bwMode="auto">
          <a:xfrm>
            <a:off x="5478177" y="1337295"/>
            <a:ext cx="3297538" cy="2307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horvatia24.ru/wp-content/uploads/2013/05/pogoda-v-horvati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9" r="24199"/>
          <a:stretch/>
        </p:blipFill>
        <p:spPr bwMode="auto">
          <a:xfrm>
            <a:off x="467544" y="1337295"/>
            <a:ext cx="2834804" cy="2163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img0.liveinternet.ru/images/attach/b/2/1/609/1609661_tuchka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86" l="0" r="100000">
                        <a14:backgroundMark x1="19306" y1="19700" x2="19306" y2="19700"/>
                        <a14:backgroundMark x1="13883" y1="17131" x2="13883" y2="17131"/>
                        <a14:backgroundMark x1="16486" y1="16060" x2="16486" y2="16060"/>
                        <a14:backgroundMark x1="26247" y1="17773" x2="26247" y2="17773"/>
                        <a14:backgroundMark x1="30369" y1="15632" x2="30369" y2="15632"/>
                        <a14:backgroundMark x1="22343" y1="15632" x2="22343" y2="15632"/>
                        <a14:backgroundMark x1="22343" y1="15632" x2="22343" y2="15632"/>
                        <a14:backgroundMark x1="13883" y1="21413" x2="13883" y2="21413"/>
                        <a14:backgroundMark x1="10195" y1="14989" x2="10195" y2="14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0" t="12419" r="2387" b="7282"/>
          <a:stretch/>
        </p:blipFill>
        <p:spPr bwMode="auto">
          <a:xfrm>
            <a:off x="3131840" y="3636735"/>
            <a:ext cx="2837681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2527" y="350043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Есть проблемы.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3586760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чень хорошее.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93998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Плохое.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6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06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43"/>
          <a:stretch>
            <a:fillRect/>
          </a:stretch>
        </p:blipFill>
        <p:spPr bwMode="auto">
          <a:xfrm>
            <a:off x="304800" y="152401"/>
            <a:ext cx="2971056" cy="35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409889" y="913818"/>
                <a:ext cx="5529078" cy="1792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C00000"/>
                    </a:solidFill>
                  </a:rPr>
                  <a:t>Задача. 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Свой новый коврик Незнайка</a:t>
                </a:r>
              </a:p>
              <a:p>
                <a:r>
                  <a:rPr lang="ru-RU" sz="2000" dirty="0">
                    <a:solidFill>
                      <a:srgbClr val="002060"/>
                    </a:solidFill>
                  </a:rPr>
                  <a:t>р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ешил 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повесить на стену, площадь которой</a:t>
                </a:r>
              </a:p>
              <a:p>
                <a14:m>
                  <m:oMath xmlns:m="http://schemas.openxmlformats.org/officeDocument/2006/math">
                    <m:box>
                      <m:box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23</m:t>
                            </m:r>
                          </m:num>
                          <m:den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25</m:t>
                            </m:r>
                          </m:den>
                        </m:f>
                      </m:e>
                    </m:box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</a:rPr>
                  <a:t> квадратных метра. Размеры коврика</a:t>
                </a:r>
              </a:p>
              <a:p>
                <a:r>
                  <a:rPr lang="ru-RU" sz="2000" dirty="0" smtClean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</a:rPr>
                  <a:t> метра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</a:rPr>
                  <a:t> метра. Вместится ли 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коврик </a:t>
                </a:r>
              </a:p>
              <a:p>
                <a:r>
                  <a:rPr lang="ru-RU" sz="2000" dirty="0" smtClean="0">
                    <a:solidFill>
                      <a:srgbClr val="002060"/>
                    </a:solidFill>
                  </a:rPr>
                  <a:t>на стене? </a:t>
                </a:r>
                <a:endParaRPr lang="ru-RU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889" y="913818"/>
                <a:ext cx="5529078" cy="1792350"/>
              </a:xfrm>
              <a:prstGeom prst="rect">
                <a:avLst/>
              </a:prstGeom>
              <a:blipFill rotWithShape="1">
                <a:blip r:embed="rId3"/>
                <a:stretch>
                  <a:fillRect l="-1103" t="-1701" r="-331" b="-5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043608" y="3771983"/>
                <a:ext cx="7704856" cy="2239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002060"/>
                    </a:solidFill>
                  </a:rPr>
                  <a:t> 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•</m:t>
                    </m:r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8 ∙3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 ∙5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м</m:t>
                        </m:r>
                        <m:r>
                          <m:rPr>
                            <m:nor/>
                          </m:rPr>
                          <a:rPr lang="ru-RU" sz="2400" baseline="30000">
                            <a:solidFill>
                              <a:srgbClr val="002060"/>
                            </a:solidFill>
                          </a:rPr>
                          <m:t>2</m:t>
                        </m:r>
                      </m:e>
                    </m:d>
                    <m:r>
                      <a:rPr lang="ru-RU" sz="2400" b="0" i="1" baseline="3000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ru-RU" sz="2400" b="0" i="0" baseline="30000" smtClean="0">
                        <a:solidFill>
                          <a:srgbClr val="00206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ru-RU" sz="2400" dirty="0" smtClean="0">
                    <a:solidFill>
                      <a:srgbClr val="002060"/>
                    </a:solidFill>
                  </a:rPr>
                  <a:t>площадь коврика.</a:t>
                </a:r>
              </a:p>
              <a:p>
                <a:endParaRPr lang="ru-RU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002060"/>
                    </a:solidFill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ru-RU" sz="2800" dirty="0" smtClean="0">
                  <a:solidFill>
                    <a:srgbClr val="002060"/>
                  </a:solidFill>
                </a:endParaRPr>
              </a:p>
              <a:p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2400" dirty="0" smtClean="0">
                    <a:solidFill>
                      <a:srgbClr val="002060"/>
                    </a:solidFill>
                  </a:rPr>
                  <a:t>Ответ: нет.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71983"/>
                <a:ext cx="7704856" cy="2239587"/>
              </a:xfrm>
              <a:prstGeom prst="rect">
                <a:avLst/>
              </a:prstGeom>
              <a:blipFill rotWithShape="1">
                <a:blip r:embed="rId4"/>
                <a:stretch>
                  <a:fillRect l="-1582" b="-54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56817" y="337460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Решение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8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4605"/>
            <a:ext cx="463300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Задание на дом.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У. стр. 166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У. № 592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З. № 383 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Е</a:t>
            </a:r>
            <a:r>
              <a:rPr lang="ru-RU" sz="3200" dirty="0" smtClean="0">
                <a:solidFill>
                  <a:srgbClr val="002060"/>
                </a:solidFill>
              </a:rPr>
              <a:t>сли вы хотите.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З</a:t>
            </a:r>
            <a:r>
              <a:rPr lang="ru-RU" sz="3200" dirty="0" smtClean="0">
                <a:solidFill>
                  <a:srgbClr val="002060"/>
                </a:solidFill>
              </a:rPr>
              <a:t>. № 388(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а,в</a:t>
            </a:r>
            <a:r>
              <a:rPr lang="ru-RU" sz="3200" dirty="0" smtClean="0">
                <a:solidFill>
                  <a:srgbClr val="002060"/>
                </a:solidFill>
              </a:rPr>
              <a:t>)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dolis.com.ru/images/4/4/istorija-neznajki_8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60" b="26109" l="2250" r="22500">
                        <a14:backgroundMark x1="6000" y1="24573" x2="6000" y2="24573"/>
                        <a14:backgroundMark x1="7500" y1="25085" x2="7500" y2="25085"/>
                        <a14:backgroundMark x1="13250" y1="27133" x2="13250" y2="27133"/>
                        <a14:backgroundMark x1="19000" y1="25427" x2="19000" y2="2542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50" b="71672"/>
          <a:stretch/>
        </p:blipFill>
        <p:spPr bwMode="auto">
          <a:xfrm>
            <a:off x="-252536" y="681230"/>
            <a:ext cx="2571888" cy="3314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im6-tub-ru.yandex.net/i?id=761205361-15-72&amp;n=2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97"/>
          <a:stretch/>
        </p:blipFill>
        <p:spPr bwMode="auto">
          <a:xfrm flipH="1">
            <a:off x="6332566" y="3356992"/>
            <a:ext cx="2789461" cy="3378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4046053"/>
            <a:ext cx="550503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Творческое задание.</a:t>
            </a:r>
          </a:p>
          <a:p>
            <a:endParaRPr lang="ru-RU" sz="2000" dirty="0" smtClean="0">
              <a:solidFill>
                <a:srgbClr val="007E39"/>
              </a:solidFill>
            </a:endParaRPr>
          </a:p>
          <a:p>
            <a:r>
              <a:rPr lang="ru-RU" sz="2400" dirty="0" smtClean="0">
                <a:solidFill>
                  <a:srgbClr val="007E39"/>
                </a:solidFill>
              </a:rPr>
              <a:t>Сколько лет Незнайке?</a:t>
            </a:r>
          </a:p>
          <a:p>
            <a:r>
              <a:rPr lang="ru-RU" sz="2400" dirty="0" smtClean="0">
                <a:solidFill>
                  <a:srgbClr val="007E39"/>
                </a:solidFill>
              </a:rPr>
              <a:t>Как сложилась дальнейшая судьба </a:t>
            </a:r>
          </a:p>
          <a:p>
            <a:r>
              <a:rPr lang="ru-RU" sz="2400" dirty="0" smtClean="0">
                <a:solidFill>
                  <a:srgbClr val="007E39"/>
                </a:solidFill>
              </a:rPr>
              <a:t>Незнайки и его друзей?</a:t>
            </a:r>
            <a:endParaRPr lang="ru-RU" sz="2400" dirty="0">
              <a:solidFill>
                <a:srgbClr val="007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7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319" y="620688"/>
            <a:ext cx="674255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E39"/>
                </a:solidFill>
              </a:rPr>
              <a:t>Продолжить предложения:</a:t>
            </a:r>
          </a:p>
          <a:p>
            <a:pPr algn="ctr"/>
            <a:endParaRPr lang="ru-RU" sz="3200" dirty="0" smtClean="0">
              <a:solidFill>
                <a:srgbClr val="007E39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Сегодня на уроке я узнал__________________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уроке мне пригодились знания_________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Для меня было сложно____________________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уроке я научился______________________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Я смог____________________________________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Сегодня на уроке мне понравилось________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http://fs.nashaucheba.ru/tw_files2/urls_3/1337/d-1336918/1336918_html_m71921688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3212977"/>
            <a:ext cx="2479923" cy="361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01.chitalnya.ru/upload2/723/223060373682528736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472" l="16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166" y="4005064"/>
            <a:ext cx="3545022" cy="261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76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6708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4821"/>
                </a:solidFill>
              </a:rPr>
              <a:t>Покажите, с каким настроением </a:t>
            </a:r>
          </a:p>
          <a:p>
            <a:pPr algn="ctr"/>
            <a:r>
              <a:rPr lang="ru-RU" sz="3200" dirty="0" smtClean="0">
                <a:solidFill>
                  <a:srgbClr val="004821"/>
                </a:solidFill>
              </a:rPr>
              <a:t>вы уходите с урока</a:t>
            </a:r>
            <a:endParaRPr lang="ru-RU" sz="3200" dirty="0">
              <a:solidFill>
                <a:srgbClr val="004821"/>
              </a:solidFill>
            </a:endParaRPr>
          </a:p>
        </p:txBody>
      </p:sp>
      <p:pic>
        <p:nvPicPr>
          <p:cNvPr id="3" name="Рисунок 2" descr="http://img1.liveinternet.ru/images/attach/c/8/102/401/102401121_large_post682406_img1_d5519adfe56bc138453b9723b378239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2" t="8219" r="12511" b="8904"/>
          <a:stretch/>
        </p:blipFill>
        <p:spPr bwMode="auto">
          <a:xfrm>
            <a:off x="5478177" y="1337295"/>
            <a:ext cx="3297538" cy="2307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horvatia24.ru/wp-content/uploads/2013/05/pogoda-v-horvati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9" r="24199"/>
          <a:stretch/>
        </p:blipFill>
        <p:spPr bwMode="auto">
          <a:xfrm>
            <a:off x="467544" y="1337295"/>
            <a:ext cx="2834804" cy="2163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img0.liveinternet.ru/images/attach/b/2/1/609/1609661_tuchka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86" l="0" r="100000">
                        <a14:backgroundMark x1="19306" y1="19700" x2="19306" y2="19700"/>
                        <a14:backgroundMark x1="13883" y1="17131" x2="13883" y2="17131"/>
                        <a14:backgroundMark x1="16486" y1="16060" x2="16486" y2="16060"/>
                        <a14:backgroundMark x1="26247" y1="17773" x2="26247" y2="17773"/>
                        <a14:backgroundMark x1="30369" y1="15632" x2="30369" y2="15632"/>
                        <a14:backgroundMark x1="22343" y1="15632" x2="22343" y2="15632"/>
                        <a14:backgroundMark x1="22343" y1="15632" x2="22343" y2="15632"/>
                        <a14:backgroundMark x1="13883" y1="21413" x2="13883" y2="21413"/>
                        <a14:backgroundMark x1="10195" y1="14989" x2="10195" y2="14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0" t="12419" r="2387" b="7282"/>
          <a:stretch/>
        </p:blipFill>
        <p:spPr bwMode="auto">
          <a:xfrm>
            <a:off x="3131840" y="3636735"/>
            <a:ext cx="2837681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2527" y="350043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Есть проблемы.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358676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чень хорошее.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93998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Плохое.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63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99871" y="836712"/>
            <a:ext cx="8839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«</a:t>
            </a:r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Результат учения равен произведению 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способности на старательность.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Если старательность равна нулю,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то и произведение равно нулю.  </a:t>
            </a:r>
          </a:p>
          <a:p>
            <a:pPr eaLnBrk="1" hangingPunct="1"/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      </a:t>
            </a:r>
            <a:r>
              <a:rPr lang="ru-RU" altLang="ru-RU" sz="4000" b="1" dirty="0">
                <a:solidFill>
                  <a:srgbClr val="C00000"/>
                </a:solidFill>
                <a:latin typeface="Monotype Corsiva" pitchFamily="66" charset="0"/>
              </a:rPr>
              <a:t>А способности    </a:t>
            </a:r>
          </a:p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  <a:latin typeface="Monotype Corsiva" pitchFamily="66" charset="0"/>
              </a:rPr>
              <a:t>        есть у каждого.</a:t>
            </a:r>
            <a:r>
              <a:rPr lang="ru-RU" altLang="ru-RU" sz="4000" b="1" dirty="0">
                <a:solidFill>
                  <a:srgbClr val="0000FF"/>
                </a:solidFill>
                <a:latin typeface="Monotype Corsiva" pitchFamily="66" charset="0"/>
              </a:rPr>
              <a:t>» </a:t>
            </a:r>
            <a:r>
              <a:rPr lang="ru-RU" altLang="ru-RU" sz="4000" b="1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</a:p>
        </p:txBody>
      </p:sp>
      <p:pic>
        <p:nvPicPr>
          <p:cNvPr id="4099" name="Picture 4" descr="D:\Люба\анимационные картинки\logine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579" y="3284984"/>
            <a:ext cx="4357621" cy="32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52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272808" cy="187220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149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http://www.planetaskazok.ru/images/stories/nosov/neznaika_valk/neznaika_v_solnecinom_gorode/img_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948" y="3125141"/>
            <a:ext cx="256946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planetaskazok.ru/images/stories/nosov/neznaika_valk/neznaika_na_lune/img_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934" y="3212976"/>
            <a:ext cx="35055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43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84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172" y="399894"/>
            <a:ext cx="6777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Незнайка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Знайка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умножали дроби.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Кто решил верно?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179560"/>
              </p:ext>
            </p:extLst>
          </p:nvPr>
        </p:nvGraphicFramePr>
        <p:xfrm>
          <a:off x="1043608" y="1988840"/>
          <a:ext cx="1181100" cy="957262"/>
        </p:xfrm>
        <a:graphic>
          <a:graphicData uri="http://schemas.openxmlformats.org/presentationml/2006/ole">
            <p:oleObj spid="_x0000_s9244" name="Формула" r:id="rId3" imgW="634725" imgH="393529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4779426"/>
              </p:ext>
            </p:extLst>
          </p:nvPr>
        </p:nvGraphicFramePr>
        <p:xfrm>
          <a:off x="1636717" y="4221088"/>
          <a:ext cx="2414182" cy="895300"/>
        </p:xfrm>
        <a:graphic>
          <a:graphicData uri="http://schemas.openxmlformats.org/presentationml/2006/ole">
            <p:oleObj spid="_x0000_s9245" name="Формула" r:id="rId4" imgW="1054100" imgH="393700" progId="Equation.3">
              <p:embed/>
            </p:oleObj>
          </a:graphicData>
        </a:graphic>
      </p:graphicFrame>
      <p:pic>
        <p:nvPicPr>
          <p:cNvPr id="8" name="Рисунок 7" descr="http://cs301507.vk.me/v301507542/51c9/x99iaTt-Un4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62417" r="100000">
                        <a14:foregroundMark x1="62417" y1="96477" x2="62417" y2="96477"/>
                        <a14:backgroundMark x1="62086" y1="30352" x2="62086" y2="30352"/>
                        <a14:backgroundMark x1="61093" y1="48509" x2="61093" y2="48509"/>
                        <a14:backgroundMark x1="62086" y1="22764" x2="62086" y2="22764"/>
                        <a14:backgroundMark x1="62086" y1="96477" x2="62086" y2="96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30" r="-496"/>
          <a:stretch/>
        </p:blipFill>
        <p:spPr bwMode="auto">
          <a:xfrm flipH="1">
            <a:off x="4751081" y="3717032"/>
            <a:ext cx="1409700" cy="1809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7812360" y="3541577"/>
            <a:ext cx="1042416" cy="1042416"/>
          </a:xfrm>
          <a:prstGeom prst="actionButtonBlank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www.solnushki.ru/images/clipart/multi/neznaika-prev.jpg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66667" l="0" r="54000">
                        <a14:backgroundMark x1="48000" y1="21667" x2="48000" y2="21667"/>
                        <a14:backgroundMark x1="49667" y1="20333" x2="49667" y2="20333"/>
                        <a14:backgroundMark x1="46333" y1="20000" x2="46333" y2="20000"/>
                        <a14:backgroundMark x1="51000" y1="12000" x2="51000" y2="12000"/>
                        <a14:backgroundMark x1="47333" y1="11667" x2="47333" y2="11667"/>
                        <a14:backgroundMark x1="50667" y1="10000" x2="50667" y2="10000"/>
                        <a14:backgroundMark x1="51000" y1="6333" x2="51000" y2="6333"/>
                        <a14:backgroundMark x1="51000" y1="2667" x2="51000" y2="2667"/>
                        <a14:backgroundMark x1="50667" y1="23000" x2="50667" y2="23000"/>
                        <a14:backgroundMark x1="52000" y1="18667" x2="52000" y2="18667"/>
                        <a14:backgroundMark x1="52667" y1="15667" x2="52667" y2="15667"/>
                        <a14:backgroundMark x1="50000" y1="41333" x2="50000" y2="41333"/>
                        <a14:backgroundMark x1="52667" y1="38000" x2="52667" y2="38000"/>
                        <a14:backgroundMark x1="51333" y1="43667" x2="51333" y2="43667"/>
                        <a14:backgroundMark x1="50000" y1="48333" x2="50000" y2="48333"/>
                        <a14:backgroundMark x1="49333" y1="50667" x2="49333" y2="50667"/>
                        <a14:backgroundMark x1="51000" y1="52333" x2="51000" y2="52333"/>
                        <a14:backgroundMark x1="51333" y1="60000" x2="51333" y2="60000"/>
                        <a14:backgroundMark x1="52333" y1="63000" x2="52333" y2="63000"/>
                        <a14:backgroundMark x1="47000" y1="53333" x2="47000" y2="53333"/>
                        <a14:backgroundMark x1="39333" y1="64000" x2="39333" y2="64000"/>
                        <a14:backgroundMark x1="36667" y1="65000" x2="36667" y2="65000"/>
                        <a14:backgroundMark x1="37333" y1="63000" x2="37333" y2="63000"/>
                        <a14:backgroundMark x1="52333" y1="53333" x2="52333" y2="53333"/>
                        <a14:backgroundMark x1="52333" y1="56333" x2="52333" y2="56333"/>
                        <a14:backgroundMark x1="52000" y1="48667" x2="52000" y2="48667"/>
                        <a14:backgroundMark x1="52000" y1="45667" x2="52000" y2="45667"/>
                        <a14:backgroundMark x1="48667" y1="45333" x2="48667" y2="45333"/>
                        <a14:backgroundMark x1="49000" y1="4000" x2="49000" y2="4000"/>
                        <a14:backgroundMark x1="52667" y1="5000" x2="52667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259" b="33674"/>
          <a:stretch/>
        </p:blipFill>
        <p:spPr bwMode="auto">
          <a:xfrm flipH="1">
            <a:off x="2843808" y="1700808"/>
            <a:ext cx="118719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913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29208" y="26064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Замени смешанное число неправильной дробью.</a:t>
            </a:r>
            <a:endParaRPr lang="ru-RU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894842" y="4260401"/>
                <a:ext cx="1016625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b="0" i="0" smtClean="0">
                          <a:latin typeface="Cambria Math"/>
                        </a:rPr>
                        <m:t> −С</m:t>
                      </m:r>
                    </m:oMath>
                  </m:oMathPara>
                </a14:m>
                <a:endParaRPr lang="ru-RU" dirty="0">
                  <a:effectLst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42" y="4260401"/>
                <a:ext cx="1016625" cy="887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162410" y="4260401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 -К</a:t>
                </a:r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10" y="4260401"/>
                <a:ext cx="720080" cy="492443"/>
              </a:xfrm>
              <a:prstGeom prst="rect">
                <a:avLst/>
              </a:prstGeom>
              <a:blipFill rotWithShape="1">
                <a:blip r:embed="rId3"/>
                <a:stretch>
                  <a:fillRect r="-3390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742839" y="4337263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-Н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39" y="4337263"/>
                <a:ext cx="720080" cy="492443"/>
              </a:xfrm>
              <a:prstGeom prst="rect">
                <a:avLst/>
              </a:prstGeom>
              <a:blipFill rotWithShape="1">
                <a:blip r:embed="rId4"/>
                <a:stretch>
                  <a:fillRect r="-5932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6156176" y="5589240"/>
                <a:ext cx="864096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38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 О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89240"/>
                <a:ext cx="864096" cy="485774"/>
              </a:xfrm>
              <a:prstGeom prst="rect">
                <a:avLst/>
              </a:prstGeom>
              <a:blipFill rotWithShape="1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102879" y="5589240"/>
                <a:ext cx="792088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-О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79" y="5589240"/>
                <a:ext cx="792088" cy="485518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4644008" y="4210060"/>
                <a:ext cx="936104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 Н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10060"/>
                <a:ext cx="936104" cy="485774"/>
              </a:xfrm>
              <a:prstGeom prst="rect">
                <a:avLst/>
              </a:prstGeom>
              <a:blipFill rotWithShape="1">
                <a:blip r:embed="rId7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4968044" y="5596913"/>
                <a:ext cx="792088" cy="49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-А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5596913"/>
                <a:ext cx="792088" cy="492827"/>
              </a:xfrm>
              <a:prstGeom prst="rect">
                <a:avLst/>
              </a:prstGeom>
              <a:blipFill rotWithShape="1">
                <a:blip r:embed="rId8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3203848" y="4204863"/>
                <a:ext cx="864096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-И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04863"/>
                <a:ext cx="864096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870248" y="5604351"/>
                <a:ext cx="864096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-В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48" y="5604351"/>
                <a:ext cx="864096" cy="485774"/>
              </a:xfrm>
              <a:prstGeom prst="rect">
                <a:avLst/>
              </a:prstGeom>
              <a:blipFill rotWithShape="1"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2419476" y="5599220"/>
                <a:ext cx="793215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</a:rPr>
                  <a:t> -Р</a:t>
                </a:r>
                <a:endParaRPr lang="ru-RU" dirty="0">
                  <a:effectLst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76" y="5599220"/>
                <a:ext cx="793215" cy="495649"/>
              </a:xfrm>
              <a:prstGeom prst="rect">
                <a:avLst/>
              </a:prstGeom>
              <a:blipFill rotWithShape="1">
                <a:blip r:embed="rId11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1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4312437"/>
                  </p:ext>
                </p:extLst>
              </p:nvPr>
            </p:nvGraphicFramePr>
            <p:xfrm>
              <a:off x="1331640" y="1484784"/>
              <a:ext cx="6455060" cy="20999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890"/>
                    <a:gridCol w="864096"/>
                    <a:gridCol w="864096"/>
                    <a:gridCol w="936104"/>
                    <a:gridCol w="792088"/>
                    <a:gridCol w="884786"/>
                  </a:tblGrid>
                  <a:tr h="792088"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</a:tr>
                  <a:tr h="864096"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37</m:t>
                                    </m:r>
                                  </m:num>
                                  <m:den>
                                    <m:r>
                                      <a:rPr kumimoji="0"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Н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О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С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О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В</a:t>
                          </a:r>
                          <a:endParaRPr lang="ru-RU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1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04312437"/>
                  </p:ext>
                </p:extLst>
              </p:nvPr>
            </p:nvGraphicFramePr>
            <p:xfrm>
              <a:off x="1331640" y="1484784"/>
              <a:ext cx="6455060" cy="20999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890"/>
                    <a:gridCol w="864096"/>
                    <a:gridCol w="864096"/>
                    <a:gridCol w="936104"/>
                    <a:gridCol w="792088"/>
                    <a:gridCol w="884786"/>
                  </a:tblGrid>
                  <a:tr h="792088"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</a:tr>
                  <a:tr h="911670"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244366" t="-87919" r="-402113" b="-55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346809" t="-87919" r="-304965" b="-55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409091" t="-87919" r="-179221" b="-55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603077" t="-87919" r="-112308" b="-55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630345" t="-87919" r="-690" b="-5570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Н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О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С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О</a:t>
                          </a:r>
                          <a:endParaRPr lang="ru-RU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entury Schoolbook"/>
                            </a:rPr>
                            <a:t>В</a:t>
                          </a:r>
                          <a:endParaRPr lang="ru-RU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8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6583788"/>
                  </p:ext>
                </p:extLst>
              </p:nvPr>
            </p:nvGraphicFramePr>
            <p:xfrm>
              <a:off x="1331640" y="1484784"/>
              <a:ext cx="6455060" cy="2093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890"/>
                    <a:gridCol w="864096"/>
                    <a:gridCol w="864096"/>
                    <a:gridCol w="936104"/>
                    <a:gridCol w="792088"/>
                    <a:gridCol w="884786"/>
                  </a:tblGrid>
                  <a:tr h="789496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Смешанная</a:t>
                          </a:r>
                        </a:p>
                        <a:p>
                          <a:r>
                            <a:rPr lang="ru-RU" sz="2000" dirty="0" smtClean="0"/>
                            <a:t>дробь. 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i="0" dirty="0" smtClean="0">
                              <a:latin typeface="+mn-lt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0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</a:endParaRPr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</a:tr>
                  <a:tr h="868035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Неправильная</a:t>
                          </a:r>
                        </a:p>
                        <a:p>
                          <a:r>
                            <a:rPr lang="ru-RU" sz="2000" dirty="0" smtClean="0"/>
                            <a:t>дробь.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</a:tr>
                  <a:tr h="377275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Буква.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906583788"/>
                  </p:ext>
                </p:extLst>
              </p:nvPr>
            </p:nvGraphicFramePr>
            <p:xfrm>
              <a:off x="1331640" y="1484784"/>
              <a:ext cx="6455060" cy="2093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890"/>
                    <a:gridCol w="864096"/>
                    <a:gridCol w="864096"/>
                    <a:gridCol w="936104"/>
                    <a:gridCol w="792088"/>
                    <a:gridCol w="884786"/>
                  </a:tblGrid>
                  <a:tr h="829183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Смешанная</a:t>
                          </a:r>
                        </a:p>
                        <a:p>
                          <a:r>
                            <a:rPr lang="ru-RU" sz="2000" dirty="0" smtClean="0"/>
                            <a:t>дробь. 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244366" t="-3676" r="-402113" b="-165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346809" t="-3676" r="-304965" b="-165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409091" t="-3676" r="-179221" b="-165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603077" t="-3676" r="-112308" b="-165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630345" t="-3676" r="-690" b="-165441"/>
                          </a:stretch>
                        </a:blipFill>
                      </a:tcPr>
                    </a:tc>
                  </a:tr>
                  <a:tr h="868035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Неправильная</a:t>
                          </a:r>
                        </a:p>
                        <a:p>
                          <a:r>
                            <a:rPr lang="ru-RU" sz="2000" dirty="0" smtClean="0"/>
                            <a:t>дробь.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Буква.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5563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literatura/ZHivaja-shljapa/0002-002-Nikolaj-Nikolaevich-Nosov-1908-19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3" t="5572" r="5042" b="5871"/>
          <a:stretch/>
        </p:blipFill>
        <p:spPr bwMode="auto">
          <a:xfrm>
            <a:off x="-24780" y="0"/>
            <a:ext cx="9262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achaon.net/img/book/big/978-5-389-00485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5233">
            <a:off x="8175675" y="2852368"/>
            <a:ext cx="851641" cy="11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cv01.twirpx.net/1048/10485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148">
            <a:off x="381810" y="4812415"/>
            <a:ext cx="1265478" cy="17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dom-knigi.ru/images/image.asp?Art=1346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8904">
            <a:off x="2023300" y="4993603"/>
            <a:ext cx="1147136" cy="16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wwww4.com/w3828/6639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5685">
            <a:off x="3322204" y="4066584"/>
            <a:ext cx="1064524" cy="15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gala.com.ua/images/catalog/show2.php?img=026311.jpg&amp;width=3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4920">
            <a:off x="5004048" y="4104285"/>
            <a:ext cx="1150081" cy="16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img503.imageshack.us/img503/7615/10008628qk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733" y="5143158"/>
            <a:ext cx="1049759" cy="15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1052733"/>
            <a:ext cx="489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Собрание сочинений Николая Носова насчитывают более 144 томов.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6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bbbook.ru/spaw2/uploads/files_2011/January/08/17/129449533972091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3369">
            <a:off x="395536" y="422148"/>
            <a:ext cx="2193743" cy="30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0179" y="694144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Наиболее известны и любимы читателями сказочные произведения Николая Носова о Незнайке. Первое из них – сказка «</a:t>
            </a:r>
            <a:r>
              <a:rPr lang="ru-RU" sz="2400" b="1" u="sng" dirty="0" smtClean="0">
                <a:solidFill>
                  <a:srgbClr val="002060"/>
                </a:solidFill>
              </a:rPr>
              <a:t>Винтик,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Шпунтик</a:t>
            </a:r>
            <a:r>
              <a:rPr lang="ru-RU" sz="2400" b="1" u="sng" dirty="0" smtClean="0">
                <a:solidFill>
                  <a:srgbClr val="002060"/>
                </a:solidFill>
              </a:rPr>
              <a:t> и пылесос</a:t>
            </a:r>
            <a:r>
              <a:rPr lang="ru-RU" sz="2400" dirty="0" smtClean="0">
                <a:solidFill>
                  <a:srgbClr val="002060"/>
                </a:solidFill>
              </a:rPr>
              <a:t>». Потом была написана знаменитая трилогия: «</a:t>
            </a:r>
            <a:r>
              <a:rPr lang="ru-RU" sz="2400" b="1" u="sng" dirty="0" smtClean="0">
                <a:solidFill>
                  <a:srgbClr val="002060"/>
                </a:solidFill>
              </a:rPr>
              <a:t>Приключения Незнайки и его друзей</a:t>
            </a:r>
            <a:r>
              <a:rPr lang="ru-RU" sz="2400" dirty="0" smtClean="0">
                <a:solidFill>
                  <a:srgbClr val="002060"/>
                </a:solidFill>
              </a:rPr>
              <a:t>», «</a:t>
            </a:r>
            <a:r>
              <a:rPr lang="ru-RU" sz="2400" b="1" u="sng" dirty="0" smtClean="0">
                <a:solidFill>
                  <a:srgbClr val="002060"/>
                </a:solidFill>
              </a:rPr>
              <a:t>Незнайка в </a:t>
            </a:r>
            <a:r>
              <a:rPr lang="ru-RU" sz="2400" b="1" u="sng" dirty="0">
                <a:solidFill>
                  <a:srgbClr val="002060"/>
                </a:solidFill>
              </a:rPr>
              <a:t>С</a:t>
            </a:r>
            <a:r>
              <a:rPr lang="ru-RU" sz="2400" b="1" u="sng" dirty="0" smtClean="0">
                <a:solidFill>
                  <a:srgbClr val="002060"/>
                </a:solidFill>
              </a:rPr>
              <a:t>олнечном городе</a:t>
            </a:r>
            <a:r>
              <a:rPr lang="ru-RU" sz="2400" dirty="0" smtClean="0">
                <a:solidFill>
                  <a:srgbClr val="002060"/>
                </a:solidFill>
              </a:rPr>
              <a:t>» и «</a:t>
            </a:r>
            <a:r>
              <a:rPr lang="ru-RU" sz="2400" b="1" u="sng" dirty="0" smtClean="0">
                <a:solidFill>
                  <a:srgbClr val="002060"/>
                </a:solidFill>
              </a:rPr>
              <a:t>Незнайка на Луне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www.bookin.org.ru/book/350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188" y="3501008"/>
            <a:ext cx="2088232" cy="30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nigograd.com.ua/images/detailed/11361548218512793ba9ca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8460">
            <a:off x="2339752" y="422148"/>
            <a:ext cx="2205038" cy="30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3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43"/>
          <a:stretch>
            <a:fillRect/>
          </a:stretch>
        </p:blipFill>
        <p:spPr bwMode="auto">
          <a:xfrm>
            <a:off x="745816" y="332656"/>
            <a:ext cx="232314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347864" y="332656"/>
                <a:ext cx="5544616" cy="2129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u="sng" dirty="0" smtClean="0">
                    <a:solidFill>
                      <a:srgbClr val="FF0000"/>
                    </a:solidFill>
                  </a:rPr>
                  <a:t>Задача</a:t>
                </a:r>
                <a:r>
                  <a:rPr lang="ru-RU" sz="2400" b="1" u="sng" dirty="0" smtClean="0">
                    <a:solidFill>
                      <a:srgbClr val="FF0000"/>
                    </a:solidFill>
                  </a:rPr>
                  <a:t>. </a:t>
                </a:r>
                <a:r>
                  <a:rPr lang="ru-RU" sz="2000" dirty="0" smtClean="0"/>
                  <a:t>Незнайка </a:t>
                </a:r>
                <a:r>
                  <a:rPr lang="ru-RU" sz="2000" dirty="0"/>
                  <a:t>решил </a:t>
                </a:r>
                <a:r>
                  <a:rPr lang="ru-RU" sz="2000" dirty="0" smtClean="0"/>
                  <a:t>изготовить себе декоративный коврик из </a:t>
                </a:r>
                <a:r>
                  <a:rPr lang="ru-RU" sz="2000" dirty="0" smtClean="0"/>
                  <a:t>лент: синей - </a:t>
                </a:r>
                <a:r>
                  <a:rPr lang="ru-RU" sz="2000" dirty="0" smtClean="0"/>
                  <a:t>длиной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3 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 smtClean="0"/>
                  <a:t> метра и красной </a:t>
                </a:r>
                <a:r>
                  <a:rPr lang="ru-RU" sz="2000" dirty="0" smtClean="0"/>
                  <a:t>- длиной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4</m:t>
                        </m:r>
                        <m:r>
                          <a:rPr lang="ru-RU" sz="20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 smtClean="0"/>
                  <a:t> метра, но нашёл ленты нужного цвета длиной 1 метр. Как ему отрезать ленты нужной длины?</a:t>
                </a:r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32656"/>
                <a:ext cx="5544616" cy="2129942"/>
              </a:xfrm>
              <a:prstGeom prst="rect">
                <a:avLst/>
              </a:prstGeom>
              <a:blipFill rotWithShape="1">
                <a:blip r:embed="rId3"/>
                <a:stretch>
                  <a:fillRect l="-1648" t="-2292" r="-2198" b="-4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596336" y="3488432"/>
            <a:ext cx="7560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2008" y="5300324"/>
            <a:ext cx="7560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м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2411760" y="4239934"/>
                <a:ext cx="657199" cy="6292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3 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2060"/>
                    </a:solidFill>
                  </a:rPr>
                  <a:t>м 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239934"/>
                <a:ext cx="657199" cy="629226"/>
              </a:xfrm>
              <a:prstGeom prst="rect">
                <a:avLst/>
              </a:prstGeom>
              <a:blipFill rotWithShape="1">
                <a:blip r:embed="rId4"/>
                <a:stretch>
                  <a:fillRect r="-3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3203848" y="5877272"/>
                <a:ext cx="828092" cy="638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2060"/>
                    </a:solidFill>
                  </a:rPr>
                  <a:t> м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77272"/>
                <a:ext cx="828092" cy="6389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224224" y="3493987"/>
            <a:ext cx="6984776" cy="4914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02421" y="3493987"/>
            <a:ext cx="2788161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4224" y="5136712"/>
            <a:ext cx="6999335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70662" y="5139877"/>
            <a:ext cx="1452897" cy="4540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5807" y="3493987"/>
            <a:ext cx="698477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        I                    </a:t>
            </a:r>
            <a:r>
              <a:rPr lang="en-US" dirty="0" err="1" smtClean="0"/>
              <a:t>I</a:t>
            </a:r>
            <a:r>
              <a:rPr lang="en-US" dirty="0" smtClean="0"/>
              <a:t>                     </a:t>
            </a:r>
            <a:r>
              <a:rPr lang="en-US" dirty="0" err="1" smtClean="0"/>
              <a:t>I</a:t>
            </a:r>
            <a:r>
              <a:rPr lang="en-US" dirty="0" smtClean="0"/>
              <a:t>                    </a:t>
            </a:r>
            <a:r>
              <a:rPr lang="en-US" dirty="0" err="1" smtClean="0"/>
              <a:t>I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8783" y="5177735"/>
            <a:ext cx="698477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        I                    </a:t>
            </a:r>
            <a:r>
              <a:rPr lang="en-US" dirty="0" err="1" smtClean="0"/>
              <a:t>I</a:t>
            </a:r>
            <a:r>
              <a:rPr lang="en-US" dirty="0" smtClean="0"/>
              <a:t>                     </a:t>
            </a:r>
            <a:r>
              <a:rPr lang="en-US" dirty="0" err="1" smtClean="0"/>
              <a:t>I</a:t>
            </a:r>
            <a:r>
              <a:rPr lang="en-US" dirty="0" smtClean="0"/>
              <a:t>                    </a:t>
            </a:r>
            <a:r>
              <a:rPr lang="en-US" dirty="0" err="1" smtClean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51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7" grpId="0" animBg="1"/>
      <p:bldP spid="15" grpId="0" animBg="1"/>
      <p:bldP spid="18" grpId="0" animBg="1"/>
      <p:bldP spid="16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Найдите правило, по которому составлена таблица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найдите пропущенное число.</a:t>
            </a:r>
            <a:endParaRPr lang="ru-RU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673819027"/>
                  </p:ext>
                </p:extLst>
              </p:nvPr>
            </p:nvGraphicFramePr>
            <p:xfrm>
              <a:off x="457201" y="1600200"/>
              <a:ext cx="3250704" cy="18259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3568"/>
                    <a:gridCol w="1083568"/>
                    <a:gridCol w="108356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kern="1200" dirty="0" smtClean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kern="1200" dirty="0" smtClean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kumimoji="0" lang="ru-RU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73819027"/>
                  </p:ext>
                </p:extLst>
              </p:nvPr>
            </p:nvGraphicFramePr>
            <p:xfrm>
              <a:off x="457201" y="1600200"/>
              <a:ext cx="3250704" cy="18259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3568"/>
                    <a:gridCol w="1083568"/>
                    <a:gridCol w="1083568"/>
                  </a:tblGrid>
                  <a:tr h="6123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65" t="-1000" r="-10113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438" t="-1000" r="-562" b="-20000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1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65" t="-101000" r="-1011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03030" r="-200000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65" t="-203030" r="-101130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438" t="-203030" r="-562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Рисунок 7" descr="http://cs301507.vk.me/v301507542/51c9/x99iaTt-Un4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62583" r="100000">
                        <a14:foregroundMark x1="62583" y1="97019" x2="62583" y2="97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30" r="-496"/>
          <a:stretch/>
        </p:blipFill>
        <p:spPr bwMode="auto">
          <a:xfrm flipH="1">
            <a:off x="3203848" y="4000411"/>
            <a:ext cx="1489194" cy="2146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2" name="Объект 11"/>
              <p:cNvGraphicFramePr>
                <a:graphicFrameLocks noGrp="1"/>
              </p:cNvGraphicFramePr>
              <p:nvPr>
                <p:ph sz="quarter" idx="2"/>
                <p:extLst>
                  <p:ext uri="{D42A27DB-BD31-4B8C-83A1-F6EECF244321}">
                    <p14:modId xmlns:p14="http://schemas.microsoft.com/office/powerpoint/2010/main" val="4229991207"/>
                  </p:ext>
                </p:extLst>
              </p:nvPr>
            </p:nvGraphicFramePr>
            <p:xfrm>
              <a:off x="4270375" y="1600200"/>
              <a:ext cx="3657600" cy="18528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20</a:t>
                          </a:r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ru-RU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" name="Объект 11"/>
              <p:cNvGraphicFramePr>
                <a:graphicFrameLocks noGrp="1"/>
              </p:cNvGraphicFramePr>
              <p:nvPr>
                <p:ph sz="quarter" idx="2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29991207"/>
                  </p:ext>
                </p:extLst>
              </p:nvPr>
            </p:nvGraphicFramePr>
            <p:xfrm>
              <a:off x="4270375" y="1600200"/>
              <a:ext cx="3657600" cy="18528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/>
                    <a:gridCol w="1219200"/>
                    <a:gridCol w="1219200"/>
                  </a:tblGrid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500" t="-5051" b="-20707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20</a:t>
                          </a:r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/>
                    </a:tc>
                  </a:tr>
                  <a:tr h="605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500" t="-211111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1320153" y="11663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Знайка</a:t>
            </a:r>
            <a:r>
              <a:rPr lang="ru-RU" sz="2400" dirty="0">
                <a:solidFill>
                  <a:srgbClr val="C00000"/>
                </a:solidFill>
              </a:rPr>
              <a:t> тоже приготовил для вас </a:t>
            </a:r>
            <a:r>
              <a:rPr lang="ru-RU" sz="2400" dirty="0" smtClean="0">
                <a:solidFill>
                  <a:srgbClr val="C00000"/>
                </a:solidFill>
              </a:rPr>
              <a:t>задания.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2949611" y="2276872"/>
                <a:ext cx="508473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11" y="2276872"/>
                <a:ext cx="508473" cy="487954"/>
              </a:xfrm>
              <a:prstGeom prst="rect">
                <a:avLst/>
              </a:prstGeom>
              <a:blipFill rotWithShape="1">
                <a:blip r:embed="rId6"/>
                <a:stretch>
                  <a:fillRect l="-10843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http://cs301507.vk.me/v301507542/51c9/x99iaTt-Un4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62583" r="100000">
                        <a14:foregroundMark x1="62583" y1="97019" x2="62583" y2="97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30" r="-496"/>
          <a:stretch/>
        </p:blipFill>
        <p:spPr bwMode="auto">
          <a:xfrm>
            <a:off x="3771462" y="4000410"/>
            <a:ext cx="1489194" cy="2146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332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4868" y="1628800"/>
            <a:ext cx="6510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E39"/>
                </a:solidFill>
              </a:rPr>
              <a:t>1.   Выяснить правило умножения дробей.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rgbClr val="007E39"/>
                </a:solidFill>
              </a:rPr>
              <a:t>Научиться применять его при решении</a:t>
            </a:r>
          </a:p>
          <a:p>
            <a:r>
              <a:rPr lang="ru-RU" sz="2400" dirty="0">
                <a:solidFill>
                  <a:srgbClr val="007E39"/>
                </a:solidFill>
              </a:rPr>
              <a:t> </a:t>
            </a:r>
            <a:r>
              <a:rPr lang="ru-RU" sz="2400" dirty="0" smtClean="0">
                <a:solidFill>
                  <a:srgbClr val="007E39"/>
                </a:solidFill>
              </a:rPr>
              <a:t>     упражнений.</a:t>
            </a:r>
            <a:endParaRPr lang="ru-RU" sz="2400" dirty="0">
              <a:solidFill>
                <a:srgbClr val="007E39"/>
              </a:solidFill>
            </a:endParaRPr>
          </a:p>
        </p:txBody>
      </p:sp>
      <p:pic>
        <p:nvPicPr>
          <p:cNvPr id="6" name="Picture 4" descr="D:\Люба\анимационные картинки\login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1655"/>
            <a:ext cx="4343975" cy="32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900" y="610979"/>
            <a:ext cx="19479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Тема урока</a:t>
            </a:r>
            <a:r>
              <a:rPr lang="ru-RU" sz="2400" dirty="0" smtClean="0"/>
              <a:t>:</a:t>
            </a:r>
            <a:endParaRPr lang="ru-RU" sz="2400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79329" y="428703"/>
            <a:ext cx="4552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Умножение дробей.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5890" y="162880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Цели урока: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15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8300440"/>
              </p:ext>
            </p:extLst>
          </p:nvPr>
        </p:nvGraphicFramePr>
        <p:xfrm>
          <a:off x="2843808" y="908720"/>
          <a:ext cx="196788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576"/>
                <a:gridCol w="393576"/>
                <a:gridCol w="393576"/>
                <a:gridCol w="393576"/>
                <a:gridCol w="3935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935596" y="3294276"/>
                <a:ext cx="7992888" cy="300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Ответьте на вопросы</a:t>
                </a:r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Чему равна площадь квадрата?</a:t>
                </a:r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На сколько частей разделен квадрат?</a:t>
                </a:r>
              </a:p>
              <a:p>
                <a:pPr marL="342900" indent="-342900">
                  <a:buAutoNum type="arabicPeriod"/>
                </a:pPr>
                <a:endParaRPr lang="ru-RU" dirty="0" smtClean="0"/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Чему равна площадь маленького квадрата?      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ru-RU" dirty="0"/>
                  <a:t>Выделите штриховкой прямоугольник со сторонами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 м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м</a:t>
                </a:r>
              </a:p>
              <a:p>
                <a:pPr marL="342900" indent="-342900">
                  <a:buFontTx/>
                  <a:buAutoNum type="arabicPeriod"/>
                </a:pPr>
                <a:endParaRPr lang="ru-RU" dirty="0"/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Чему равна площадь выделенной части?        </a:t>
                </a:r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Выразите площадь выделенной части по формуле   </a:t>
                </a:r>
                <a:r>
                  <a:rPr lang="en-US" sz="2000" b="1" dirty="0" smtClean="0"/>
                  <a:t>S =</a:t>
                </a:r>
                <a:r>
                  <a:rPr lang="en-US" sz="2000" b="1" dirty="0" err="1" smtClean="0"/>
                  <a:t>a∙b</a:t>
                </a:r>
                <a:endParaRPr lang="en-US" sz="2000" b="1" dirty="0" smtClean="0"/>
              </a:p>
              <a:p>
                <a:r>
                  <a:rPr lang="en-US" dirty="0" smtClean="0"/>
                  <a:t>8</a:t>
                </a:r>
                <a:r>
                  <a:rPr lang="ru-RU" dirty="0" smtClean="0"/>
                  <a:t>.  Сделай вывод.</a:t>
                </a:r>
                <a:endParaRPr lang="ru-RU" sz="2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294276"/>
                <a:ext cx="7992888" cy="3009542"/>
              </a:xfrm>
              <a:prstGeom prst="rect">
                <a:avLst/>
              </a:prstGeom>
              <a:blipFill rotWithShape="1">
                <a:blip r:embed="rId2"/>
                <a:stretch>
                  <a:fillRect l="-610" t="-1012" b="-2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210962"/>
              </p:ext>
            </p:extLst>
          </p:nvPr>
        </p:nvGraphicFramePr>
        <p:xfrm>
          <a:off x="2843808" y="1628800"/>
          <a:ext cx="15743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576"/>
                <a:gridCol w="393576"/>
                <a:gridCol w="393576"/>
                <a:gridCol w="3935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6762" y="169637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Лабораторная работа.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1628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29249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4319"/>
            <a:ext cx="615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071849" y="2809656"/>
                <a:ext cx="510076" cy="48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 м</a:t>
                </a:r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49" y="2809656"/>
                <a:ext cx="510076" cy="484620"/>
              </a:xfrm>
              <a:prstGeom prst="rect">
                <a:avLst/>
              </a:prstGeom>
              <a:blipFill rotWithShape="1">
                <a:blip r:embed="rId4"/>
                <a:stretch>
                  <a:fillRect r="-8333"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300192" y="1433508"/>
                <a:ext cx="2146550" cy="1828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Вывод:</a:t>
                </a:r>
              </a:p>
              <a:p>
                <a:endParaRPr lang="ru-RU" sz="24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40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4000" b="0" i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40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ru-RU" sz="4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433508"/>
                <a:ext cx="2146550" cy="1828449"/>
              </a:xfrm>
              <a:prstGeom prst="rect">
                <a:avLst/>
              </a:prstGeom>
              <a:blipFill rotWithShape="1">
                <a:blip r:embed="rId5"/>
                <a:stretch>
                  <a:fillRect l="-7082" t="-4333"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5329" y="154078"/>
            <a:ext cx="1251433" cy="12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922" b="95752" l="4348" r="89967">
                        <a14:backgroundMark x1="49833" y1="89542" x2="49833" y2="89542"/>
                        <a14:backgroundMark x1="51171" y1="91830" x2="51171" y2="91830"/>
                        <a14:backgroundMark x1="49164" y1="94118" x2="49164" y2="94118"/>
                        <a14:backgroundMark x1="53846" y1="91503" x2="53846" y2="91503"/>
                        <a14:backgroundMark x1="53846" y1="88235" x2="53846" y2="88235"/>
                        <a14:backgroundMark x1="56522" y1="87908" x2="56522" y2="87908"/>
                        <a14:backgroundMark x1="56522" y1="93464" x2="56522" y2="93464"/>
                        <a14:backgroundMark x1="59866" y1="90196" x2="59866" y2="90196"/>
                        <a14:backgroundMark x1="61873" y1="93464" x2="61873" y2="93464"/>
                        <a14:backgroundMark x1="62876" y1="89216" x2="62876" y2="89216"/>
                        <a14:backgroundMark x1="67893" y1="85621" x2="67893" y2="85621"/>
                        <a14:backgroundMark x1="65552" y1="85948" x2="65552" y2="85948"/>
                        <a14:backgroundMark x1="64883" y1="92157" x2="64883" y2="92157"/>
                        <a14:backgroundMark x1="69900" y1="92810" x2="69900" y2="92810"/>
                        <a14:backgroundMark x1="70569" y1="89542" x2="70569" y2="89542"/>
                        <a14:backgroundMark x1="73913" y1="89869" x2="73913" y2="89869"/>
                        <a14:backgroundMark x1="73579" y1="93791" x2="73579" y2="93791"/>
                        <a14:backgroundMark x1="70234" y1="85948" x2="70234" y2="85948"/>
                        <a14:backgroundMark x1="76254" y1="89216" x2="76254" y2="89216"/>
                        <a14:backgroundMark x1="78261" y1="88235" x2="78261" y2="88235"/>
                        <a14:backgroundMark x1="78930" y1="92484" x2="78930" y2="92484"/>
                        <a14:backgroundMark x1="75585" y1="92484" x2="75585" y2="92484"/>
                        <a14:backgroundMark x1="80602" y1="90196" x2="80602" y2="90196"/>
                        <a14:backgroundMark x1="82274" y1="89869" x2="82274" y2="89869"/>
                        <a14:backgroundMark x1="83278" y1="89216" x2="83278" y2="89216"/>
                        <a14:backgroundMark x1="83946" y1="87255" x2="83946" y2="87255"/>
                        <a14:backgroundMark x1="84281" y1="94118" x2="84281" y2="94118"/>
                        <a14:backgroundMark x1="82609" y1="94118" x2="82609" y2="94118"/>
                        <a14:backgroundMark x1="88629" y1="89216" x2="88629" y2="89216"/>
                        <a14:backgroundMark x1="88629" y1="89216" x2="88629" y2="89216"/>
                        <a14:backgroundMark x1="88294" y1="92484" x2="88294" y2="924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092280" y="0"/>
            <a:ext cx="1610466" cy="16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177909" y="3564502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00206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2060"/>
                        </a:solidFill>
                        <a:latin typeface="Cambria Math"/>
                      </a:rPr>
                      <m:t>м</m:t>
                    </m:r>
                    <m:r>
                      <m:rPr>
                        <m:nor/>
                      </m:rPr>
                      <a:rPr lang="ru-RU" baseline="30000">
                        <a:solidFill>
                          <a:srgbClr val="002060"/>
                        </a:solidFill>
                      </a:rPr>
                      <m:t>2</m:t>
                    </m:r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909" y="3564502"/>
                <a:ext cx="617477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7843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04510" y="387572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25 частей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6332417" y="4245060"/>
                <a:ext cx="846707" cy="88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ru-RU" i="1">
                          <a:solidFill>
                            <a:srgbClr val="002060"/>
                          </a:solidFill>
                          <a:latin typeface="Cambria Math"/>
                        </a:rPr>
                        <m:t>м</m:t>
                      </m:r>
                      <m:r>
                        <m:rPr>
                          <m:nor/>
                        </m:rPr>
                        <a:rPr lang="ru-RU" baseline="30000">
                          <a:solidFill>
                            <a:srgbClr val="002060"/>
                          </a:solidFill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17" y="4245060"/>
                <a:ext cx="846707" cy="88979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967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6" grpId="0" animBg="1"/>
      <p:bldP spid="11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1292</TotalTime>
  <Words>600</Words>
  <Application>Microsoft Office PowerPoint</Application>
  <PresentationFormat>Экран (4:3)</PresentationFormat>
  <Paragraphs>202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Эркер</vt:lpstr>
      <vt:lpstr>Формула</vt:lpstr>
      <vt:lpstr>Слайд 1</vt:lpstr>
      <vt:lpstr>Слайд 2</vt:lpstr>
      <vt:lpstr>Замени смешанное число неправильной дробью.</vt:lpstr>
      <vt:lpstr>Слайд 4</vt:lpstr>
      <vt:lpstr>Слайд 5</vt:lpstr>
      <vt:lpstr>Слайд 6</vt:lpstr>
      <vt:lpstr> Найдите правило, по которому составлена таблица  и найдите пропущенное число.</vt:lpstr>
      <vt:lpstr>Слайд 8</vt:lpstr>
      <vt:lpstr>Слайд 9</vt:lpstr>
      <vt:lpstr>Правило:</vt:lpstr>
      <vt:lpstr>Слайд 11</vt:lpstr>
      <vt:lpstr>Слайд 12</vt:lpstr>
      <vt:lpstr>Проверочная работа При умножении не забудь сократить!</vt:lpstr>
      <vt:lpstr>Проверьте решение и ответ.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Замени смешанное число неправильной дробью.</dc:title>
  <dc:creator>Home</dc:creator>
  <cp:lastModifiedBy>Home</cp:lastModifiedBy>
  <cp:revision>118</cp:revision>
  <dcterms:created xsi:type="dcterms:W3CDTF">2014-03-05T20:25:22Z</dcterms:created>
  <dcterms:modified xsi:type="dcterms:W3CDTF">2014-06-21T21:41:40Z</dcterms:modified>
</cp:coreProperties>
</file>